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3"/>
  </p:sldMasterIdLst>
  <p:notesMasterIdLst>
    <p:notesMasterId r:id="rId10"/>
  </p:notesMasterIdLst>
  <p:sldIdLst>
    <p:sldId id="256" r:id="rId4"/>
    <p:sldId id="335" r:id="rId5"/>
    <p:sldId id="309" r:id="rId6"/>
    <p:sldId id="339" r:id="rId7"/>
    <p:sldId id="338" r:id="rId8"/>
    <p:sldId id="337" r:id="rId9"/>
  </p:sldIdLst>
  <p:sldSz cx="18288000" cy="10287000"/>
  <p:notesSz cx="6858000" cy="9144000"/>
  <p:embeddedFontLst>
    <p:embeddedFont>
      <p:font typeface="League Spartan" pitchFamily="2" charset="77"/>
      <p:regular r:id="rId11"/>
      <p:bold r:id="rId12"/>
    </p:embeddedFont>
    <p:embeddedFont>
      <p:font typeface="Myriad Pro 1" panose="020F0502020204030204" pitchFamily="34" charset="0"/>
      <p:regular r:id="rId13"/>
      <p:bold r:id="rId14"/>
      <p:italic r:id="rId15"/>
      <p:boldItalic r:id="rId16"/>
    </p:embeddedFont>
    <p:embeddedFont>
      <p:font typeface="Myriad Pro 3"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0A0562-250C-F9EE-38FD-44C892A7FFD3}" name="Kelly Haines" initials="KH" userId="S::kelly.haines@umb.edu::41bdb385-74d4-4b69-9682-309b00936370" providerId="AD"/>
  <p188:author id="{DF7F2B78-159E-787D-6565-31EC6E3084C5}" name="Ngai Kwan" initials="NK" userId="S::ngai.kwan@umb.edu::50db6128-4636-42c3-b414-bbed894c4b8b" providerId="AD"/>
  <p188:author id="{F2CDD896-8F39-DE59-1C3B-AAF38DC6B766}" name="Shahrzad Sajadi" initials="SS" userId="S::shahrzad.sajadi001@umb.edu::8d260634-548d-4079-ae26-eeb334ee4ebf" providerId="AD"/>
  <p188:author id="{643FA2BD-14A9-12F7-CB0B-670061CCB573}" name="Kelly Haines" initials="KH" userId="S::Kelly.Haines@umb.edu::41bdb385-74d4-4b69-9682-309b00936370" providerId="AD"/>
  <p188:author id="{9C39EBF6-247F-67DC-D363-DFD472ECBA22}" name="Ngai Kwan" initials="NK" userId="Ngai Kw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FC12B-7ECD-D347-8D61-023CE4B36BC2}" v="13" dt="2025-04-29T17:31:03.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77"/>
    <p:restoredTop sz="68416"/>
  </p:normalViewPr>
  <p:slideViewPr>
    <p:cSldViewPr snapToGrid="0">
      <p:cViewPr varScale="1">
        <p:scale>
          <a:sx n="77" d="100"/>
          <a:sy n="77" d="100"/>
        </p:scale>
        <p:origin x="21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Kelly- intro</a:t>
            </a:r>
          </a:p>
          <a:p>
            <a:pPr indent="254000">
              <a:spcBef>
                <a:spcPts val="1200"/>
              </a:spcBef>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________________________________________________________________</a:t>
            </a:r>
          </a:p>
          <a:p>
            <a:pPr marL="0" marR="0" indent="254000">
              <a:spcBef>
                <a:spcPts val="1200"/>
              </a:spcBef>
            </a:pPr>
            <a:endParaRPr lang="en-US"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marR="0" indent="254000">
              <a:spcBef>
                <a:spcPts val="1200"/>
              </a:spcBef>
            </a:pPr>
            <a:r>
              <a:rPr lang="en-US" sz="12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Nebraska Vocational Rehabilitation is implementing the Career Pathways Advancement Project (CPAP 2.0) to support workers with disabilities to advance in their careers. Building upon an earlier pilot of the CPAP 1.0 model, Nebraska VR received a second model demonstration grant funded by the Rehabilitation Services Administration to expand the target population and the targeted industries and businesses across the state. Using an upskill/backfill model designed to connect incumbent workers with education and training and the full suite of VR services, the CPAP 2.0 project aims to increase participants’ wages and hours worked, and increase access to employer-provided health insurance while decreasing reliance on public benefits as the primary source of support. This presentation will share interim findings from the multi-pronged evaluation conducted by the Institute for Community Inclusion. The mid-point evaluation findings provide early indicators of descriptive quantitative outcomes, results from in-depth qualitative interviews with participants, and fidelity assessment of core model components. The CPAP 2.0 Project Director will share implementation challenges, strategies to address challenges, and early plans for sustainability of the model.</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B6531-9A3E-B0F8-DDE3-5789FF52A3C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45CEE-BB97-1490-BA6E-73A4E116B72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A87D62C-8154-0056-9E47-3456E9464D5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7BA13CA-C0BA-9F1F-95ED-19D7F8BEFE1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6E57ECC-A587-64EB-D8C1-22CED1930FE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r>
              <a:rPr lang="en-US" dirty="0"/>
              <a:t>“CPAP 2.0 includes a strong emphasis on business engagement and employer supports, as well as a strategic approach to increasing access to short-term training and credentials for clients seeking to increase their skills within a career pathway.</a:t>
            </a:r>
          </a:p>
          <a:p>
            <a:endParaRPr lang="en-US" dirty="0"/>
          </a:p>
          <a:p>
            <a:r>
              <a:rPr lang="en-US" dirty="0"/>
              <a:t>The CPAP 2.0 project was designed to align closely with existing VR policies and procedures, to increase the feasibility that the model could be sustained within Nebraska VR after the grant ends. </a:t>
            </a:r>
          </a:p>
          <a:p>
            <a:r>
              <a:rPr lang="en-US" dirty="0"/>
              <a:t> </a:t>
            </a:r>
          </a:p>
          <a:p>
            <a:endParaRPr lang="en-US" dirty="0"/>
          </a:p>
        </p:txBody>
      </p:sp>
      <p:sp>
        <p:nvSpPr>
          <p:cNvPr id="6" name="Footer Placeholder 5">
            <a:extLst>
              <a:ext uri="{FF2B5EF4-FFF2-40B4-BE49-F238E27FC236}">
                <a16:creationId xmlns:a16="http://schemas.microsoft.com/office/drawing/2014/main" id="{B740F540-167C-71E2-A552-A9E65AD6F3F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FCA16CF-4D9B-BE66-1A07-57D8B5605B3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4215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672AE-90BA-C848-16D4-B86F389D488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BD4346-1770-DCDE-119F-1C5EC489132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DFCFEAF-7B12-0FD1-925C-B169D6D8668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5932E2F-37F8-5EF0-E9E9-15C3BB4A78F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ECE4DD1-636C-99A4-20A7-F4EC5E18AFB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r>
              <a:rPr lang="en-US" sz="1200" dirty="0"/>
              <a:t>Proactively improve the likelihood of economic self-sufficiency for individuals with disabilities through an aggressive campaign of outreach, recruitment, and services to support advancement in the high demand jobs/career pathways of:</a:t>
            </a:r>
          </a:p>
          <a:p>
            <a:endParaRPr lang="en-US" sz="1200" dirty="0"/>
          </a:p>
          <a:p>
            <a:pPr marL="757238" lvl="0" indent="-279400">
              <a:buFont typeface="Arial" panose="020B0604020202020204" pitchFamily="34" charset="0"/>
              <a:buChar char="•"/>
            </a:pPr>
            <a:r>
              <a:rPr lang="en-US" sz="1200" dirty="0"/>
              <a:t>Administrative Support</a:t>
            </a:r>
          </a:p>
          <a:p>
            <a:pPr marL="757238" lvl="0" indent="-279400">
              <a:buFont typeface="Arial" panose="020B0604020202020204" pitchFamily="34" charset="0"/>
              <a:buChar char="•"/>
            </a:pPr>
            <a:r>
              <a:rPr lang="en-US" sz="1200" dirty="0"/>
              <a:t>Construction</a:t>
            </a:r>
          </a:p>
          <a:p>
            <a:pPr marL="757238" lvl="0" indent="-279400">
              <a:buFont typeface="Arial" panose="020B0604020202020204" pitchFamily="34" charset="0"/>
              <a:buChar char="•"/>
            </a:pPr>
            <a:r>
              <a:rPr lang="en-US" sz="1200" dirty="0"/>
              <a:t>Healthcare</a:t>
            </a:r>
          </a:p>
          <a:p>
            <a:pPr marL="757238" lvl="0" indent="-279400">
              <a:buFont typeface="Arial" panose="020B0604020202020204" pitchFamily="34" charset="0"/>
              <a:buChar char="•"/>
            </a:pPr>
            <a:r>
              <a:rPr lang="en-US" sz="1200" dirty="0"/>
              <a:t>Lodging</a:t>
            </a:r>
          </a:p>
          <a:p>
            <a:pPr marL="757238" lvl="0" indent="-279400">
              <a:buFont typeface="Arial" panose="020B0604020202020204" pitchFamily="34" charset="0"/>
              <a:buChar char="•"/>
            </a:pPr>
            <a:r>
              <a:rPr lang="en-US" sz="1200" dirty="0"/>
              <a:t>Manufacturing</a:t>
            </a:r>
          </a:p>
          <a:p>
            <a:pPr marL="757238" lvl="0" indent="-279400">
              <a:buFont typeface="Arial" panose="020B0604020202020204" pitchFamily="34" charset="0"/>
              <a:buChar char="•"/>
            </a:pPr>
            <a:r>
              <a:rPr lang="en-US" sz="1200" dirty="0"/>
              <a:t>Professional Sales</a:t>
            </a:r>
          </a:p>
          <a:p>
            <a:pPr marL="757238" lvl="0" indent="-279400">
              <a:buFont typeface="Arial" panose="020B0604020202020204" pitchFamily="34" charset="0"/>
              <a:buChar char="•"/>
            </a:pPr>
            <a:r>
              <a:rPr lang="en-US" sz="1200" dirty="0"/>
              <a:t>Restaurant &amp; Food/Beverage Service</a:t>
            </a:r>
          </a:p>
          <a:p>
            <a:pPr marL="757238" lvl="0" indent="-279400">
              <a:buFont typeface="Arial" panose="020B0604020202020204" pitchFamily="34" charset="0"/>
              <a:buChar char="•"/>
            </a:pPr>
            <a:r>
              <a:rPr lang="en-US" sz="1200" dirty="0"/>
              <a:t>Transportation, Distribution and Logistics (TDL)</a:t>
            </a:r>
            <a:endParaRPr lang="en-US" dirty="0"/>
          </a:p>
          <a:p>
            <a:r>
              <a:rPr lang="en-US" dirty="0"/>
              <a:t> </a:t>
            </a:r>
          </a:p>
        </p:txBody>
      </p:sp>
      <p:sp>
        <p:nvSpPr>
          <p:cNvPr id="6" name="Footer Placeholder 5">
            <a:extLst>
              <a:ext uri="{FF2B5EF4-FFF2-40B4-BE49-F238E27FC236}">
                <a16:creationId xmlns:a16="http://schemas.microsoft.com/office/drawing/2014/main" id="{F996C47A-9844-05B6-2E2A-5F7DAA44D84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B630DDC-FE36-690D-A575-DBBD2121D91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4787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895DB-C0C5-CBF2-10EF-6988759B7E9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9EDF39-9066-87CC-C00F-2E343EE26BE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1F75057-658F-C63D-62D3-CFA763B31B7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0067D97-0B29-EB5A-53C4-5F1ED24B43D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678698A-6D37-0F9C-46B0-A32223DBD59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p:txBody>
      </p:sp>
      <p:sp>
        <p:nvSpPr>
          <p:cNvPr id="6" name="Footer Placeholder 5">
            <a:extLst>
              <a:ext uri="{FF2B5EF4-FFF2-40B4-BE49-F238E27FC236}">
                <a16:creationId xmlns:a16="http://schemas.microsoft.com/office/drawing/2014/main" id="{8AE87DA3-1E2A-CED2-4F5A-BE362031D18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F24AE4A-550F-8DDF-B3F2-D8403B90E65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7957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F1C34-D74F-2283-5D77-F82EC8DAC9A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5A885D-B769-FA42-AE6D-E0E1D3A3386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DB44BA6-1498-ED19-27BA-D828AFE51CD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39DC462-5759-DA7A-658F-CB6B3CFEDFD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C7C905E-3BDB-2C40-0851-E41B754D26F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588E3179-CA5E-6651-2AA6-E0E2545B1EB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E08D074-4CB6-ACCD-50DF-82F4C7C43DB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6393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F3AE-8281-D12D-A74C-B1264EA136F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C3DDE4B3-6009-19DF-0D0A-2B4BF41BAAD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00639803-1C3D-CC0A-BD90-D2A36EA36E51}"/>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5" name="Footer Placeholder 4">
            <a:extLst>
              <a:ext uri="{FF2B5EF4-FFF2-40B4-BE49-F238E27FC236}">
                <a16:creationId xmlns:a16="http://schemas.microsoft.com/office/drawing/2014/main" id="{704DFCAB-8B87-DD54-22F7-16E8CA645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45357-F851-8D55-3C8D-EECFDC219A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493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6D75-EF6E-E1DF-93AE-39266F0FFF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0F57EA-032D-FCAF-6F96-495A22CB4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152A2-7F2C-3BA1-A7E2-0795A1102CCE}"/>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5" name="Footer Placeholder 4">
            <a:extLst>
              <a:ext uri="{FF2B5EF4-FFF2-40B4-BE49-F238E27FC236}">
                <a16:creationId xmlns:a16="http://schemas.microsoft.com/office/drawing/2014/main" id="{6F0CDEA7-7AB7-5ED4-7D9B-B60F295BE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00CE0-EDD4-5182-EE7F-CAD611BFDD1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763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9CBAE-D181-E081-004D-9C8A927070CA}"/>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430A9A-ECF3-9A68-B6D1-19CBF1439FB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819E9-A5C0-F23F-2366-CBD25BC44EA5}"/>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5" name="Footer Placeholder 4">
            <a:extLst>
              <a:ext uri="{FF2B5EF4-FFF2-40B4-BE49-F238E27FC236}">
                <a16:creationId xmlns:a16="http://schemas.microsoft.com/office/drawing/2014/main" id="{FC7CDBB5-8BD6-1744-712F-88B1003B5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DAD2A-158A-C7A3-95EF-80CFBF360F1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843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C999-D620-6064-B096-213AB8FED2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A9DB3A-BFBC-2210-EAF0-E37DB74786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9D3F7-A2E6-E0EE-E5D4-0F4749064C22}"/>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5" name="Footer Placeholder 4">
            <a:extLst>
              <a:ext uri="{FF2B5EF4-FFF2-40B4-BE49-F238E27FC236}">
                <a16:creationId xmlns:a16="http://schemas.microsoft.com/office/drawing/2014/main" id="{AD0B430B-B979-397B-3B1E-45C5E26A7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2F9AD-DE2C-2E01-65AF-99B9815057B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60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8807-C197-EFE6-6B8D-EF4957BF9180}"/>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91B204A0-14BD-155E-7B0D-0550286B4E80}"/>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7CA0FB-298F-9E0E-BF22-BC2C97BDB2AF}"/>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5" name="Footer Placeholder 4">
            <a:extLst>
              <a:ext uri="{FF2B5EF4-FFF2-40B4-BE49-F238E27FC236}">
                <a16:creationId xmlns:a16="http://schemas.microsoft.com/office/drawing/2014/main" id="{E092AD30-4860-5339-CA1D-50F9D5664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1C3E6-8D2B-4C80-0A9C-44CE4BF3279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018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A326-E447-88E8-97DD-DB6EDE83A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8B423-8A96-2754-E17D-F43E3D4A8C1F}"/>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345D5D-D35C-D484-706A-7AFDA7D5B0F9}"/>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B4912D-327C-3F8C-64D9-5B338690A59F}"/>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6" name="Footer Placeholder 5">
            <a:extLst>
              <a:ext uri="{FF2B5EF4-FFF2-40B4-BE49-F238E27FC236}">
                <a16:creationId xmlns:a16="http://schemas.microsoft.com/office/drawing/2014/main" id="{2872A6BB-F955-DE5A-8520-A694F35EA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4BCA5-24A6-75C7-F612-7AC71A0555D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686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45F5-37E6-EDB8-A535-F7DA931208EB}"/>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2572B8-8551-727D-A1BA-6A64C076BCA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ED56E-0AF0-1F96-41F0-50A3CC47A1F6}"/>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E3376-3002-ECAE-306D-5FBC9604D7D3}"/>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62456014-CEE0-430B-1481-A030CC994379}"/>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6FBE6E-B847-66D0-3E25-431383078AC2}"/>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8" name="Footer Placeholder 7">
            <a:extLst>
              <a:ext uri="{FF2B5EF4-FFF2-40B4-BE49-F238E27FC236}">
                <a16:creationId xmlns:a16="http://schemas.microsoft.com/office/drawing/2014/main" id="{8A49895D-D189-CAA5-24DD-349324E7E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ECDB71-987A-E3C5-0E27-5BBFC292F65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4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D9BA-8B9E-BC21-28E9-0E2F96125C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7673EA-508A-D4DD-A5F7-CEB28BC2B4B5}"/>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4" name="Footer Placeholder 3">
            <a:extLst>
              <a:ext uri="{FF2B5EF4-FFF2-40B4-BE49-F238E27FC236}">
                <a16:creationId xmlns:a16="http://schemas.microsoft.com/office/drawing/2014/main" id="{F8531935-A196-E96E-33FA-2C58AC14A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171255-DAC9-83A5-AE01-DD797944C4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144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F6736-93AD-DCAB-C33F-26266E6FC81D}"/>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3" name="Footer Placeholder 2">
            <a:extLst>
              <a:ext uri="{FF2B5EF4-FFF2-40B4-BE49-F238E27FC236}">
                <a16:creationId xmlns:a16="http://schemas.microsoft.com/office/drawing/2014/main" id="{0F44FDB7-A923-BC7F-9EDB-0C0C7A089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B96651-4CEE-6670-6AFF-290CC8D8335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434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0CBF-8319-4667-6D6A-8C8F5056B19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D01D42DF-5EE6-832B-8CC0-331D767F4C9E}"/>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F5EEC9-A026-EB22-3187-A91EEFD17DF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82FDA65-1E03-8467-BC31-5D0F8F0EBE29}"/>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6" name="Footer Placeholder 5">
            <a:extLst>
              <a:ext uri="{FF2B5EF4-FFF2-40B4-BE49-F238E27FC236}">
                <a16:creationId xmlns:a16="http://schemas.microsoft.com/office/drawing/2014/main" id="{FCC0050E-75F5-A7AB-E69C-126C4F918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614A0-2E2C-764C-4432-63262E70086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917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C35D9-8BC7-DED4-26D2-7D4EADC96ED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876E0FD-C9A7-9356-BDF6-311AD1D4838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3F26AF60-C421-982D-F94A-FDC782B9D5D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786C0F5-3ADE-8502-CF66-EA0F207613F1}"/>
              </a:ext>
            </a:extLst>
          </p:cNvPr>
          <p:cNvSpPr>
            <a:spLocks noGrp="1"/>
          </p:cNvSpPr>
          <p:nvPr>
            <p:ph type="dt" sz="half" idx="10"/>
          </p:nvPr>
        </p:nvSpPr>
        <p:spPr/>
        <p:txBody>
          <a:bodyPr/>
          <a:lstStyle/>
          <a:p>
            <a:fld id="{1D8BD707-D9CF-40AE-B4C6-C98DA3205C09}" type="datetimeFigureOut">
              <a:rPr lang="en-US" smtClean="0"/>
              <a:pPr/>
              <a:t>10/27/25</a:t>
            </a:fld>
            <a:endParaRPr lang="en-US"/>
          </a:p>
        </p:txBody>
      </p:sp>
      <p:sp>
        <p:nvSpPr>
          <p:cNvPr id="6" name="Footer Placeholder 5">
            <a:extLst>
              <a:ext uri="{FF2B5EF4-FFF2-40B4-BE49-F238E27FC236}">
                <a16:creationId xmlns:a16="http://schemas.microsoft.com/office/drawing/2014/main" id="{A4211E3A-9D36-B0CB-9B7F-80FC3A42C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AAEA9-1B2E-6468-4A44-A1C59FED59A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33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A3365-9307-F29E-0417-C9DB66A0ADE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A115DA-E531-D021-247F-ECFA8348FABE}"/>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4A748-3866-AF61-0440-6778FF5E849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10/27/25</a:t>
            </a:fld>
            <a:endParaRPr lang="en-US"/>
          </a:p>
        </p:txBody>
      </p:sp>
      <p:sp>
        <p:nvSpPr>
          <p:cNvPr id="5" name="Footer Placeholder 4">
            <a:extLst>
              <a:ext uri="{FF2B5EF4-FFF2-40B4-BE49-F238E27FC236}">
                <a16:creationId xmlns:a16="http://schemas.microsoft.com/office/drawing/2014/main" id="{F900A5EF-168F-783F-14E5-0941D9EE1C9C}"/>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D8BA3-59FA-C7E4-5038-A42951A901C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793278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a:off x="9595612" y="-2725954"/>
            <a:ext cx="15015923" cy="8573599"/>
          </a:xfrm>
          <a:custGeom>
            <a:avLst/>
            <a:gdLst/>
            <a:ahLst/>
            <a:cxnLst/>
            <a:rect l="l" t="t" r="r" b="b"/>
            <a:pathLst>
              <a:path w="15015923" h="8573599">
                <a:moveTo>
                  <a:pt x="0" y="0"/>
                </a:moveTo>
                <a:lnTo>
                  <a:pt x="15015924" y="0"/>
                </a:lnTo>
                <a:lnTo>
                  <a:pt x="15015924" y="8573599"/>
                </a:lnTo>
                <a:lnTo>
                  <a:pt x="0" y="8573599"/>
                </a:lnTo>
                <a:lnTo>
                  <a:pt x="0" y="0"/>
                </a:lnTo>
                <a:close/>
              </a:path>
            </a:pathLst>
          </a:custGeom>
          <a:blipFill>
            <a:blip r:embed="rId3">
              <a:alphaModFix amt="90000"/>
              <a:extLst>
                <a:ext uri="{96DAC541-7B7A-43D3-8B79-37D633B846F1}">
                  <asvg:svgBlip xmlns:asvg="http://schemas.microsoft.com/office/drawing/2016/SVG/main" r:embed="rId4"/>
                </a:ext>
              </a:extLst>
            </a:blip>
            <a:stretch>
              <a:fillRect t="-51576"/>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9917588" y="5847645"/>
            <a:ext cx="13567508" cy="11750728"/>
            <a:chOff x="0" y="0"/>
            <a:chExt cx="6202680" cy="5372100"/>
          </a:xfrm>
        </p:grpSpPr>
        <p:sp>
          <p:nvSpPr>
            <p:cNvPr id="4" name="Freeform 4">
              <a:extLst>
                <a:ext uri="{C183D7F6-B498-43B3-948B-1728B52AA6E4}">
                  <adec:decorative xmlns:adec="http://schemas.microsoft.com/office/drawing/2017/decorative" val="1"/>
                </a:ext>
              </a:extLst>
            </p:cNvPr>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C629F">
                <a:alpha val="95686"/>
              </a:srgbClr>
            </a:solidFill>
          </p:spPr>
          <p:txBody>
            <a:bodyPr/>
            <a:lstStyle/>
            <a:p>
              <a:endParaRPr lang="en-US"/>
            </a:p>
          </p:txBody>
        </p:sp>
      </p:grpSp>
      <p:sp>
        <p:nvSpPr>
          <p:cNvPr id="5" name="Freeform 5">
            <a:extLst>
              <a:ext uri="{C183D7F6-B498-43B3-948B-1728B52AA6E4}">
                <adec:decorative xmlns:adec="http://schemas.microsoft.com/office/drawing/2017/decorative" val="1"/>
              </a:ext>
            </a:extLst>
          </p:cNvPr>
          <p:cNvSpPr/>
          <p:nvPr/>
        </p:nvSpPr>
        <p:spPr>
          <a:xfrm>
            <a:off x="7761498" y="8898100"/>
            <a:ext cx="2765004" cy="1066745"/>
          </a:xfrm>
          <a:custGeom>
            <a:avLst/>
            <a:gdLst/>
            <a:ahLst/>
            <a:cxnLst/>
            <a:rect l="l" t="t" r="r" b="b"/>
            <a:pathLst>
              <a:path w="2765004" h="1066745">
                <a:moveTo>
                  <a:pt x="0" y="0"/>
                </a:moveTo>
                <a:lnTo>
                  <a:pt x="2765004" y="0"/>
                </a:lnTo>
                <a:lnTo>
                  <a:pt x="2765004" y="1066746"/>
                </a:lnTo>
                <a:lnTo>
                  <a:pt x="0" y="1066746"/>
                </a:lnTo>
                <a:lnTo>
                  <a:pt x="0" y="0"/>
                </a:lnTo>
                <a:close/>
              </a:path>
            </a:pathLst>
          </a:custGeom>
          <a:blipFill>
            <a:blip r:embed="rId5"/>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454191" y="8749860"/>
            <a:ext cx="6635168" cy="1363225"/>
          </a:xfrm>
          <a:custGeom>
            <a:avLst/>
            <a:gdLst/>
            <a:ahLst/>
            <a:cxnLst/>
            <a:rect l="l" t="t" r="r" b="b"/>
            <a:pathLst>
              <a:path w="6635168" h="1363225">
                <a:moveTo>
                  <a:pt x="0" y="0"/>
                </a:moveTo>
                <a:lnTo>
                  <a:pt x="6635169" y="0"/>
                </a:lnTo>
                <a:lnTo>
                  <a:pt x="6635169" y="1363226"/>
                </a:lnTo>
                <a:lnTo>
                  <a:pt x="0" y="1363226"/>
                </a:lnTo>
                <a:lnTo>
                  <a:pt x="0" y="0"/>
                </a:lnTo>
                <a:close/>
              </a:path>
            </a:pathLst>
          </a:custGeom>
          <a:blipFill>
            <a:blip r:embed="rId6"/>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rot="-10800000">
            <a:off x="-1473707" y="-2275605"/>
            <a:ext cx="4616886" cy="4114800"/>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a:spLocks noGrp="1"/>
          </p:cNvSpPr>
          <p:nvPr>
            <p:ph type="title" idx="4294967295"/>
          </p:nvPr>
        </p:nvSpPr>
        <p:spPr>
          <a:xfrm>
            <a:off x="454191" y="2335974"/>
            <a:ext cx="11907838" cy="56092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10800" b="0" i="0" u="none" strike="noStrike" kern="1200" cap="none" spc="-108" normalizeH="0" baseline="0" noProof="0" dirty="0">
                <a:ln>
                  <a:noFill/>
                </a:ln>
                <a:solidFill>
                  <a:srgbClr val="000000"/>
                </a:solidFill>
                <a:effectLst/>
                <a:uLnTx/>
                <a:uFillTx/>
                <a:latin typeface="League Spartan"/>
                <a:ea typeface="+mn-ea"/>
                <a:cs typeface="+mn-cs"/>
              </a:rPr>
              <a:t>CAREER PATHWAYS  </a:t>
            </a:r>
            <a:r>
              <a:rPr kumimoji="0" lang="en-US" sz="10800" b="0" i="0" u="none" strike="noStrike" kern="1200" cap="none" spc="-108" normalizeH="0" baseline="0" noProof="0" dirty="0">
                <a:ln>
                  <a:noFill/>
                </a:ln>
                <a:solidFill>
                  <a:srgbClr val="0C629F"/>
                </a:solidFill>
                <a:effectLst/>
                <a:uLnTx/>
                <a:uFillTx/>
                <a:latin typeface="League Spartan"/>
                <a:ea typeface="+mn-ea"/>
                <a:cs typeface="+mn-cs"/>
              </a:rPr>
              <a:t>ADVANCEMENT</a:t>
            </a:r>
            <a:br>
              <a:rPr kumimoji="0" lang="en-US" sz="10800" b="0" i="0" u="none" strike="noStrike" kern="1200" cap="none" spc="-108" normalizeH="0" baseline="0" noProof="0" dirty="0">
                <a:ln>
                  <a:noFill/>
                </a:ln>
                <a:solidFill>
                  <a:srgbClr val="0C629F"/>
                </a:solidFill>
                <a:effectLst/>
                <a:uLnTx/>
                <a:uFillTx/>
                <a:latin typeface="League Spartan"/>
                <a:ea typeface="+mn-ea"/>
                <a:cs typeface="+mn-cs"/>
              </a:rPr>
            </a:br>
            <a:r>
              <a:rPr kumimoji="0" lang="en-US" sz="10800" b="0" i="0" u="none" strike="noStrike" kern="1200" cap="none" spc="-108" normalizeH="0" baseline="0" noProof="0" dirty="0">
                <a:ln>
                  <a:noFill/>
                </a:ln>
                <a:effectLst/>
                <a:uLnTx/>
                <a:uFillTx/>
                <a:latin typeface="League Spartan"/>
                <a:ea typeface="+mn-ea"/>
                <a:cs typeface="+mn-cs"/>
              </a:rPr>
              <a:t>PROJECT 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B164C-62B1-7BF3-F27C-72140106FA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0208DAD-AB7D-ED02-644A-463961A0851C}"/>
              </a:ext>
              <a:ext uri="{C183D7F6-B498-43B3-948B-1728B52AA6E4}">
                <adec:decorative xmlns:adec="http://schemas.microsoft.com/office/drawing/2017/decorative" val="1"/>
              </a:ext>
            </a:extLst>
          </p:cNvPr>
          <p:cNvGrpSpPr/>
          <p:nvPr/>
        </p:nvGrpSpPr>
        <p:grpSpPr>
          <a:xfrm rot="5400000">
            <a:off x="8258175" y="298450"/>
            <a:ext cx="1689100" cy="18288000"/>
            <a:chOff x="0" y="0"/>
            <a:chExt cx="444866" cy="4816593"/>
          </a:xfrm>
        </p:grpSpPr>
        <p:sp>
          <p:nvSpPr>
            <p:cNvPr id="3" name="Freeform 3">
              <a:extLst>
                <a:ext uri="{FF2B5EF4-FFF2-40B4-BE49-F238E27FC236}">
                  <a16:creationId xmlns:a16="http://schemas.microsoft.com/office/drawing/2014/main" id="{9B48B438-84E2-0AF4-4110-BE2A66DB2758}"/>
                </a:ext>
                <a:ext uri="{C183D7F6-B498-43B3-948B-1728B52AA6E4}">
                  <adec:decorative xmlns:adec="http://schemas.microsoft.com/office/drawing/2017/decorative" val="1"/>
                </a:ext>
              </a:extLst>
            </p:cNvPr>
            <p:cNvSpPr/>
            <p:nvPr/>
          </p:nvSpPr>
          <p:spPr>
            <a:xfrm>
              <a:off x="0" y="0"/>
              <a:ext cx="444866" cy="4816592"/>
            </a:xfrm>
            <a:custGeom>
              <a:avLst/>
              <a:gdLst/>
              <a:ahLst/>
              <a:cxnLst/>
              <a:rect l="l" t="t" r="r" b="b"/>
              <a:pathLst>
                <a:path w="444866" h="4816592">
                  <a:moveTo>
                    <a:pt x="0" y="0"/>
                  </a:moveTo>
                  <a:lnTo>
                    <a:pt x="444866" y="0"/>
                  </a:lnTo>
                  <a:lnTo>
                    <a:pt x="444866" y="4816592"/>
                  </a:lnTo>
                  <a:lnTo>
                    <a:pt x="0" y="4816592"/>
                  </a:lnTo>
                  <a:close/>
                </a:path>
              </a:pathLst>
            </a:custGeom>
            <a:solidFill>
              <a:srgbClr val="5E9834"/>
            </a:solidFill>
          </p:spPr>
          <p:txBody>
            <a:bodyPr/>
            <a:lstStyle/>
            <a:p>
              <a:endParaRPr lang="en-US"/>
            </a:p>
          </p:txBody>
        </p:sp>
        <p:sp>
          <p:nvSpPr>
            <p:cNvPr id="4" name="TextBox 4">
              <a:extLst>
                <a:ext uri="{FF2B5EF4-FFF2-40B4-BE49-F238E27FC236}">
                  <a16:creationId xmlns:a16="http://schemas.microsoft.com/office/drawing/2014/main" id="{A7421DEA-5CD8-CB7C-38B5-40F10CBB4DE2}"/>
                </a:ext>
              </a:extLst>
            </p:cNvPr>
            <p:cNvSpPr txBox="1"/>
            <p:nvPr/>
          </p:nvSpPr>
          <p:spPr>
            <a:xfrm>
              <a:off x="0" y="-104775"/>
              <a:ext cx="444866" cy="4921368"/>
            </a:xfrm>
            <a:prstGeom prst="rect">
              <a:avLst/>
            </a:prstGeom>
          </p:spPr>
          <p:txBody>
            <a:bodyPr lIns="50800" tIns="50800" rIns="50800" bIns="50800" rtlCol="0" anchor="ctr"/>
            <a:lstStyle/>
            <a:p>
              <a:pPr algn="ctr">
                <a:lnSpc>
                  <a:spcPts val="3150"/>
                </a:lnSpc>
              </a:pPr>
              <a:endParaRPr/>
            </a:p>
          </p:txBody>
        </p:sp>
      </p:grpSp>
      <p:grpSp>
        <p:nvGrpSpPr>
          <p:cNvPr id="5" name="Group 5">
            <a:extLst>
              <a:ext uri="{FF2B5EF4-FFF2-40B4-BE49-F238E27FC236}">
                <a16:creationId xmlns:a16="http://schemas.microsoft.com/office/drawing/2014/main" id="{D33294DD-0485-EE9E-26A7-3CCDA138B9C6}"/>
              </a:ext>
              <a:ext uri="{C183D7F6-B498-43B3-948B-1728B52AA6E4}">
                <adec:decorative xmlns:adec="http://schemas.microsoft.com/office/drawing/2017/decorative" val="1"/>
              </a:ext>
            </a:extLst>
          </p:cNvPr>
          <p:cNvGrpSpPr/>
          <p:nvPr/>
        </p:nvGrpSpPr>
        <p:grpSpPr>
          <a:xfrm>
            <a:off x="16710025" y="8597900"/>
            <a:ext cx="1619250" cy="1689100"/>
            <a:chOff x="0" y="0"/>
            <a:chExt cx="426469" cy="444866"/>
          </a:xfrm>
        </p:grpSpPr>
        <p:sp>
          <p:nvSpPr>
            <p:cNvPr id="6" name="Freeform 6">
              <a:extLst>
                <a:ext uri="{FF2B5EF4-FFF2-40B4-BE49-F238E27FC236}">
                  <a16:creationId xmlns:a16="http://schemas.microsoft.com/office/drawing/2014/main" id="{38BE3833-0205-C32F-3728-D4F193D1FB36}"/>
                </a:ext>
                <a:ext uri="{C183D7F6-B498-43B3-948B-1728B52AA6E4}">
                  <adec:decorative xmlns:adec="http://schemas.microsoft.com/office/drawing/2017/decorative" val="1"/>
                </a:ext>
              </a:extLst>
            </p:cNvPr>
            <p:cNvSpPr/>
            <p:nvPr/>
          </p:nvSpPr>
          <p:spPr>
            <a:xfrm>
              <a:off x="0" y="0"/>
              <a:ext cx="426469" cy="444866"/>
            </a:xfrm>
            <a:custGeom>
              <a:avLst/>
              <a:gdLst/>
              <a:ahLst/>
              <a:cxnLst/>
              <a:rect l="l" t="t" r="r" b="b"/>
              <a:pathLst>
                <a:path w="426469" h="444866">
                  <a:moveTo>
                    <a:pt x="0" y="0"/>
                  </a:moveTo>
                  <a:lnTo>
                    <a:pt x="426469" y="0"/>
                  </a:lnTo>
                  <a:lnTo>
                    <a:pt x="426469" y="444866"/>
                  </a:lnTo>
                  <a:lnTo>
                    <a:pt x="0" y="444866"/>
                  </a:lnTo>
                  <a:close/>
                </a:path>
              </a:pathLst>
            </a:custGeom>
            <a:solidFill>
              <a:srgbClr val="0C629F"/>
            </a:solidFill>
          </p:spPr>
          <p:txBody>
            <a:bodyPr/>
            <a:lstStyle/>
            <a:p>
              <a:endParaRPr lang="en-US"/>
            </a:p>
          </p:txBody>
        </p:sp>
        <p:sp>
          <p:nvSpPr>
            <p:cNvPr id="7" name="TextBox 7">
              <a:extLst>
                <a:ext uri="{FF2B5EF4-FFF2-40B4-BE49-F238E27FC236}">
                  <a16:creationId xmlns:a16="http://schemas.microsoft.com/office/drawing/2014/main" id="{BBB97CB3-6C93-B7E8-01B5-4116CE824935}"/>
                </a:ext>
              </a:extLst>
            </p:cNvPr>
            <p:cNvSpPr txBox="1"/>
            <p:nvPr/>
          </p:nvSpPr>
          <p:spPr>
            <a:xfrm>
              <a:off x="0" y="-104775"/>
              <a:ext cx="426469" cy="549641"/>
            </a:xfrm>
            <a:prstGeom prst="rect">
              <a:avLst/>
            </a:prstGeom>
          </p:spPr>
          <p:txBody>
            <a:bodyPr lIns="50800" tIns="50800" rIns="50800" bIns="50800" rtlCol="0" anchor="ctr"/>
            <a:lstStyle/>
            <a:p>
              <a:pPr algn="ctr">
                <a:lnSpc>
                  <a:spcPts val="3150"/>
                </a:lnSpc>
              </a:pPr>
              <a:endParaRPr/>
            </a:p>
          </p:txBody>
        </p:sp>
      </p:grpSp>
      <p:sp>
        <p:nvSpPr>
          <p:cNvPr id="10" name="TextBox 10">
            <a:extLst>
              <a:ext uri="{FF2B5EF4-FFF2-40B4-BE49-F238E27FC236}">
                <a16:creationId xmlns:a16="http://schemas.microsoft.com/office/drawing/2014/main" id="{921708E1-94DC-86D7-B2B1-050E62B0EA9D}"/>
              </a:ext>
            </a:extLst>
          </p:cNvPr>
          <p:cNvSpPr txBox="1"/>
          <p:nvPr/>
        </p:nvSpPr>
        <p:spPr>
          <a:xfrm>
            <a:off x="715915" y="841932"/>
            <a:ext cx="5628027" cy="3993337"/>
          </a:xfrm>
          <a:prstGeom prst="rect">
            <a:avLst/>
          </a:prstGeom>
        </p:spPr>
        <p:txBody>
          <a:bodyPr wrap="square" lIns="0" tIns="0" rIns="0" bIns="0" rtlCol="0" anchor="t">
            <a:spAutoFit/>
          </a:bodyPr>
          <a:lstStyle/>
          <a:p>
            <a:pPr marL="0" marR="0" lvl="0" indent="0" algn="l" defTabSz="914400" rtl="0" eaLnBrk="1" fontAlgn="auto" latinLnBrk="0" hangingPunct="1">
              <a:lnSpc>
                <a:spcPts val="6207"/>
              </a:lnSpc>
              <a:spcBef>
                <a:spcPct val="0"/>
              </a:spcBef>
              <a:spcAft>
                <a:spcPts val="0"/>
              </a:spcAft>
              <a:buClrTx/>
              <a:buSzTx/>
              <a:buFontTx/>
              <a:buNone/>
              <a:tabLst/>
              <a:defRPr/>
            </a:pPr>
            <a:r>
              <a:rPr kumimoji="0" lang="en-US" sz="6399" b="1" i="0" u="none" strike="noStrike" kern="1200" cap="none" spc="0" normalizeH="0" baseline="0" noProof="0" dirty="0">
                <a:ln>
                  <a:noFill/>
                </a:ln>
                <a:solidFill>
                  <a:srgbClr val="000000"/>
                </a:solidFill>
                <a:effectLst/>
                <a:uLnTx/>
                <a:uFillTx/>
                <a:ea typeface="Myriad Pro 3"/>
                <a:cs typeface="Myriad Pro 3"/>
                <a:sym typeface="Myriad Pro 3"/>
              </a:rPr>
              <a:t>CAREER PATHWAYS ADVANCEMENT PROJECT</a:t>
            </a:r>
          </a:p>
          <a:p>
            <a:pPr marL="0" marR="0" lvl="0" indent="0" algn="l" defTabSz="914400" rtl="0" eaLnBrk="1" fontAlgn="auto" latinLnBrk="0" hangingPunct="1">
              <a:lnSpc>
                <a:spcPts val="6207"/>
              </a:lnSpc>
              <a:spcBef>
                <a:spcPct val="0"/>
              </a:spcBef>
              <a:spcAft>
                <a:spcPts val="0"/>
              </a:spcAft>
              <a:buClrTx/>
              <a:buSzTx/>
              <a:buFontTx/>
              <a:buNone/>
              <a:tabLst/>
              <a:defRPr/>
            </a:pPr>
            <a:r>
              <a:rPr kumimoji="0" lang="en-US" sz="6399" b="1" i="0" u="none" strike="noStrike" kern="1200" cap="none" spc="0" normalizeH="0" baseline="0" noProof="0" dirty="0">
                <a:ln>
                  <a:noFill/>
                </a:ln>
                <a:solidFill>
                  <a:srgbClr val="0C629F"/>
                </a:solidFill>
                <a:effectLst/>
                <a:uLnTx/>
                <a:uFillTx/>
                <a:ea typeface="Myriad Pro 3"/>
                <a:cs typeface="Myriad Pro 3"/>
                <a:sym typeface="Myriad Pro 3"/>
              </a:rPr>
              <a:t>CPAP 2.0</a:t>
            </a:r>
          </a:p>
        </p:txBody>
      </p:sp>
      <p:sp>
        <p:nvSpPr>
          <p:cNvPr id="8" name="TextBox 10">
            <a:extLst>
              <a:ext uri="{FF2B5EF4-FFF2-40B4-BE49-F238E27FC236}">
                <a16:creationId xmlns:a16="http://schemas.microsoft.com/office/drawing/2014/main" id="{A6622C7A-813A-F148-6A93-BE0156FD226C}"/>
              </a:ext>
            </a:extLst>
          </p:cNvPr>
          <p:cNvSpPr txBox="1">
            <a:spLocks noGrp="1"/>
          </p:cNvSpPr>
          <p:nvPr>
            <p:ph type="title" idx="4294967295"/>
          </p:nvPr>
        </p:nvSpPr>
        <p:spPr>
          <a:xfrm>
            <a:off x="6496974" y="841932"/>
            <a:ext cx="11022676" cy="8129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207"/>
              </a:lnSpc>
              <a:spcBef>
                <a:spcPct val="0"/>
              </a:spcBef>
              <a:spcAft>
                <a:spcPts val="0"/>
              </a:spcAft>
              <a:buClrTx/>
              <a:buSzTx/>
              <a:buFontTx/>
              <a:buNone/>
              <a:tabLst/>
              <a:defRPr/>
            </a:pPr>
            <a:r>
              <a:rPr kumimoji="0" lang="en-US" sz="6399" b="1" i="0" u="sng" strike="noStrike" kern="1200" cap="none" spc="0" normalizeH="0" baseline="0" noProof="0" dirty="0">
                <a:ln>
                  <a:noFill/>
                </a:ln>
                <a:solidFill>
                  <a:schemeClr val="accent5">
                    <a:lumMod val="75000"/>
                  </a:schemeClr>
                </a:solidFill>
                <a:effectLst/>
                <a:uLnTx/>
                <a:uFillTx/>
                <a:latin typeface="+mn-lt"/>
                <a:ea typeface="Myriad Pro 3"/>
                <a:cs typeface="Myriad Pro 3"/>
                <a:sym typeface="Myriad Pro 3"/>
              </a:rPr>
              <a:t>Overview</a:t>
            </a:r>
          </a:p>
        </p:txBody>
      </p:sp>
      <p:sp>
        <p:nvSpPr>
          <p:cNvPr id="9" name="TextBox 9">
            <a:extLst>
              <a:ext uri="{FF2B5EF4-FFF2-40B4-BE49-F238E27FC236}">
                <a16:creationId xmlns:a16="http://schemas.microsoft.com/office/drawing/2014/main" id="{B239103E-6F73-F113-1500-FAB01E47F26A}"/>
              </a:ext>
            </a:extLst>
          </p:cNvPr>
          <p:cNvSpPr txBox="1"/>
          <p:nvPr/>
        </p:nvSpPr>
        <p:spPr>
          <a:xfrm>
            <a:off x="6945861" y="1798329"/>
            <a:ext cx="10573789" cy="6401753"/>
          </a:xfrm>
          <a:prstGeom prst="rect">
            <a:avLst/>
          </a:prstGeom>
        </p:spPr>
        <p:txBody>
          <a:bodyPr wrap="square" lIns="0" tIns="0" rIns="0" bIns="0" rtlCol="0" anchor="t">
            <a:spAutoFit/>
          </a:bodyPr>
          <a:lstStyle/>
          <a:p>
            <a:pPr fontAlgn="base"/>
            <a:r>
              <a:rPr lang="en-US" sz="3200" dirty="0"/>
              <a:t>Develop a business model that creates opportunities for individuals with disabilities to advance in their careers through short term industry-specific training, post-secondary certifications, credentials, skills, etc. with an end goal to improve their economic self-sufficiency.</a:t>
            </a:r>
          </a:p>
          <a:p>
            <a:pPr fontAlgn="base"/>
            <a:endParaRPr lang="en-US" sz="3200" dirty="0"/>
          </a:p>
          <a:p>
            <a:r>
              <a:rPr lang="en-US" sz="3200" dirty="0"/>
              <a:t>Advancement could include a job in a new career pathway, or an increase in wages, benefits, or hours at a current job.</a:t>
            </a:r>
          </a:p>
          <a:p>
            <a:r>
              <a:rPr lang="en-US" sz="3200" dirty="0"/>
              <a:t> </a:t>
            </a:r>
          </a:p>
          <a:p>
            <a:r>
              <a:rPr lang="en-US" sz="3200" dirty="0"/>
              <a:t>Uses a combination of outreach/recruitment of clients and services to businesses to create a business model for advancing individuals with disabilities that will be sustainable under the VR program.</a:t>
            </a:r>
          </a:p>
        </p:txBody>
      </p:sp>
    </p:spTree>
    <p:extLst>
      <p:ext uri="{BB962C8B-B14F-4D97-AF65-F5344CB8AC3E}">
        <p14:creationId xmlns:p14="http://schemas.microsoft.com/office/powerpoint/2010/main" val="97278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5400000">
            <a:off x="8258175" y="298450"/>
            <a:ext cx="1689100" cy="18288000"/>
            <a:chOff x="0" y="0"/>
            <a:chExt cx="444866" cy="4816593"/>
          </a:xfrm>
        </p:grpSpPr>
        <p:sp>
          <p:nvSpPr>
            <p:cNvPr id="3" name="Freeform 3">
              <a:extLst>
                <a:ext uri="{C183D7F6-B498-43B3-948B-1728B52AA6E4}">
                  <adec:decorative xmlns:adec="http://schemas.microsoft.com/office/drawing/2017/decorative" val="1"/>
                </a:ext>
              </a:extLst>
            </p:cNvPr>
            <p:cNvSpPr/>
            <p:nvPr/>
          </p:nvSpPr>
          <p:spPr>
            <a:xfrm>
              <a:off x="0" y="0"/>
              <a:ext cx="444866" cy="4816592"/>
            </a:xfrm>
            <a:custGeom>
              <a:avLst/>
              <a:gdLst/>
              <a:ahLst/>
              <a:cxnLst/>
              <a:rect l="l" t="t" r="r" b="b"/>
              <a:pathLst>
                <a:path w="444866" h="4816592">
                  <a:moveTo>
                    <a:pt x="0" y="0"/>
                  </a:moveTo>
                  <a:lnTo>
                    <a:pt x="444866" y="0"/>
                  </a:lnTo>
                  <a:lnTo>
                    <a:pt x="444866" y="4816592"/>
                  </a:lnTo>
                  <a:lnTo>
                    <a:pt x="0" y="4816592"/>
                  </a:lnTo>
                  <a:close/>
                </a:path>
              </a:pathLst>
            </a:custGeom>
            <a:solidFill>
              <a:srgbClr val="5E9834"/>
            </a:solidFill>
          </p:spPr>
          <p:txBody>
            <a:bodyPr/>
            <a:lstStyle/>
            <a:p>
              <a:endParaRPr lang="en-US"/>
            </a:p>
          </p:txBody>
        </p:sp>
        <p:sp>
          <p:nvSpPr>
            <p:cNvPr id="4" name="TextBox 4"/>
            <p:cNvSpPr txBox="1"/>
            <p:nvPr/>
          </p:nvSpPr>
          <p:spPr>
            <a:xfrm>
              <a:off x="0" y="-104775"/>
              <a:ext cx="444866" cy="4921368"/>
            </a:xfrm>
            <a:prstGeom prst="rect">
              <a:avLst/>
            </a:prstGeom>
          </p:spPr>
          <p:txBody>
            <a:bodyPr lIns="50800" tIns="50800" rIns="50800" bIns="50800" rtlCol="0" anchor="ctr"/>
            <a:lstStyle/>
            <a:p>
              <a:pPr algn="ctr">
                <a:lnSpc>
                  <a:spcPts val="315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6710025" y="8597900"/>
            <a:ext cx="1619250" cy="1689100"/>
            <a:chOff x="0" y="0"/>
            <a:chExt cx="426469" cy="444866"/>
          </a:xfrm>
        </p:grpSpPr>
        <p:sp>
          <p:nvSpPr>
            <p:cNvPr id="6" name="Freeform 6">
              <a:extLst>
                <a:ext uri="{C183D7F6-B498-43B3-948B-1728B52AA6E4}">
                  <adec:decorative xmlns:adec="http://schemas.microsoft.com/office/drawing/2017/decorative" val="1"/>
                </a:ext>
              </a:extLst>
            </p:cNvPr>
            <p:cNvSpPr/>
            <p:nvPr/>
          </p:nvSpPr>
          <p:spPr>
            <a:xfrm>
              <a:off x="0" y="0"/>
              <a:ext cx="426469" cy="444866"/>
            </a:xfrm>
            <a:custGeom>
              <a:avLst/>
              <a:gdLst/>
              <a:ahLst/>
              <a:cxnLst/>
              <a:rect l="l" t="t" r="r" b="b"/>
              <a:pathLst>
                <a:path w="426469" h="444866">
                  <a:moveTo>
                    <a:pt x="0" y="0"/>
                  </a:moveTo>
                  <a:lnTo>
                    <a:pt x="426469" y="0"/>
                  </a:lnTo>
                  <a:lnTo>
                    <a:pt x="426469" y="444866"/>
                  </a:lnTo>
                  <a:lnTo>
                    <a:pt x="0" y="444866"/>
                  </a:lnTo>
                  <a:close/>
                </a:path>
              </a:pathLst>
            </a:custGeom>
            <a:solidFill>
              <a:srgbClr val="0C629F"/>
            </a:solidFill>
          </p:spPr>
          <p:txBody>
            <a:bodyPr/>
            <a:lstStyle/>
            <a:p>
              <a:endParaRPr lang="en-US"/>
            </a:p>
          </p:txBody>
        </p:sp>
        <p:sp>
          <p:nvSpPr>
            <p:cNvPr id="7" name="TextBox 7"/>
            <p:cNvSpPr txBox="1"/>
            <p:nvPr/>
          </p:nvSpPr>
          <p:spPr>
            <a:xfrm>
              <a:off x="0" y="-104775"/>
              <a:ext cx="426469" cy="549641"/>
            </a:xfrm>
            <a:prstGeom prst="rect">
              <a:avLst/>
            </a:prstGeom>
          </p:spPr>
          <p:txBody>
            <a:bodyPr lIns="50800" tIns="50800" rIns="50800" bIns="50800" rtlCol="0" anchor="ctr"/>
            <a:lstStyle/>
            <a:p>
              <a:pPr algn="ctr">
                <a:lnSpc>
                  <a:spcPts val="3150"/>
                </a:lnSpc>
              </a:pPr>
              <a:endParaRPr/>
            </a:p>
          </p:txBody>
        </p:sp>
      </p:grpSp>
      <p:sp>
        <p:nvSpPr>
          <p:cNvPr id="10" name="TextBox 10"/>
          <p:cNvSpPr txBox="1"/>
          <p:nvPr/>
        </p:nvSpPr>
        <p:spPr>
          <a:xfrm>
            <a:off x="715915" y="841932"/>
            <a:ext cx="5628027" cy="3993337"/>
          </a:xfrm>
          <a:prstGeom prst="rect">
            <a:avLst/>
          </a:prstGeom>
        </p:spPr>
        <p:txBody>
          <a:bodyPr wrap="square" lIns="0" tIns="0" rIns="0" bIns="0" rtlCol="0" anchor="t">
            <a:spAutoFit/>
          </a:bodyPr>
          <a:lstStyle/>
          <a:p>
            <a:pPr marL="0" marR="0" lvl="0" indent="0" algn="l" defTabSz="914400" rtl="0" eaLnBrk="1" fontAlgn="auto" latinLnBrk="0" hangingPunct="1">
              <a:lnSpc>
                <a:spcPts val="6207"/>
              </a:lnSpc>
              <a:spcBef>
                <a:spcPct val="0"/>
              </a:spcBef>
              <a:spcAft>
                <a:spcPts val="0"/>
              </a:spcAft>
              <a:buClrTx/>
              <a:buSzTx/>
              <a:buFontTx/>
              <a:buNone/>
              <a:tabLst/>
              <a:defRPr/>
            </a:pPr>
            <a:r>
              <a:rPr kumimoji="0" lang="en-US" sz="6399" b="1" i="0" u="none" strike="noStrike" kern="1200" cap="none" spc="0" normalizeH="0" baseline="0" noProof="0" dirty="0">
                <a:ln>
                  <a:noFill/>
                </a:ln>
                <a:solidFill>
                  <a:srgbClr val="000000"/>
                </a:solidFill>
                <a:effectLst/>
                <a:uLnTx/>
                <a:uFillTx/>
                <a:ea typeface="Myriad Pro 3"/>
                <a:cs typeface="Myriad Pro 3"/>
                <a:sym typeface="Myriad Pro 3"/>
              </a:rPr>
              <a:t>CAREER PATHWAYS ADVANCEMENT PROJECT</a:t>
            </a:r>
          </a:p>
          <a:p>
            <a:pPr marL="0" marR="0" lvl="0" indent="0" algn="l" defTabSz="914400" rtl="0" eaLnBrk="1" fontAlgn="auto" latinLnBrk="0" hangingPunct="1">
              <a:lnSpc>
                <a:spcPts val="6207"/>
              </a:lnSpc>
              <a:spcBef>
                <a:spcPct val="0"/>
              </a:spcBef>
              <a:spcAft>
                <a:spcPts val="0"/>
              </a:spcAft>
              <a:buClrTx/>
              <a:buSzTx/>
              <a:buFontTx/>
              <a:buNone/>
              <a:tabLst/>
              <a:defRPr/>
            </a:pPr>
            <a:r>
              <a:rPr kumimoji="0" lang="en-US" sz="6399" b="1" i="0" u="none" strike="noStrike" kern="1200" cap="none" spc="0" normalizeH="0" baseline="0" noProof="0" dirty="0">
                <a:ln>
                  <a:noFill/>
                </a:ln>
                <a:solidFill>
                  <a:srgbClr val="0C629F"/>
                </a:solidFill>
                <a:effectLst/>
                <a:uLnTx/>
                <a:uFillTx/>
                <a:ea typeface="Myriad Pro 3"/>
                <a:cs typeface="Myriad Pro 3"/>
                <a:sym typeface="Myriad Pro 3"/>
              </a:rPr>
              <a:t>CPAP 2.0</a:t>
            </a:r>
          </a:p>
        </p:txBody>
      </p:sp>
      <p:sp>
        <p:nvSpPr>
          <p:cNvPr id="8" name="TextBox 10">
            <a:extLst>
              <a:ext uri="{FF2B5EF4-FFF2-40B4-BE49-F238E27FC236}">
                <a16:creationId xmlns:a16="http://schemas.microsoft.com/office/drawing/2014/main" id="{AA743471-B32E-FC96-6A3E-1BB9514AF42C}"/>
              </a:ext>
            </a:extLst>
          </p:cNvPr>
          <p:cNvSpPr txBox="1">
            <a:spLocks noGrp="1"/>
          </p:cNvSpPr>
          <p:nvPr>
            <p:ph type="title" idx="4294967295"/>
          </p:nvPr>
        </p:nvSpPr>
        <p:spPr>
          <a:xfrm>
            <a:off x="6496974" y="1394294"/>
            <a:ext cx="11022676" cy="8129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207"/>
              </a:lnSpc>
              <a:spcBef>
                <a:spcPct val="0"/>
              </a:spcBef>
              <a:spcAft>
                <a:spcPts val="0"/>
              </a:spcAft>
              <a:buClrTx/>
              <a:buSzTx/>
              <a:buFontTx/>
              <a:buNone/>
              <a:tabLst/>
              <a:defRPr/>
            </a:pPr>
            <a:r>
              <a:rPr kumimoji="0" lang="en-US" sz="6399" b="1" i="0" u="sng" strike="noStrike" kern="1200" cap="none" spc="0" normalizeH="0" baseline="0" noProof="0" dirty="0">
                <a:ln>
                  <a:noFill/>
                </a:ln>
                <a:solidFill>
                  <a:schemeClr val="accent5">
                    <a:lumMod val="75000"/>
                  </a:schemeClr>
                </a:solidFill>
                <a:effectLst/>
                <a:uLnTx/>
                <a:uFillTx/>
                <a:latin typeface="+mn-lt"/>
                <a:ea typeface="Myriad Pro 3"/>
                <a:cs typeface="Myriad Pro 3"/>
                <a:sym typeface="Myriad Pro 3"/>
              </a:rPr>
              <a:t>Goals</a:t>
            </a:r>
          </a:p>
        </p:txBody>
      </p:sp>
      <p:sp>
        <p:nvSpPr>
          <p:cNvPr id="9" name="TextBox 9"/>
          <p:cNvSpPr txBox="1"/>
          <p:nvPr/>
        </p:nvSpPr>
        <p:spPr>
          <a:xfrm>
            <a:off x="6549409" y="2563359"/>
            <a:ext cx="11022676" cy="4893647"/>
          </a:xfrm>
          <a:prstGeom prst="rect">
            <a:avLst/>
          </a:prstGeom>
        </p:spPr>
        <p:txBody>
          <a:bodyPr wrap="square" lIns="0" tIns="0" rIns="0" bIns="0" rtlCol="0" anchor="t">
            <a:spAutoFit/>
          </a:bodyPr>
          <a:lstStyle/>
          <a:p>
            <a:pPr marL="457200" lvl="0" indent="-457200">
              <a:spcBef>
                <a:spcPts val="600"/>
              </a:spcBef>
              <a:spcAft>
                <a:spcPts val="600"/>
              </a:spcAft>
              <a:buFont typeface="Arial" panose="020B0604020202020204" pitchFamily="34" charset="0"/>
              <a:buChar char="•"/>
            </a:pPr>
            <a:r>
              <a:rPr lang="en-US" sz="3200" dirty="0"/>
              <a:t>Support VR eligible individuals with disabilities to advance in high-demand, high quality careers by developing career pathways focused on career advancement.</a:t>
            </a:r>
          </a:p>
          <a:p>
            <a:pPr marL="457200" indent="-457200">
              <a:spcBef>
                <a:spcPts val="600"/>
              </a:spcBef>
              <a:spcAft>
                <a:spcPts val="600"/>
              </a:spcAft>
              <a:buFont typeface="Arial" panose="020B0604020202020204" pitchFamily="34" charset="0"/>
              <a:buChar char="•"/>
            </a:pPr>
            <a:r>
              <a:rPr lang="en-US" sz="3200" dirty="0"/>
              <a:t>Assist businesses to develop a well-trained workforce.</a:t>
            </a:r>
          </a:p>
          <a:p>
            <a:pPr marL="457200" lvl="0" indent="-457200">
              <a:spcBef>
                <a:spcPts val="600"/>
              </a:spcBef>
              <a:spcAft>
                <a:spcPts val="600"/>
              </a:spcAft>
              <a:buFont typeface="Arial" panose="020B0604020202020204" pitchFamily="34" charset="0"/>
              <a:buChar char="•"/>
            </a:pPr>
            <a:r>
              <a:rPr lang="en-US" sz="3200" dirty="0"/>
              <a:t>Build internal/state system capacity providing career advancement services.</a:t>
            </a:r>
          </a:p>
          <a:p>
            <a:pPr marL="457200" lvl="0" indent="-457200">
              <a:spcBef>
                <a:spcPts val="600"/>
              </a:spcBef>
              <a:spcAft>
                <a:spcPts val="600"/>
              </a:spcAft>
              <a:buFont typeface="Arial" panose="020B0604020202020204" pitchFamily="34" charset="0"/>
              <a:buChar char="•"/>
            </a:pPr>
            <a:r>
              <a:rPr lang="en-US" sz="3200" dirty="0"/>
              <a:t>Increase access to posts-secondary education and training opportunities that provide the skills and credentials necessary to secure and advance in employment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EB713-43F6-52F0-F4C6-030E4BBA568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CB7AA92-7F6D-6CDE-F3B5-A8DC5D218410}"/>
              </a:ext>
              <a:ext uri="{C183D7F6-B498-43B3-948B-1728B52AA6E4}">
                <adec:decorative xmlns:adec="http://schemas.microsoft.com/office/drawing/2017/decorative" val="1"/>
              </a:ext>
            </a:extLst>
          </p:cNvPr>
          <p:cNvGrpSpPr/>
          <p:nvPr/>
        </p:nvGrpSpPr>
        <p:grpSpPr>
          <a:xfrm rot="5400000">
            <a:off x="8258175" y="298450"/>
            <a:ext cx="1689100" cy="18288000"/>
            <a:chOff x="0" y="0"/>
            <a:chExt cx="444866" cy="4816593"/>
          </a:xfrm>
        </p:grpSpPr>
        <p:sp>
          <p:nvSpPr>
            <p:cNvPr id="3" name="Freeform 3">
              <a:extLst>
                <a:ext uri="{FF2B5EF4-FFF2-40B4-BE49-F238E27FC236}">
                  <a16:creationId xmlns:a16="http://schemas.microsoft.com/office/drawing/2014/main" id="{A85DD626-DB81-8B37-4031-56796584669B}"/>
                </a:ext>
                <a:ext uri="{C183D7F6-B498-43B3-948B-1728B52AA6E4}">
                  <adec:decorative xmlns:adec="http://schemas.microsoft.com/office/drawing/2017/decorative" val="1"/>
                </a:ext>
              </a:extLst>
            </p:cNvPr>
            <p:cNvSpPr/>
            <p:nvPr/>
          </p:nvSpPr>
          <p:spPr>
            <a:xfrm>
              <a:off x="0" y="0"/>
              <a:ext cx="444866" cy="4816592"/>
            </a:xfrm>
            <a:custGeom>
              <a:avLst/>
              <a:gdLst/>
              <a:ahLst/>
              <a:cxnLst/>
              <a:rect l="l" t="t" r="r" b="b"/>
              <a:pathLst>
                <a:path w="444866" h="4816592">
                  <a:moveTo>
                    <a:pt x="0" y="0"/>
                  </a:moveTo>
                  <a:lnTo>
                    <a:pt x="444866" y="0"/>
                  </a:lnTo>
                  <a:lnTo>
                    <a:pt x="444866" y="4816592"/>
                  </a:lnTo>
                  <a:lnTo>
                    <a:pt x="0" y="4816592"/>
                  </a:lnTo>
                  <a:close/>
                </a:path>
              </a:pathLst>
            </a:custGeom>
            <a:solidFill>
              <a:srgbClr val="5E9834"/>
            </a:solidFill>
          </p:spPr>
          <p:txBody>
            <a:bodyPr/>
            <a:lstStyle/>
            <a:p>
              <a:endParaRPr lang="en-US"/>
            </a:p>
          </p:txBody>
        </p:sp>
        <p:sp>
          <p:nvSpPr>
            <p:cNvPr id="4" name="TextBox 4">
              <a:extLst>
                <a:ext uri="{FF2B5EF4-FFF2-40B4-BE49-F238E27FC236}">
                  <a16:creationId xmlns:a16="http://schemas.microsoft.com/office/drawing/2014/main" id="{63D1EC81-A847-10F2-C2A4-A60D209B9545}"/>
                </a:ext>
              </a:extLst>
            </p:cNvPr>
            <p:cNvSpPr txBox="1"/>
            <p:nvPr/>
          </p:nvSpPr>
          <p:spPr>
            <a:xfrm>
              <a:off x="0" y="-104775"/>
              <a:ext cx="444866" cy="4921368"/>
            </a:xfrm>
            <a:prstGeom prst="rect">
              <a:avLst/>
            </a:prstGeom>
          </p:spPr>
          <p:txBody>
            <a:bodyPr lIns="50800" tIns="50800" rIns="50800" bIns="50800" rtlCol="0" anchor="ctr"/>
            <a:lstStyle/>
            <a:p>
              <a:pPr algn="ctr">
                <a:lnSpc>
                  <a:spcPts val="3150"/>
                </a:lnSpc>
              </a:pPr>
              <a:endParaRPr/>
            </a:p>
          </p:txBody>
        </p:sp>
      </p:grpSp>
      <p:grpSp>
        <p:nvGrpSpPr>
          <p:cNvPr id="5" name="Group 5">
            <a:extLst>
              <a:ext uri="{FF2B5EF4-FFF2-40B4-BE49-F238E27FC236}">
                <a16:creationId xmlns:a16="http://schemas.microsoft.com/office/drawing/2014/main" id="{1CD8B753-6CA3-DF13-0E76-537C73A52D27}"/>
              </a:ext>
              <a:ext uri="{C183D7F6-B498-43B3-948B-1728B52AA6E4}">
                <adec:decorative xmlns:adec="http://schemas.microsoft.com/office/drawing/2017/decorative" val="1"/>
              </a:ext>
            </a:extLst>
          </p:cNvPr>
          <p:cNvGrpSpPr/>
          <p:nvPr/>
        </p:nvGrpSpPr>
        <p:grpSpPr>
          <a:xfrm>
            <a:off x="16710025" y="8597900"/>
            <a:ext cx="1619250" cy="1689100"/>
            <a:chOff x="0" y="0"/>
            <a:chExt cx="426469" cy="444866"/>
          </a:xfrm>
        </p:grpSpPr>
        <p:sp>
          <p:nvSpPr>
            <p:cNvPr id="6" name="Freeform 6">
              <a:extLst>
                <a:ext uri="{FF2B5EF4-FFF2-40B4-BE49-F238E27FC236}">
                  <a16:creationId xmlns:a16="http://schemas.microsoft.com/office/drawing/2014/main" id="{06E0F272-0EC6-50EB-9250-24A199C91234}"/>
                </a:ext>
                <a:ext uri="{C183D7F6-B498-43B3-948B-1728B52AA6E4}">
                  <adec:decorative xmlns:adec="http://schemas.microsoft.com/office/drawing/2017/decorative" val="1"/>
                </a:ext>
              </a:extLst>
            </p:cNvPr>
            <p:cNvSpPr/>
            <p:nvPr/>
          </p:nvSpPr>
          <p:spPr>
            <a:xfrm>
              <a:off x="0" y="0"/>
              <a:ext cx="426469" cy="444866"/>
            </a:xfrm>
            <a:custGeom>
              <a:avLst/>
              <a:gdLst/>
              <a:ahLst/>
              <a:cxnLst/>
              <a:rect l="l" t="t" r="r" b="b"/>
              <a:pathLst>
                <a:path w="426469" h="444866">
                  <a:moveTo>
                    <a:pt x="0" y="0"/>
                  </a:moveTo>
                  <a:lnTo>
                    <a:pt x="426469" y="0"/>
                  </a:lnTo>
                  <a:lnTo>
                    <a:pt x="426469" y="444866"/>
                  </a:lnTo>
                  <a:lnTo>
                    <a:pt x="0" y="444866"/>
                  </a:lnTo>
                  <a:close/>
                </a:path>
              </a:pathLst>
            </a:custGeom>
            <a:solidFill>
              <a:srgbClr val="0C629F"/>
            </a:solidFill>
          </p:spPr>
          <p:txBody>
            <a:bodyPr/>
            <a:lstStyle/>
            <a:p>
              <a:endParaRPr lang="en-US"/>
            </a:p>
          </p:txBody>
        </p:sp>
        <p:sp>
          <p:nvSpPr>
            <p:cNvPr id="7" name="TextBox 7">
              <a:extLst>
                <a:ext uri="{FF2B5EF4-FFF2-40B4-BE49-F238E27FC236}">
                  <a16:creationId xmlns:a16="http://schemas.microsoft.com/office/drawing/2014/main" id="{77D35F70-BE18-F9FF-C940-6DD15556248B}"/>
                </a:ext>
              </a:extLst>
            </p:cNvPr>
            <p:cNvSpPr txBox="1"/>
            <p:nvPr/>
          </p:nvSpPr>
          <p:spPr>
            <a:xfrm>
              <a:off x="0" y="-104775"/>
              <a:ext cx="426469" cy="549641"/>
            </a:xfrm>
            <a:prstGeom prst="rect">
              <a:avLst/>
            </a:prstGeom>
          </p:spPr>
          <p:txBody>
            <a:bodyPr lIns="50800" tIns="50800" rIns="50800" bIns="50800" rtlCol="0" anchor="ctr"/>
            <a:lstStyle/>
            <a:p>
              <a:pPr algn="ctr">
                <a:lnSpc>
                  <a:spcPts val="3150"/>
                </a:lnSpc>
              </a:pPr>
              <a:endParaRPr/>
            </a:p>
          </p:txBody>
        </p:sp>
      </p:grpSp>
      <p:sp>
        <p:nvSpPr>
          <p:cNvPr id="10" name="TextBox 10">
            <a:extLst>
              <a:ext uri="{FF2B5EF4-FFF2-40B4-BE49-F238E27FC236}">
                <a16:creationId xmlns:a16="http://schemas.microsoft.com/office/drawing/2014/main" id="{4DBC8146-5589-26AE-C430-FA2CE5CA3157}"/>
              </a:ext>
            </a:extLst>
          </p:cNvPr>
          <p:cNvSpPr txBox="1"/>
          <p:nvPr/>
        </p:nvSpPr>
        <p:spPr>
          <a:xfrm>
            <a:off x="715915" y="841932"/>
            <a:ext cx="5628027" cy="3993337"/>
          </a:xfrm>
          <a:prstGeom prst="rect">
            <a:avLst/>
          </a:prstGeom>
        </p:spPr>
        <p:txBody>
          <a:bodyPr wrap="square" lIns="0" tIns="0" rIns="0" bIns="0" rtlCol="0" anchor="t">
            <a:spAutoFit/>
          </a:bodyPr>
          <a:lstStyle/>
          <a:p>
            <a:pPr marL="0" marR="0" lvl="0" indent="0" algn="l" defTabSz="914400" rtl="0" eaLnBrk="1" fontAlgn="auto" latinLnBrk="0" hangingPunct="1">
              <a:lnSpc>
                <a:spcPts val="6207"/>
              </a:lnSpc>
              <a:spcBef>
                <a:spcPct val="0"/>
              </a:spcBef>
              <a:spcAft>
                <a:spcPts val="0"/>
              </a:spcAft>
              <a:buClrTx/>
              <a:buSzTx/>
              <a:buFontTx/>
              <a:buNone/>
              <a:tabLst/>
              <a:defRPr/>
            </a:pPr>
            <a:r>
              <a:rPr kumimoji="0" lang="en-US" sz="6399" b="1" i="0" u="none" strike="noStrike" kern="1200" cap="none" spc="0" normalizeH="0" baseline="0" noProof="0" dirty="0">
                <a:ln>
                  <a:noFill/>
                </a:ln>
                <a:solidFill>
                  <a:srgbClr val="000000"/>
                </a:solidFill>
                <a:effectLst/>
                <a:uLnTx/>
                <a:uFillTx/>
                <a:ea typeface="Myriad Pro 3"/>
                <a:cs typeface="Myriad Pro 3"/>
                <a:sym typeface="Myriad Pro 3"/>
              </a:rPr>
              <a:t>CAREER PATHWAYS ADVANCEMENT PROJECT</a:t>
            </a:r>
          </a:p>
          <a:p>
            <a:pPr marL="0" marR="0" lvl="0" indent="0" algn="l" defTabSz="914400" rtl="0" eaLnBrk="1" fontAlgn="auto" latinLnBrk="0" hangingPunct="1">
              <a:lnSpc>
                <a:spcPts val="6207"/>
              </a:lnSpc>
              <a:spcBef>
                <a:spcPct val="0"/>
              </a:spcBef>
              <a:spcAft>
                <a:spcPts val="0"/>
              </a:spcAft>
              <a:buClrTx/>
              <a:buSzTx/>
              <a:buFontTx/>
              <a:buNone/>
              <a:tabLst/>
              <a:defRPr/>
            </a:pPr>
            <a:r>
              <a:rPr kumimoji="0" lang="en-US" sz="6399" b="1" i="0" u="none" strike="noStrike" kern="1200" cap="none" spc="0" normalizeH="0" baseline="0" noProof="0" dirty="0">
                <a:ln>
                  <a:noFill/>
                </a:ln>
                <a:solidFill>
                  <a:srgbClr val="0C629F"/>
                </a:solidFill>
                <a:effectLst/>
                <a:uLnTx/>
                <a:uFillTx/>
                <a:ea typeface="Myriad Pro 3"/>
                <a:cs typeface="Myriad Pro 3"/>
                <a:sym typeface="Myriad Pro 3"/>
              </a:rPr>
              <a:t>CPAP 2.0</a:t>
            </a:r>
          </a:p>
        </p:txBody>
      </p:sp>
      <p:sp>
        <p:nvSpPr>
          <p:cNvPr id="8" name="TextBox 10">
            <a:extLst>
              <a:ext uri="{FF2B5EF4-FFF2-40B4-BE49-F238E27FC236}">
                <a16:creationId xmlns:a16="http://schemas.microsoft.com/office/drawing/2014/main" id="{DD671EDC-27A8-43B0-7729-EDAA91A1A51B}"/>
              </a:ext>
            </a:extLst>
          </p:cNvPr>
          <p:cNvSpPr txBox="1">
            <a:spLocks noGrp="1"/>
          </p:cNvSpPr>
          <p:nvPr>
            <p:ph type="title" idx="4294967295"/>
          </p:nvPr>
        </p:nvSpPr>
        <p:spPr>
          <a:xfrm>
            <a:off x="6496974" y="1105682"/>
            <a:ext cx="11022676" cy="8129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207"/>
              </a:lnSpc>
              <a:spcBef>
                <a:spcPct val="0"/>
              </a:spcBef>
              <a:spcAft>
                <a:spcPts val="0"/>
              </a:spcAft>
              <a:buClrTx/>
              <a:buSzTx/>
              <a:buFontTx/>
              <a:buNone/>
              <a:tabLst/>
              <a:defRPr/>
            </a:pPr>
            <a:r>
              <a:rPr kumimoji="0" lang="en-US" sz="6399" b="1" i="0" u="sng" strike="noStrike" kern="1200" cap="none" spc="0" normalizeH="0" baseline="0" noProof="0" dirty="0">
                <a:ln>
                  <a:noFill/>
                </a:ln>
                <a:solidFill>
                  <a:schemeClr val="accent5">
                    <a:lumMod val="75000"/>
                  </a:schemeClr>
                </a:solidFill>
                <a:effectLst/>
                <a:uLnTx/>
                <a:uFillTx/>
                <a:latin typeface="+mn-lt"/>
                <a:ea typeface="Myriad Pro 3"/>
                <a:cs typeface="Myriad Pro 3"/>
                <a:sym typeface="Myriad Pro 3"/>
              </a:rPr>
              <a:t>Strategies</a:t>
            </a:r>
          </a:p>
        </p:txBody>
      </p:sp>
      <p:sp>
        <p:nvSpPr>
          <p:cNvPr id="9" name="TextBox 9">
            <a:extLst>
              <a:ext uri="{FF2B5EF4-FFF2-40B4-BE49-F238E27FC236}">
                <a16:creationId xmlns:a16="http://schemas.microsoft.com/office/drawing/2014/main" id="{CFF4D501-7C06-FFA9-9890-B037304FCD9A}"/>
              </a:ext>
            </a:extLst>
          </p:cNvPr>
          <p:cNvSpPr txBox="1"/>
          <p:nvPr/>
        </p:nvSpPr>
        <p:spPr>
          <a:xfrm>
            <a:off x="6100213" y="2513005"/>
            <a:ext cx="11687694" cy="5488169"/>
          </a:xfrm>
          <a:prstGeom prst="rect">
            <a:avLst/>
          </a:prstGeom>
        </p:spPr>
        <p:txBody>
          <a:bodyPr wrap="square" lIns="0" tIns="0" rIns="0" bIns="0" rtlCol="0" anchor="t">
            <a:spAutoFit/>
          </a:bodyPr>
          <a:lstStyle/>
          <a:p>
            <a:pPr marL="712467" lvl="1" indent="-356233">
              <a:lnSpc>
                <a:spcPts val="4347"/>
              </a:lnSpc>
              <a:buFont typeface="Arial"/>
              <a:buChar char="•"/>
            </a:pPr>
            <a:r>
              <a:rPr lang="en-US" sz="3299" b="1" dirty="0">
                <a:solidFill>
                  <a:srgbClr val="000000"/>
                </a:solidFill>
                <a:ea typeface="Myriad Pro 1"/>
                <a:cs typeface="Myriad Pro 1"/>
                <a:sym typeface="Myriad Pro 1"/>
              </a:rPr>
              <a:t>Target population </a:t>
            </a:r>
            <a:r>
              <a:rPr lang="en-US" sz="3299" dirty="0">
                <a:solidFill>
                  <a:srgbClr val="000000"/>
                </a:solidFill>
                <a:ea typeface="Myriad Pro 1"/>
                <a:cs typeface="Myriad Pro 1"/>
                <a:sym typeface="Myriad Pro 1"/>
              </a:rPr>
              <a:t>included successfully closed VR clients in one of the identified career clusters</a:t>
            </a:r>
          </a:p>
          <a:p>
            <a:pPr marL="712467" lvl="1" indent="-356233" algn="l">
              <a:lnSpc>
                <a:spcPts val="4347"/>
              </a:lnSpc>
              <a:buFont typeface="Arial"/>
              <a:buChar char="•"/>
            </a:pPr>
            <a:r>
              <a:rPr lang="en-US" sz="3299" b="1" dirty="0">
                <a:solidFill>
                  <a:srgbClr val="000000"/>
                </a:solidFill>
                <a:ea typeface="Myriad Pro 1"/>
                <a:cs typeface="Myriad Pro 1"/>
                <a:sym typeface="Myriad Pro 1"/>
              </a:rPr>
              <a:t>Dual customer approach – VR Clients and Businesses - </a:t>
            </a:r>
            <a:r>
              <a:rPr lang="en-US" sz="3299" dirty="0">
                <a:solidFill>
                  <a:srgbClr val="000000"/>
                </a:solidFill>
                <a:ea typeface="Myriad Pro 1"/>
                <a:cs typeface="Myriad Pro 1"/>
                <a:sym typeface="Myriad Pro 1"/>
              </a:rPr>
              <a:t>Strong emphasis on business engagement and employer supports with Business Pathways Specialists and Individualized Business Plans</a:t>
            </a:r>
          </a:p>
          <a:p>
            <a:pPr marL="712467" lvl="1" indent="-356233">
              <a:lnSpc>
                <a:spcPts val="4347"/>
              </a:lnSpc>
              <a:buFont typeface="Arial"/>
              <a:buChar char="•"/>
            </a:pPr>
            <a:r>
              <a:rPr lang="en-US" sz="3300" b="1" dirty="0"/>
              <a:t>Strategic approach </a:t>
            </a:r>
            <a:r>
              <a:rPr lang="en-US" sz="3300" dirty="0"/>
              <a:t>to increasing access to short-term training and credentials </a:t>
            </a:r>
            <a:endParaRPr lang="en-US" sz="3299" dirty="0">
              <a:solidFill>
                <a:srgbClr val="000000"/>
              </a:solidFill>
              <a:ea typeface="Myriad Pro 1"/>
              <a:cs typeface="Myriad Pro 1"/>
              <a:sym typeface="Myriad Pro 1"/>
            </a:endParaRPr>
          </a:p>
          <a:p>
            <a:pPr marL="712467" lvl="1" indent="-356233" algn="l">
              <a:lnSpc>
                <a:spcPts val="4347"/>
              </a:lnSpc>
              <a:buFont typeface="Arial"/>
              <a:buChar char="•"/>
            </a:pPr>
            <a:r>
              <a:rPr lang="en-US" sz="3299" b="1" dirty="0">
                <a:solidFill>
                  <a:srgbClr val="000000"/>
                </a:solidFill>
                <a:ea typeface="Myriad Pro 1"/>
                <a:cs typeface="Myriad Pro 1"/>
                <a:sym typeface="Myriad Pro 1"/>
              </a:rPr>
              <a:t>Align project procedures with existing VR policies </a:t>
            </a:r>
            <a:r>
              <a:rPr lang="en-US" sz="3299" dirty="0">
                <a:solidFill>
                  <a:srgbClr val="000000"/>
                </a:solidFill>
                <a:ea typeface="Myriad Pro 1"/>
                <a:cs typeface="Myriad Pro 1"/>
                <a:sym typeface="Myriad Pro 1"/>
              </a:rPr>
              <a:t>to facilitate implementation of lessons learned after the grant ends (sustainability)</a:t>
            </a:r>
          </a:p>
        </p:txBody>
      </p:sp>
    </p:spTree>
    <p:extLst>
      <p:ext uri="{BB962C8B-B14F-4D97-AF65-F5344CB8AC3E}">
        <p14:creationId xmlns:p14="http://schemas.microsoft.com/office/powerpoint/2010/main" val="398662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BD5C5-C321-89C1-8851-D8471B9C24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5B2883F-F426-FA5A-297F-42AA9F0FACE2}"/>
              </a:ext>
              <a:ext uri="{C183D7F6-B498-43B3-948B-1728B52AA6E4}">
                <adec:decorative xmlns:adec="http://schemas.microsoft.com/office/drawing/2017/decorative" val="1"/>
              </a:ext>
            </a:extLst>
          </p:cNvPr>
          <p:cNvGrpSpPr/>
          <p:nvPr/>
        </p:nvGrpSpPr>
        <p:grpSpPr>
          <a:xfrm rot="5400000">
            <a:off x="8258175" y="298450"/>
            <a:ext cx="1689100" cy="18288000"/>
            <a:chOff x="0" y="0"/>
            <a:chExt cx="444866" cy="4816593"/>
          </a:xfrm>
        </p:grpSpPr>
        <p:sp>
          <p:nvSpPr>
            <p:cNvPr id="3" name="Freeform 3">
              <a:extLst>
                <a:ext uri="{FF2B5EF4-FFF2-40B4-BE49-F238E27FC236}">
                  <a16:creationId xmlns:a16="http://schemas.microsoft.com/office/drawing/2014/main" id="{4192CCAB-B993-89A3-4D67-4EE00A4C6D09}"/>
                </a:ext>
                <a:ext uri="{C183D7F6-B498-43B3-948B-1728B52AA6E4}">
                  <adec:decorative xmlns:adec="http://schemas.microsoft.com/office/drawing/2017/decorative" val="1"/>
                </a:ext>
              </a:extLst>
            </p:cNvPr>
            <p:cNvSpPr/>
            <p:nvPr/>
          </p:nvSpPr>
          <p:spPr>
            <a:xfrm>
              <a:off x="0" y="0"/>
              <a:ext cx="444866" cy="4816592"/>
            </a:xfrm>
            <a:custGeom>
              <a:avLst/>
              <a:gdLst/>
              <a:ahLst/>
              <a:cxnLst/>
              <a:rect l="l" t="t" r="r" b="b"/>
              <a:pathLst>
                <a:path w="444866" h="4816592">
                  <a:moveTo>
                    <a:pt x="0" y="0"/>
                  </a:moveTo>
                  <a:lnTo>
                    <a:pt x="444866" y="0"/>
                  </a:lnTo>
                  <a:lnTo>
                    <a:pt x="444866" y="4816592"/>
                  </a:lnTo>
                  <a:lnTo>
                    <a:pt x="0" y="4816592"/>
                  </a:lnTo>
                  <a:close/>
                </a:path>
              </a:pathLst>
            </a:custGeom>
            <a:solidFill>
              <a:srgbClr val="5E9834"/>
            </a:solidFill>
          </p:spPr>
          <p:txBody>
            <a:bodyPr/>
            <a:lstStyle/>
            <a:p>
              <a:endParaRPr lang="en-US"/>
            </a:p>
          </p:txBody>
        </p:sp>
        <p:sp>
          <p:nvSpPr>
            <p:cNvPr id="4" name="TextBox 4">
              <a:extLst>
                <a:ext uri="{FF2B5EF4-FFF2-40B4-BE49-F238E27FC236}">
                  <a16:creationId xmlns:a16="http://schemas.microsoft.com/office/drawing/2014/main" id="{00233330-B33E-A1D6-EE50-3ADAB081C822}"/>
                </a:ext>
              </a:extLst>
            </p:cNvPr>
            <p:cNvSpPr txBox="1"/>
            <p:nvPr/>
          </p:nvSpPr>
          <p:spPr>
            <a:xfrm>
              <a:off x="0" y="-104775"/>
              <a:ext cx="444866" cy="4921368"/>
            </a:xfrm>
            <a:prstGeom prst="rect">
              <a:avLst/>
            </a:prstGeom>
          </p:spPr>
          <p:txBody>
            <a:bodyPr lIns="50800" tIns="50800" rIns="50800" bIns="50800" rtlCol="0" anchor="ctr"/>
            <a:lstStyle/>
            <a:p>
              <a:pPr algn="ctr">
                <a:lnSpc>
                  <a:spcPts val="3150"/>
                </a:lnSpc>
              </a:pPr>
              <a:endParaRPr/>
            </a:p>
          </p:txBody>
        </p:sp>
      </p:grpSp>
      <p:grpSp>
        <p:nvGrpSpPr>
          <p:cNvPr id="5" name="Group 5">
            <a:extLst>
              <a:ext uri="{FF2B5EF4-FFF2-40B4-BE49-F238E27FC236}">
                <a16:creationId xmlns:a16="http://schemas.microsoft.com/office/drawing/2014/main" id="{7C02131A-A383-9EF3-CC01-06451B2B29CC}"/>
              </a:ext>
              <a:ext uri="{C183D7F6-B498-43B3-948B-1728B52AA6E4}">
                <adec:decorative xmlns:adec="http://schemas.microsoft.com/office/drawing/2017/decorative" val="1"/>
              </a:ext>
            </a:extLst>
          </p:cNvPr>
          <p:cNvGrpSpPr/>
          <p:nvPr/>
        </p:nvGrpSpPr>
        <p:grpSpPr>
          <a:xfrm>
            <a:off x="16710025" y="8597900"/>
            <a:ext cx="1619250" cy="1689100"/>
            <a:chOff x="0" y="0"/>
            <a:chExt cx="426469" cy="444866"/>
          </a:xfrm>
        </p:grpSpPr>
        <p:sp>
          <p:nvSpPr>
            <p:cNvPr id="6" name="Freeform 6">
              <a:extLst>
                <a:ext uri="{FF2B5EF4-FFF2-40B4-BE49-F238E27FC236}">
                  <a16:creationId xmlns:a16="http://schemas.microsoft.com/office/drawing/2014/main" id="{8D50E14B-913E-5BC2-81BE-EF463CCC8A74}"/>
                </a:ext>
                <a:ext uri="{C183D7F6-B498-43B3-948B-1728B52AA6E4}">
                  <adec:decorative xmlns:adec="http://schemas.microsoft.com/office/drawing/2017/decorative" val="1"/>
                </a:ext>
              </a:extLst>
            </p:cNvPr>
            <p:cNvSpPr/>
            <p:nvPr/>
          </p:nvSpPr>
          <p:spPr>
            <a:xfrm>
              <a:off x="0" y="0"/>
              <a:ext cx="426469" cy="444866"/>
            </a:xfrm>
            <a:custGeom>
              <a:avLst/>
              <a:gdLst/>
              <a:ahLst/>
              <a:cxnLst/>
              <a:rect l="l" t="t" r="r" b="b"/>
              <a:pathLst>
                <a:path w="426469" h="444866">
                  <a:moveTo>
                    <a:pt x="0" y="0"/>
                  </a:moveTo>
                  <a:lnTo>
                    <a:pt x="426469" y="0"/>
                  </a:lnTo>
                  <a:lnTo>
                    <a:pt x="426469" y="444866"/>
                  </a:lnTo>
                  <a:lnTo>
                    <a:pt x="0" y="444866"/>
                  </a:lnTo>
                  <a:close/>
                </a:path>
              </a:pathLst>
            </a:custGeom>
            <a:solidFill>
              <a:srgbClr val="0C629F"/>
            </a:solidFill>
          </p:spPr>
          <p:txBody>
            <a:bodyPr/>
            <a:lstStyle/>
            <a:p>
              <a:endParaRPr lang="en-US"/>
            </a:p>
          </p:txBody>
        </p:sp>
        <p:sp>
          <p:nvSpPr>
            <p:cNvPr id="7" name="TextBox 7">
              <a:extLst>
                <a:ext uri="{FF2B5EF4-FFF2-40B4-BE49-F238E27FC236}">
                  <a16:creationId xmlns:a16="http://schemas.microsoft.com/office/drawing/2014/main" id="{C9453A74-DE8D-F5D3-F207-FDE91B8A7AF2}"/>
                </a:ext>
              </a:extLst>
            </p:cNvPr>
            <p:cNvSpPr txBox="1"/>
            <p:nvPr/>
          </p:nvSpPr>
          <p:spPr>
            <a:xfrm>
              <a:off x="0" y="-104775"/>
              <a:ext cx="426469" cy="549641"/>
            </a:xfrm>
            <a:prstGeom prst="rect">
              <a:avLst/>
            </a:prstGeom>
          </p:spPr>
          <p:txBody>
            <a:bodyPr lIns="50800" tIns="50800" rIns="50800" bIns="50800" rtlCol="0" anchor="ctr"/>
            <a:lstStyle/>
            <a:p>
              <a:pPr algn="ctr">
                <a:lnSpc>
                  <a:spcPts val="3150"/>
                </a:lnSpc>
              </a:pPr>
              <a:endParaRPr/>
            </a:p>
          </p:txBody>
        </p:sp>
      </p:grpSp>
      <p:sp>
        <p:nvSpPr>
          <p:cNvPr id="10" name="TextBox 10">
            <a:extLst>
              <a:ext uri="{FF2B5EF4-FFF2-40B4-BE49-F238E27FC236}">
                <a16:creationId xmlns:a16="http://schemas.microsoft.com/office/drawing/2014/main" id="{1C0799B3-1FE6-C3A7-1D82-4726F47987DF}"/>
              </a:ext>
            </a:extLst>
          </p:cNvPr>
          <p:cNvSpPr txBox="1"/>
          <p:nvPr/>
        </p:nvSpPr>
        <p:spPr>
          <a:xfrm>
            <a:off x="715915" y="841932"/>
            <a:ext cx="5628027" cy="3993337"/>
          </a:xfrm>
          <a:prstGeom prst="rect">
            <a:avLst/>
          </a:prstGeom>
        </p:spPr>
        <p:txBody>
          <a:bodyPr wrap="square" lIns="0" tIns="0" rIns="0" bIns="0" rtlCol="0" anchor="t">
            <a:spAutoFit/>
          </a:bodyPr>
          <a:lstStyle/>
          <a:p>
            <a:pPr marL="0" marR="0" lvl="0" indent="0" algn="l" defTabSz="914400" rtl="0" eaLnBrk="1" fontAlgn="auto" latinLnBrk="0" hangingPunct="1">
              <a:lnSpc>
                <a:spcPts val="6207"/>
              </a:lnSpc>
              <a:spcBef>
                <a:spcPct val="0"/>
              </a:spcBef>
              <a:spcAft>
                <a:spcPts val="0"/>
              </a:spcAft>
              <a:buClrTx/>
              <a:buSzTx/>
              <a:buFontTx/>
              <a:buNone/>
              <a:tabLst/>
              <a:defRPr/>
            </a:pPr>
            <a:r>
              <a:rPr kumimoji="0" lang="en-US" sz="6399" b="1" i="0" u="none" strike="noStrike" kern="1200" cap="none" spc="0" normalizeH="0" baseline="0" noProof="0" dirty="0">
                <a:ln>
                  <a:noFill/>
                </a:ln>
                <a:solidFill>
                  <a:srgbClr val="000000"/>
                </a:solidFill>
                <a:effectLst/>
                <a:uLnTx/>
                <a:uFillTx/>
                <a:ea typeface="Myriad Pro 3"/>
                <a:cs typeface="Myriad Pro 3"/>
                <a:sym typeface="Myriad Pro 3"/>
              </a:rPr>
              <a:t>CAREER PATHWAYS ADVANCEMENT PROJECT</a:t>
            </a:r>
          </a:p>
          <a:p>
            <a:pPr marL="0" marR="0" lvl="0" indent="0" algn="l" defTabSz="914400" rtl="0" eaLnBrk="1" fontAlgn="auto" latinLnBrk="0" hangingPunct="1">
              <a:lnSpc>
                <a:spcPts val="6207"/>
              </a:lnSpc>
              <a:spcBef>
                <a:spcPct val="0"/>
              </a:spcBef>
              <a:spcAft>
                <a:spcPts val="0"/>
              </a:spcAft>
              <a:buClrTx/>
              <a:buSzTx/>
              <a:buFontTx/>
              <a:buNone/>
              <a:tabLst/>
              <a:defRPr/>
            </a:pPr>
            <a:r>
              <a:rPr kumimoji="0" lang="en-US" sz="6399" b="1" i="0" u="none" strike="noStrike" kern="1200" cap="none" spc="0" normalizeH="0" baseline="0" noProof="0" dirty="0">
                <a:ln>
                  <a:noFill/>
                </a:ln>
                <a:solidFill>
                  <a:srgbClr val="0C629F"/>
                </a:solidFill>
                <a:effectLst/>
                <a:uLnTx/>
                <a:uFillTx/>
                <a:ea typeface="Myriad Pro 3"/>
                <a:cs typeface="Myriad Pro 3"/>
                <a:sym typeface="Myriad Pro 3"/>
              </a:rPr>
              <a:t>CPAP 2.0</a:t>
            </a:r>
          </a:p>
        </p:txBody>
      </p:sp>
      <p:sp>
        <p:nvSpPr>
          <p:cNvPr id="8" name="TextBox 10">
            <a:extLst>
              <a:ext uri="{FF2B5EF4-FFF2-40B4-BE49-F238E27FC236}">
                <a16:creationId xmlns:a16="http://schemas.microsoft.com/office/drawing/2014/main" id="{35AD9BCE-24F8-AE2E-B989-B85AC3C93C90}"/>
              </a:ext>
            </a:extLst>
          </p:cNvPr>
          <p:cNvSpPr txBox="1">
            <a:spLocks noGrp="1"/>
          </p:cNvSpPr>
          <p:nvPr>
            <p:ph type="title" idx="4294967295"/>
          </p:nvPr>
        </p:nvSpPr>
        <p:spPr>
          <a:xfrm>
            <a:off x="6343942" y="1847504"/>
            <a:ext cx="11022676" cy="8129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207"/>
              </a:lnSpc>
              <a:spcBef>
                <a:spcPct val="0"/>
              </a:spcBef>
              <a:spcAft>
                <a:spcPts val="0"/>
              </a:spcAft>
              <a:buClrTx/>
              <a:buSzTx/>
              <a:buFontTx/>
              <a:buNone/>
              <a:tabLst/>
              <a:defRPr/>
            </a:pPr>
            <a:r>
              <a:rPr kumimoji="0" lang="en-US" sz="6399" b="1" i="0" u="sng" strike="noStrike" kern="1200" cap="none" spc="0" normalizeH="0" baseline="0" noProof="0" dirty="0">
                <a:ln>
                  <a:noFill/>
                </a:ln>
                <a:solidFill>
                  <a:schemeClr val="accent5">
                    <a:lumMod val="75000"/>
                  </a:schemeClr>
                </a:solidFill>
                <a:effectLst/>
                <a:uLnTx/>
                <a:uFillTx/>
                <a:latin typeface="+mn-lt"/>
                <a:ea typeface="Myriad Pro 3"/>
                <a:cs typeface="Myriad Pro 3"/>
                <a:sym typeface="Myriad Pro 3"/>
              </a:rPr>
              <a:t>Client Outreach</a:t>
            </a:r>
          </a:p>
        </p:txBody>
      </p:sp>
      <p:sp>
        <p:nvSpPr>
          <p:cNvPr id="9" name="TextBox 9">
            <a:extLst>
              <a:ext uri="{FF2B5EF4-FFF2-40B4-BE49-F238E27FC236}">
                <a16:creationId xmlns:a16="http://schemas.microsoft.com/office/drawing/2014/main" id="{39EA0A91-E4C5-A28E-C6ED-0E7F819C82AD}"/>
              </a:ext>
            </a:extLst>
          </p:cNvPr>
          <p:cNvSpPr txBox="1"/>
          <p:nvPr/>
        </p:nvSpPr>
        <p:spPr>
          <a:xfrm>
            <a:off x="6583680" y="3058236"/>
            <a:ext cx="10782938" cy="3524042"/>
          </a:xfrm>
          <a:prstGeom prst="rect">
            <a:avLst/>
          </a:prstGeom>
        </p:spPr>
        <p:txBody>
          <a:bodyPr wrap="square" lIns="0" tIns="0" rIns="0" bIns="0" rtlCol="0" anchor="t">
            <a:spAutoFit/>
          </a:bodyPr>
          <a:lstStyle/>
          <a:p>
            <a:pPr marL="457200" indent="-457200">
              <a:spcBef>
                <a:spcPts val="600"/>
              </a:spcBef>
              <a:spcAft>
                <a:spcPts val="600"/>
              </a:spcAft>
              <a:buFont typeface="Arial" panose="020B0604020202020204" pitchFamily="34" charset="0"/>
              <a:buChar char="•"/>
            </a:pPr>
            <a:r>
              <a:rPr lang="en-US" sz="3200" dirty="0"/>
              <a:t>Contact Nebraska VR clients closed with successful employment to offer the opportunity to access needed services such as post-secondary education, apprenticeships, short-term industry specific and/or on-the-job training for purposes of advancement. </a:t>
            </a:r>
          </a:p>
          <a:p>
            <a:pPr marL="457200" indent="-457200">
              <a:buFont typeface="Arial" panose="020B0604020202020204" pitchFamily="34" charset="0"/>
              <a:buChar char="•"/>
            </a:pPr>
            <a:r>
              <a:rPr lang="en-US" sz="3200" dirty="0"/>
              <a:t>Provide the skills and credentials necessary to secure and advance in employment for economic self-sufficiency.</a:t>
            </a:r>
          </a:p>
        </p:txBody>
      </p:sp>
    </p:spTree>
    <p:extLst>
      <p:ext uri="{BB962C8B-B14F-4D97-AF65-F5344CB8AC3E}">
        <p14:creationId xmlns:p14="http://schemas.microsoft.com/office/powerpoint/2010/main" val="295325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65F98-C9D4-C523-9047-332EFFAB4A2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C55CF48-8CE0-263F-C8A3-C5D49190B2F9}"/>
              </a:ext>
              <a:ext uri="{C183D7F6-B498-43B3-948B-1728B52AA6E4}">
                <adec:decorative xmlns:adec="http://schemas.microsoft.com/office/drawing/2017/decorative" val="1"/>
              </a:ext>
            </a:extLst>
          </p:cNvPr>
          <p:cNvGrpSpPr/>
          <p:nvPr/>
        </p:nvGrpSpPr>
        <p:grpSpPr>
          <a:xfrm rot="5400000">
            <a:off x="8258175" y="298450"/>
            <a:ext cx="1689100" cy="18288000"/>
            <a:chOff x="0" y="0"/>
            <a:chExt cx="444866" cy="4816593"/>
          </a:xfrm>
        </p:grpSpPr>
        <p:sp>
          <p:nvSpPr>
            <p:cNvPr id="3" name="Freeform 3">
              <a:extLst>
                <a:ext uri="{FF2B5EF4-FFF2-40B4-BE49-F238E27FC236}">
                  <a16:creationId xmlns:a16="http://schemas.microsoft.com/office/drawing/2014/main" id="{863F2BBC-B3AD-CDD3-6CAE-37158445381C}"/>
                </a:ext>
                <a:ext uri="{C183D7F6-B498-43B3-948B-1728B52AA6E4}">
                  <adec:decorative xmlns:adec="http://schemas.microsoft.com/office/drawing/2017/decorative" val="1"/>
                </a:ext>
              </a:extLst>
            </p:cNvPr>
            <p:cNvSpPr/>
            <p:nvPr/>
          </p:nvSpPr>
          <p:spPr>
            <a:xfrm>
              <a:off x="0" y="0"/>
              <a:ext cx="444866" cy="4816592"/>
            </a:xfrm>
            <a:custGeom>
              <a:avLst/>
              <a:gdLst/>
              <a:ahLst/>
              <a:cxnLst/>
              <a:rect l="l" t="t" r="r" b="b"/>
              <a:pathLst>
                <a:path w="444866" h="4816592">
                  <a:moveTo>
                    <a:pt x="0" y="0"/>
                  </a:moveTo>
                  <a:lnTo>
                    <a:pt x="444866" y="0"/>
                  </a:lnTo>
                  <a:lnTo>
                    <a:pt x="444866" y="4816592"/>
                  </a:lnTo>
                  <a:lnTo>
                    <a:pt x="0" y="4816592"/>
                  </a:lnTo>
                  <a:close/>
                </a:path>
              </a:pathLst>
            </a:custGeom>
            <a:solidFill>
              <a:srgbClr val="5E9834"/>
            </a:solidFill>
          </p:spPr>
          <p:txBody>
            <a:bodyPr/>
            <a:lstStyle/>
            <a:p>
              <a:endParaRPr lang="en-US"/>
            </a:p>
          </p:txBody>
        </p:sp>
        <p:sp>
          <p:nvSpPr>
            <p:cNvPr id="4" name="TextBox 4">
              <a:extLst>
                <a:ext uri="{FF2B5EF4-FFF2-40B4-BE49-F238E27FC236}">
                  <a16:creationId xmlns:a16="http://schemas.microsoft.com/office/drawing/2014/main" id="{6E6F2C6B-0E2E-4D6B-4E30-72AC2AA3B4FD}"/>
                </a:ext>
              </a:extLst>
            </p:cNvPr>
            <p:cNvSpPr txBox="1"/>
            <p:nvPr/>
          </p:nvSpPr>
          <p:spPr>
            <a:xfrm>
              <a:off x="0" y="-104775"/>
              <a:ext cx="444866" cy="4921368"/>
            </a:xfrm>
            <a:prstGeom prst="rect">
              <a:avLst/>
            </a:prstGeom>
          </p:spPr>
          <p:txBody>
            <a:bodyPr lIns="50800" tIns="50800" rIns="50800" bIns="50800" rtlCol="0" anchor="ctr"/>
            <a:lstStyle/>
            <a:p>
              <a:pPr algn="ctr">
                <a:lnSpc>
                  <a:spcPts val="3150"/>
                </a:lnSpc>
              </a:pPr>
              <a:endParaRPr/>
            </a:p>
          </p:txBody>
        </p:sp>
      </p:grpSp>
      <p:grpSp>
        <p:nvGrpSpPr>
          <p:cNvPr id="5" name="Group 5">
            <a:extLst>
              <a:ext uri="{FF2B5EF4-FFF2-40B4-BE49-F238E27FC236}">
                <a16:creationId xmlns:a16="http://schemas.microsoft.com/office/drawing/2014/main" id="{9F3F427A-17A9-9812-30A5-8AD9C95A90B0}"/>
              </a:ext>
              <a:ext uri="{C183D7F6-B498-43B3-948B-1728B52AA6E4}">
                <adec:decorative xmlns:adec="http://schemas.microsoft.com/office/drawing/2017/decorative" val="1"/>
              </a:ext>
            </a:extLst>
          </p:cNvPr>
          <p:cNvGrpSpPr/>
          <p:nvPr/>
        </p:nvGrpSpPr>
        <p:grpSpPr>
          <a:xfrm>
            <a:off x="16710025" y="8597900"/>
            <a:ext cx="1619250" cy="1689100"/>
            <a:chOff x="0" y="0"/>
            <a:chExt cx="426469" cy="444866"/>
          </a:xfrm>
        </p:grpSpPr>
        <p:sp>
          <p:nvSpPr>
            <p:cNvPr id="6" name="Freeform 6">
              <a:extLst>
                <a:ext uri="{FF2B5EF4-FFF2-40B4-BE49-F238E27FC236}">
                  <a16:creationId xmlns:a16="http://schemas.microsoft.com/office/drawing/2014/main" id="{E2A81ED5-2808-465B-A0B7-2B63E18CE762}"/>
                </a:ext>
                <a:ext uri="{C183D7F6-B498-43B3-948B-1728B52AA6E4}">
                  <adec:decorative xmlns:adec="http://schemas.microsoft.com/office/drawing/2017/decorative" val="1"/>
                </a:ext>
              </a:extLst>
            </p:cNvPr>
            <p:cNvSpPr/>
            <p:nvPr/>
          </p:nvSpPr>
          <p:spPr>
            <a:xfrm>
              <a:off x="0" y="0"/>
              <a:ext cx="426469" cy="444866"/>
            </a:xfrm>
            <a:custGeom>
              <a:avLst/>
              <a:gdLst/>
              <a:ahLst/>
              <a:cxnLst/>
              <a:rect l="l" t="t" r="r" b="b"/>
              <a:pathLst>
                <a:path w="426469" h="444866">
                  <a:moveTo>
                    <a:pt x="0" y="0"/>
                  </a:moveTo>
                  <a:lnTo>
                    <a:pt x="426469" y="0"/>
                  </a:lnTo>
                  <a:lnTo>
                    <a:pt x="426469" y="444866"/>
                  </a:lnTo>
                  <a:lnTo>
                    <a:pt x="0" y="444866"/>
                  </a:lnTo>
                  <a:close/>
                </a:path>
              </a:pathLst>
            </a:custGeom>
            <a:solidFill>
              <a:srgbClr val="0C629F"/>
            </a:solidFill>
          </p:spPr>
          <p:txBody>
            <a:bodyPr/>
            <a:lstStyle/>
            <a:p>
              <a:endParaRPr lang="en-US"/>
            </a:p>
          </p:txBody>
        </p:sp>
        <p:sp>
          <p:nvSpPr>
            <p:cNvPr id="7" name="TextBox 7">
              <a:extLst>
                <a:ext uri="{FF2B5EF4-FFF2-40B4-BE49-F238E27FC236}">
                  <a16:creationId xmlns:a16="http://schemas.microsoft.com/office/drawing/2014/main" id="{C991DB0E-D423-538D-B4CE-F9CC6B640EDC}"/>
                </a:ext>
              </a:extLst>
            </p:cNvPr>
            <p:cNvSpPr txBox="1"/>
            <p:nvPr/>
          </p:nvSpPr>
          <p:spPr>
            <a:xfrm>
              <a:off x="0" y="-104775"/>
              <a:ext cx="426469" cy="549641"/>
            </a:xfrm>
            <a:prstGeom prst="rect">
              <a:avLst/>
            </a:prstGeom>
          </p:spPr>
          <p:txBody>
            <a:bodyPr lIns="50800" tIns="50800" rIns="50800" bIns="50800" rtlCol="0" anchor="ctr"/>
            <a:lstStyle/>
            <a:p>
              <a:pPr algn="ctr">
                <a:lnSpc>
                  <a:spcPts val="3150"/>
                </a:lnSpc>
              </a:pPr>
              <a:endParaRPr/>
            </a:p>
          </p:txBody>
        </p:sp>
      </p:grpSp>
      <p:sp>
        <p:nvSpPr>
          <p:cNvPr id="10" name="TextBox 10">
            <a:extLst>
              <a:ext uri="{FF2B5EF4-FFF2-40B4-BE49-F238E27FC236}">
                <a16:creationId xmlns:a16="http://schemas.microsoft.com/office/drawing/2014/main" id="{6029F368-CF34-3520-C38B-99FE9262C646}"/>
              </a:ext>
            </a:extLst>
          </p:cNvPr>
          <p:cNvSpPr txBox="1"/>
          <p:nvPr/>
        </p:nvSpPr>
        <p:spPr>
          <a:xfrm>
            <a:off x="715915" y="841932"/>
            <a:ext cx="5628027" cy="3993337"/>
          </a:xfrm>
          <a:prstGeom prst="rect">
            <a:avLst/>
          </a:prstGeom>
        </p:spPr>
        <p:txBody>
          <a:bodyPr wrap="square" lIns="0" tIns="0" rIns="0" bIns="0" rtlCol="0" anchor="t">
            <a:spAutoFit/>
          </a:bodyPr>
          <a:lstStyle/>
          <a:p>
            <a:pPr marL="0" marR="0" lvl="0" indent="0" algn="l" defTabSz="914400" rtl="0" eaLnBrk="1" fontAlgn="auto" latinLnBrk="0" hangingPunct="1">
              <a:lnSpc>
                <a:spcPts val="6207"/>
              </a:lnSpc>
              <a:spcBef>
                <a:spcPct val="0"/>
              </a:spcBef>
              <a:spcAft>
                <a:spcPts val="0"/>
              </a:spcAft>
              <a:buClrTx/>
              <a:buSzTx/>
              <a:buFontTx/>
              <a:buNone/>
              <a:tabLst/>
              <a:defRPr/>
            </a:pPr>
            <a:r>
              <a:rPr kumimoji="0" lang="en-US" sz="6399" b="1" i="0" u="none" strike="noStrike" kern="1200" cap="none" spc="0" normalizeH="0" baseline="0" noProof="0" dirty="0">
                <a:ln>
                  <a:noFill/>
                </a:ln>
                <a:solidFill>
                  <a:srgbClr val="000000"/>
                </a:solidFill>
                <a:effectLst/>
                <a:uLnTx/>
                <a:uFillTx/>
                <a:ea typeface="Myriad Pro 3"/>
                <a:cs typeface="Myriad Pro 3"/>
                <a:sym typeface="Myriad Pro 3"/>
              </a:rPr>
              <a:t>CAREER PATHWAYS ADVANCEMENT PROJECT</a:t>
            </a:r>
          </a:p>
          <a:p>
            <a:pPr marL="0" marR="0" lvl="0" indent="0" algn="l" defTabSz="914400" rtl="0" eaLnBrk="1" fontAlgn="auto" latinLnBrk="0" hangingPunct="1">
              <a:lnSpc>
                <a:spcPts val="6207"/>
              </a:lnSpc>
              <a:spcBef>
                <a:spcPct val="0"/>
              </a:spcBef>
              <a:spcAft>
                <a:spcPts val="0"/>
              </a:spcAft>
              <a:buClrTx/>
              <a:buSzTx/>
              <a:buFontTx/>
              <a:buNone/>
              <a:tabLst/>
              <a:defRPr/>
            </a:pPr>
            <a:r>
              <a:rPr kumimoji="0" lang="en-US" sz="6399" b="1" i="0" u="none" strike="noStrike" kern="1200" cap="none" spc="0" normalizeH="0" baseline="0" noProof="0" dirty="0">
                <a:ln>
                  <a:noFill/>
                </a:ln>
                <a:solidFill>
                  <a:srgbClr val="0C629F"/>
                </a:solidFill>
                <a:effectLst/>
                <a:uLnTx/>
                <a:uFillTx/>
                <a:ea typeface="Myriad Pro 3"/>
                <a:cs typeface="Myriad Pro 3"/>
                <a:sym typeface="Myriad Pro 3"/>
              </a:rPr>
              <a:t>CPAP 2.0</a:t>
            </a:r>
          </a:p>
        </p:txBody>
      </p:sp>
      <p:sp>
        <p:nvSpPr>
          <p:cNvPr id="8" name="TextBox 10">
            <a:extLst>
              <a:ext uri="{FF2B5EF4-FFF2-40B4-BE49-F238E27FC236}">
                <a16:creationId xmlns:a16="http://schemas.microsoft.com/office/drawing/2014/main" id="{2464E240-1467-34D9-D1BA-49E7ED452423}"/>
              </a:ext>
            </a:extLst>
          </p:cNvPr>
          <p:cNvSpPr txBox="1">
            <a:spLocks noGrp="1"/>
          </p:cNvSpPr>
          <p:nvPr>
            <p:ph type="title" idx="4294967295"/>
          </p:nvPr>
        </p:nvSpPr>
        <p:spPr>
          <a:xfrm>
            <a:off x="6496974" y="1394294"/>
            <a:ext cx="11022676" cy="8129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207"/>
              </a:lnSpc>
              <a:spcBef>
                <a:spcPct val="0"/>
              </a:spcBef>
              <a:spcAft>
                <a:spcPts val="0"/>
              </a:spcAft>
              <a:buClrTx/>
              <a:buSzTx/>
              <a:buFontTx/>
              <a:buNone/>
              <a:tabLst/>
              <a:defRPr/>
            </a:pPr>
            <a:r>
              <a:rPr kumimoji="0" lang="en-US" sz="6399" b="1" i="0" u="sng" strike="noStrike" kern="1200" cap="none" spc="0" normalizeH="0" baseline="0" noProof="0" dirty="0">
                <a:ln>
                  <a:noFill/>
                </a:ln>
                <a:solidFill>
                  <a:schemeClr val="accent5">
                    <a:lumMod val="75000"/>
                  </a:schemeClr>
                </a:solidFill>
                <a:effectLst/>
                <a:uLnTx/>
                <a:uFillTx/>
                <a:latin typeface="+mn-lt"/>
                <a:ea typeface="Myriad Pro 3"/>
                <a:cs typeface="Myriad Pro 3"/>
                <a:sym typeface="Myriad Pro 3"/>
              </a:rPr>
              <a:t>Business Outreach</a:t>
            </a:r>
          </a:p>
        </p:txBody>
      </p:sp>
      <p:sp>
        <p:nvSpPr>
          <p:cNvPr id="9" name="TextBox 9">
            <a:extLst>
              <a:ext uri="{FF2B5EF4-FFF2-40B4-BE49-F238E27FC236}">
                <a16:creationId xmlns:a16="http://schemas.microsoft.com/office/drawing/2014/main" id="{B69B50D1-8A58-BABE-DDBB-5726149F7423}"/>
              </a:ext>
            </a:extLst>
          </p:cNvPr>
          <p:cNvSpPr txBox="1"/>
          <p:nvPr/>
        </p:nvSpPr>
        <p:spPr>
          <a:xfrm>
            <a:off x="6110868" y="2743298"/>
            <a:ext cx="11461217" cy="5416868"/>
          </a:xfrm>
          <a:prstGeom prst="rect">
            <a:avLst/>
          </a:prstGeom>
        </p:spPr>
        <p:txBody>
          <a:bodyPr wrap="square" lIns="0" tIns="0" rIns="0" bIns="0" rtlCol="0" anchor="t">
            <a:spAutoFit/>
          </a:bodyPr>
          <a:lstStyle/>
          <a:p>
            <a:pPr marL="457200" lvl="0" indent="-457200">
              <a:buFont typeface="Arial" panose="020B0604020202020204" pitchFamily="34" charset="0"/>
              <a:buChar char="•"/>
            </a:pPr>
            <a:r>
              <a:rPr lang="en-US" sz="3200" dirty="0"/>
              <a:t>Provide outreach to over 400 businesses to assist in addressing the business workforce needs and provide for a well-trained staff.</a:t>
            </a:r>
          </a:p>
          <a:p>
            <a:pPr marL="457200" lvl="0" indent="-457200">
              <a:buFont typeface="Arial" panose="020B0604020202020204" pitchFamily="34" charset="0"/>
              <a:buChar char="•"/>
            </a:pPr>
            <a:r>
              <a:rPr lang="en-US" sz="3200" dirty="0"/>
              <a:t>Businesses refer their incumbent workers with work challenges due to a disability, to assist the employee in upskilling through advancement opportunities. </a:t>
            </a:r>
          </a:p>
          <a:p>
            <a:pPr marL="457200" lvl="0" indent="-457200">
              <a:buFont typeface="Arial" panose="020B0604020202020204" pitchFamily="34" charset="0"/>
              <a:buChar char="•"/>
            </a:pPr>
            <a:r>
              <a:rPr lang="en-US" sz="3200" dirty="0"/>
              <a:t>After the employee is trained and advances with the company, CPAP 2.0 staff can assist the business to fill the position vacated due to the advancement.</a:t>
            </a:r>
          </a:p>
          <a:p>
            <a:pPr marL="457200" lvl="0" indent="-457200">
              <a:buFont typeface="Arial" panose="020B0604020202020204" pitchFamily="34" charset="0"/>
              <a:buChar char="•"/>
            </a:pPr>
            <a:r>
              <a:rPr lang="en-US" sz="3200" dirty="0"/>
              <a:t>Allows for additional individuals with a disability to be hired and  trained while reducing onboarding and training cost for the business.</a:t>
            </a:r>
          </a:p>
        </p:txBody>
      </p:sp>
    </p:spTree>
    <p:extLst>
      <p:ext uri="{BB962C8B-B14F-4D97-AF65-F5344CB8AC3E}">
        <p14:creationId xmlns:p14="http://schemas.microsoft.com/office/powerpoint/2010/main" val="245928854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6C278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5963EAB9F760449A24A38A76DC44AE" ma:contentTypeVersion="17" ma:contentTypeDescription="Create a new document." ma:contentTypeScope="" ma:versionID="db2c9a6949678aac17fa7ea6df25b8df">
  <xsd:schema xmlns:xsd="http://www.w3.org/2001/XMLSchema" xmlns:xs="http://www.w3.org/2001/XMLSchema" xmlns:p="http://schemas.microsoft.com/office/2006/metadata/properties" xmlns:ns2="610dea15-3538-4fb1-9732-f4d4fcc7f1d9" xmlns:ns3="a1b5ecee-70d8-49dd-912d-5a77006f033a" targetNamespace="http://schemas.microsoft.com/office/2006/metadata/properties" ma:root="true" ma:fieldsID="7565bf3ac30e74e73d294c5d735375e2" ns2:_="" ns3:_="">
    <xsd:import namespace="610dea15-3538-4fb1-9732-f4d4fcc7f1d9"/>
    <xsd:import namespace="a1b5ecee-70d8-49dd-912d-5a77006f03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dea15-3538-4fb1-9732-f4d4fcc7f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b1ab42-7277-4699-bffd-c4f8fd762e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b5ecee-70d8-49dd-912d-5a77006f03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5f37c9-8e67-4778-84c6-c62d66024fd3}" ma:internalName="TaxCatchAll" ma:showField="CatchAllData" ma:web="a1b5ecee-70d8-49dd-912d-5a77006f03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6C156F-2E8E-4451-8A7C-D770F65F008A}">
  <ds:schemaRefs>
    <ds:schemaRef ds:uri="http://schemas.microsoft.com/sharepoint/v3/contenttype/forms"/>
  </ds:schemaRefs>
</ds:datastoreItem>
</file>

<file path=customXml/itemProps2.xml><?xml version="1.0" encoding="utf-8"?>
<ds:datastoreItem xmlns:ds="http://schemas.openxmlformats.org/officeDocument/2006/customXml" ds:itemID="{9EE1C8A0-038E-4B4B-BB3B-AD2B463CC4D5}">
  <ds:schemaRefs>
    <ds:schemaRef ds:uri="610dea15-3538-4fb1-9732-f4d4fcc7f1d9"/>
    <ds:schemaRef ds:uri="a1b5ecee-70d8-49dd-912d-5a77006f03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8911</TotalTime>
  <Words>765</Words>
  <Application>Microsoft Macintosh PowerPoint</Application>
  <PresentationFormat>Custom</PresentationFormat>
  <Paragraphs>70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Calibri Light</vt:lpstr>
      <vt:lpstr>League Spartan</vt:lpstr>
      <vt:lpstr>Arial</vt:lpstr>
      <vt:lpstr>Myriad Pro 1</vt:lpstr>
      <vt:lpstr>Myriad Pro 3</vt:lpstr>
      <vt:lpstr>Office Theme</vt:lpstr>
      <vt:lpstr>CAREER PATHWAYS  ADVANCEMENT PROJECT 2.0</vt:lpstr>
      <vt:lpstr>Overview</vt:lpstr>
      <vt:lpstr>Goals</vt:lpstr>
      <vt:lpstr>Strategies</vt:lpstr>
      <vt:lpstr>Client Outreach</vt:lpstr>
      <vt:lpstr>Business Outreach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CPAP 2.0- Module 1 Follow Up</dc:title>
  <cp:lastModifiedBy>Callaway, Cathy</cp:lastModifiedBy>
  <cp:revision>32</cp:revision>
  <cp:lastPrinted>2025-10-27T20:04:09Z</cp:lastPrinted>
  <dcterms:created xsi:type="dcterms:W3CDTF">2006-08-16T00:00:00Z</dcterms:created>
  <dcterms:modified xsi:type="dcterms:W3CDTF">2025-10-27T20:13:46Z</dcterms:modified>
  <dc:identifier>DAF1eQ82Vhk</dc:identifier>
</cp:coreProperties>
</file>