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Masters/notesMaster1.xml" ContentType="application/vnd.openxmlformats-officedocument.presentationml.notesMaster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layout6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71" r:id="rId2"/>
    <p:sldId id="572" r:id="rId3"/>
    <p:sldId id="260" r:id="rId4"/>
    <p:sldId id="2147471949" r:id="rId5"/>
    <p:sldId id="2147471952" r:id="rId6"/>
    <p:sldId id="2147471959" r:id="rId7"/>
    <p:sldId id="2147471950" r:id="rId8"/>
    <p:sldId id="2147471951" r:id="rId9"/>
    <p:sldId id="2147471953" r:id="rId10"/>
    <p:sldId id="2147471954" r:id="rId11"/>
    <p:sldId id="2147471955" r:id="rId12"/>
    <p:sldId id="2147471957" r:id="rId13"/>
    <p:sldId id="2147471956" r:id="rId14"/>
    <p:sldId id="2147471958" r:id="rId15"/>
    <p:sldId id="2147471935" r:id="rId16"/>
    <p:sldId id="2147471936" r:id="rId17"/>
    <p:sldId id="2147471934" r:id="rId18"/>
    <p:sldId id="2147471937" r:id="rId19"/>
    <p:sldId id="2147471938" r:id="rId20"/>
    <p:sldId id="2147471930" r:id="rId21"/>
    <p:sldId id="2147471960" r:id="rId22"/>
    <p:sldId id="2147471962" r:id="rId23"/>
    <p:sldId id="573" r:id="rId24"/>
    <p:sldId id="2147471946" r:id="rId25"/>
    <p:sldId id="2147471947" r:id="rId26"/>
    <p:sldId id="2147471964" r:id="rId27"/>
    <p:sldId id="2147471948" r:id="rId28"/>
    <p:sldId id="2147471961" r:id="rId29"/>
    <p:sldId id="2147471963" r:id="rId30"/>
    <p:sldId id="575" r:id="rId31"/>
    <p:sldId id="570" r:id="rId32"/>
    <p:sldId id="264" r:id="rId33"/>
    <p:sldId id="567" r:id="rId34"/>
    <p:sldId id="568" r:id="rId35"/>
    <p:sldId id="576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F8D"/>
    <a:srgbClr val="2AA4AC"/>
    <a:srgbClr val="FCDB05"/>
    <a:srgbClr val="1FA4AC"/>
    <a:srgbClr val="D66A00"/>
    <a:srgbClr val="1F3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ucero\AppData\Local\Microsoft\Windows\INetCache\Content.Outlook\1OVMG5R2\Care%20and%20Support_547300%20Expenses%20by%20Grant%20Year%2003.20.2026_CSAV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ucero\AppData\Local\Microsoft\Windows\INetCache\Content.Outlook\1OVMG5R2\PE%20PreETS%20serv%20category%20report%20(Transition)_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ucero\AppData\Local\Microsoft\Windows\INetCache\Content.Outlook\1OVMG5R2\FY%20Budget%20report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REETS%20Spend%20by%20Federal%20Fiscal%20Year_graph%20with%20salaries_THIS%20IS%20THE%20ONE_back%20from%20Mari_need%20to%20finaliz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Copy%20of%20Copy%20of%20FinancialTracking_20260319_NEED%20TO%20COMPLETE__updated%20from%20Ivan%20and%20has%20final%20numb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Copy%20of%20Copy%20of%20FinancialTracking_20260319_NEED%20TO%20COMPLETE__updated%20from%20Ivan%20and%20has%20final%20numb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mgov-my.sharepoint.com/personal/rosalva_lucero_dvr_nm_gov/Documents/CSAVR/CSAVR/FINAL%20Data/PY24%20Case%20Activity%20v1%203.19.26_NEED%20TO%20FINALIZE_USE%20TH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AA4A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CDB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8-48ED-8311-AADE0699C306}"/>
              </c:ext>
            </c:extLst>
          </c:dPt>
          <c:dPt>
            <c:idx val="6"/>
            <c:invertIfNegative val="0"/>
            <c:bubble3D val="0"/>
            <c:spPr>
              <a:solidFill>
                <a:srgbClr val="FCDB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B8-48ED-8311-AADE0699C306}"/>
              </c:ext>
            </c:extLst>
          </c:dPt>
          <c:dPt>
            <c:idx val="7"/>
            <c:invertIfNegative val="0"/>
            <c:bubble3D val="0"/>
            <c:spPr>
              <a:solidFill>
                <a:srgbClr val="FCDB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8-48ED-8311-AADE0699C306}"/>
              </c:ext>
            </c:extLst>
          </c:dPt>
          <c:dPt>
            <c:idx val="9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EB8-48ED-8311-AADE0699C306}"/>
              </c:ext>
            </c:extLst>
          </c:dPt>
          <c:dPt>
            <c:idx val="10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8-48ED-8311-AADE0699C306}"/>
              </c:ext>
            </c:extLst>
          </c:dPt>
          <c:dPt>
            <c:idx val="11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EB8-48ED-8311-AADE0699C3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Sheet2!$A$1:$A$12</c:f>
              <c:strCache>
                <c:ptCount val="12"/>
                <c:pt idx="1">
                  <c:v>DVR2301</c:v>
                </c:pt>
                <c:pt idx="2">
                  <c:v>DVR2301GF</c:v>
                </c:pt>
                <c:pt idx="3">
                  <c:v>DVR2301PREETS</c:v>
                </c:pt>
                <c:pt idx="5">
                  <c:v>DVR2401GF</c:v>
                </c:pt>
                <c:pt idx="6">
                  <c:v>DVR2401PREETS</c:v>
                </c:pt>
                <c:pt idx="7">
                  <c:v>DVR2401</c:v>
                </c:pt>
                <c:pt idx="9">
                  <c:v>DVR2501</c:v>
                </c:pt>
                <c:pt idx="10">
                  <c:v>DVR2501PREETS</c:v>
                </c:pt>
                <c:pt idx="11">
                  <c:v>DVR2501GF</c:v>
                </c:pt>
              </c:strCache>
            </c:strRef>
          </c:cat>
          <c:val>
            <c:numRef>
              <c:f>Sheet2!$B$1:$B$12</c:f>
              <c:numCache>
                <c:formatCode>_("$"* #,##0.00_);_("$"* \(#,##0.00\);_("$"* "-"??_);_(@_)</c:formatCode>
                <c:ptCount val="12"/>
                <c:pt idx="1">
                  <c:v>1147982.9400000004</c:v>
                </c:pt>
                <c:pt idx="2">
                  <c:v>5262540.8800000101</c:v>
                </c:pt>
                <c:pt idx="3">
                  <c:v>878210.16</c:v>
                </c:pt>
                <c:pt idx="5">
                  <c:v>5828785.5700000208</c:v>
                </c:pt>
                <c:pt idx="6">
                  <c:v>1691012.879999999</c:v>
                </c:pt>
                <c:pt idx="7">
                  <c:v>5309694.8300000029</c:v>
                </c:pt>
                <c:pt idx="9">
                  <c:v>3439064.3000000026</c:v>
                </c:pt>
                <c:pt idx="10">
                  <c:v>2109245.5000000019</c:v>
                </c:pt>
                <c:pt idx="11">
                  <c:v>6907231.840000011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8-48ED-8311-AADE0699C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27"/>
        <c:axId val="1936110719"/>
        <c:axId val="1936116479"/>
      </c:barChart>
      <c:catAx>
        <c:axId val="193611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936116479"/>
        <c:crosses val="autoZero"/>
        <c:auto val="1"/>
        <c:lblAlgn val="ctr"/>
        <c:lblOffset val="100"/>
        <c:noMultiLvlLbl val="0"/>
      </c:catAx>
      <c:valAx>
        <c:axId val="193611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11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5F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Closures'!$M$5:$M$16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Closures'!$N$5:$N$16</c:f>
              <c:numCache>
                <c:formatCode>General</c:formatCode>
                <c:ptCount val="12"/>
                <c:pt idx="0">
                  <c:v>257</c:v>
                </c:pt>
                <c:pt idx="1">
                  <c:v>246</c:v>
                </c:pt>
                <c:pt idx="2">
                  <c:v>281</c:v>
                </c:pt>
                <c:pt idx="3">
                  <c:v>299</c:v>
                </c:pt>
                <c:pt idx="4">
                  <c:v>243</c:v>
                </c:pt>
                <c:pt idx="5">
                  <c:v>304</c:v>
                </c:pt>
                <c:pt idx="6">
                  <c:v>315</c:v>
                </c:pt>
                <c:pt idx="7">
                  <c:v>356</c:v>
                </c:pt>
                <c:pt idx="8">
                  <c:v>324</c:v>
                </c:pt>
                <c:pt idx="9">
                  <c:v>288</c:v>
                </c:pt>
                <c:pt idx="10">
                  <c:v>303</c:v>
                </c:pt>
                <c:pt idx="1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4-4F61-AE8C-F9E11167A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744409119"/>
        <c:axId val="1744391359"/>
      </c:barChart>
      <c:catAx>
        <c:axId val="174440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44391359"/>
        <c:crosses val="autoZero"/>
        <c:auto val="1"/>
        <c:lblAlgn val="ctr"/>
        <c:lblOffset val="100"/>
        <c:noMultiLvlLbl val="0"/>
      </c:catAx>
      <c:valAx>
        <c:axId val="174439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40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AA4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Active'!$H$19:$H$30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Active'!$I$19:$I$30</c:f>
              <c:numCache>
                <c:formatCode>General</c:formatCode>
                <c:ptCount val="12"/>
                <c:pt idx="0">
                  <c:v>1551</c:v>
                </c:pt>
                <c:pt idx="1">
                  <c:v>1591</c:v>
                </c:pt>
                <c:pt idx="2">
                  <c:v>1680</c:v>
                </c:pt>
                <c:pt idx="3">
                  <c:v>1820</c:v>
                </c:pt>
                <c:pt idx="4">
                  <c:v>1862</c:v>
                </c:pt>
                <c:pt idx="5">
                  <c:v>1918</c:v>
                </c:pt>
                <c:pt idx="6">
                  <c:v>2001</c:v>
                </c:pt>
                <c:pt idx="7">
                  <c:v>1997</c:v>
                </c:pt>
                <c:pt idx="8">
                  <c:v>2086</c:v>
                </c:pt>
                <c:pt idx="9">
                  <c:v>2096</c:v>
                </c:pt>
                <c:pt idx="10">
                  <c:v>2084</c:v>
                </c:pt>
                <c:pt idx="11">
                  <c:v>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2-4BCE-A40D-AB066CC62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1788281231"/>
        <c:axId val="1788277871"/>
      </c:barChart>
      <c:catAx>
        <c:axId val="178828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88277871"/>
        <c:crosses val="autoZero"/>
        <c:auto val="1"/>
        <c:lblAlgn val="ctr"/>
        <c:lblOffset val="100"/>
        <c:noMultiLvlLbl val="0"/>
      </c:catAx>
      <c:valAx>
        <c:axId val="178827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28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CDB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Applications'!$F$20:$F$31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Applications'!$G$20:$G$31</c:f>
              <c:numCache>
                <c:formatCode>General</c:formatCode>
                <c:ptCount val="12"/>
                <c:pt idx="0">
                  <c:v>6</c:v>
                </c:pt>
                <c:pt idx="1">
                  <c:v>80</c:v>
                </c:pt>
                <c:pt idx="2">
                  <c:v>164</c:v>
                </c:pt>
                <c:pt idx="3">
                  <c:v>195</c:v>
                </c:pt>
                <c:pt idx="4">
                  <c:v>86</c:v>
                </c:pt>
                <c:pt idx="5">
                  <c:v>88</c:v>
                </c:pt>
                <c:pt idx="6">
                  <c:v>100</c:v>
                </c:pt>
                <c:pt idx="7">
                  <c:v>74</c:v>
                </c:pt>
                <c:pt idx="8">
                  <c:v>144</c:v>
                </c:pt>
                <c:pt idx="9">
                  <c:v>88</c:v>
                </c:pt>
                <c:pt idx="10">
                  <c:v>57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D-40A7-A6CE-BD206CA23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27"/>
        <c:axId val="549165775"/>
        <c:axId val="549163375"/>
      </c:barChart>
      <c:catAx>
        <c:axId val="54916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49163375"/>
        <c:crosses val="autoZero"/>
        <c:auto val="1"/>
        <c:lblAlgn val="ctr"/>
        <c:lblOffset val="100"/>
        <c:noMultiLvlLbl val="0"/>
      </c:catAx>
      <c:valAx>
        <c:axId val="54916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6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5F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Closures'!$F$20:$F$31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Closures'!$G$20:$G$31</c:f>
              <c:numCache>
                <c:formatCode>General</c:formatCode>
                <c:ptCount val="12"/>
                <c:pt idx="0">
                  <c:v>40</c:v>
                </c:pt>
                <c:pt idx="1">
                  <c:v>75</c:v>
                </c:pt>
                <c:pt idx="2">
                  <c:v>55</c:v>
                </c:pt>
                <c:pt idx="3">
                  <c:v>44</c:v>
                </c:pt>
                <c:pt idx="4">
                  <c:v>32</c:v>
                </c:pt>
                <c:pt idx="5">
                  <c:v>17</c:v>
                </c:pt>
                <c:pt idx="6">
                  <c:v>78</c:v>
                </c:pt>
                <c:pt idx="7">
                  <c:v>55</c:v>
                </c:pt>
                <c:pt idx="8">
                  <c:v>78</c:v>
                </c:pt>
                <c:pt idx="9">
                  <c:v>69</c:v>
                </c:pt>
                <c:pt idx="10">
                  <c:v>90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0-40AE-9645-844B24DE2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1744342399"/>
        <c:axId val="1744318399"/>
      </c:barChart>
      <c:catAx>
        <c:axId val="174434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44318399"/>
        <c:crosses val="autoZero"/>
        <c:auto val="1"/>
        <c:lblAlgn val="ctr"/>
        <c:lblOffset val="100"/>
        <c:noMultiLvlLbl val="0"/>
      </c:catAx>
      <c:valAx>
        <c:axId val="174431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34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FFY'!$I$54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E-4402-AB81-5F6EBDD3946B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E-4402-AB81-5F6EBDD3946B}"/>
              </c:ext>
            </c:extLst>
          </c:dPt>
          <c:dLbls>
            <c:dLbl>
              <c:idx val="0"/>
              <c:layout>
                <c:manualLayout>
                  <c:x val="2.3440104986876639E-2"/>
                  <c:y val="-7.9624007842393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E-4402-AB81-5F6EBDD3946B}"/>
                </c:ext>
              </c:extLst>
            </c:dLbl>
            <c:dLbl>
              <c:idx val="1"/>
              <c:layout>
                <c:manualLayout>
                  <c:x val="3.6145481814773154E-3"/>
                  <c:y val="4.45073777542509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E-4402-AB81-5F6EBDD39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FFY'!$J$53:$K$53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FFY'!$J$54:$K$54</c:f>
              <c:numCache>
                <c:formatCode>0%</c:formatCode>
                <c:ptCount val="2"/>
                <c:pt idx="0">
                  <c:v>0.71795176306403141</c:v>
                </c:pt>
                <c:pt idx="1">
                  <c:v>0.28204823693596859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0E-4402-AB81-5F6EBDD39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FFY'!$M$54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A-48DF-BBC8-AF5A11370642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A-48DF-BBC8-AF5A11370642}"/>
              </c:ext>
            </c:extLst>
          </c:dPt>
          <c:dLbls>
            <c:dLbl>
              <c:idx val="0"/>
              <c:layout>
                <c:manualLayout>
                  <c:x val="-2.3884375470321267E-2"/>
                  <c:y val="0.2609666247340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A-48DF-BBC8-AF5A11370642}"/>
                </c:ext>
              </c:extLst>
            </c:dLbl>
            <c:dLbl>
              <c:idx val="1"/>
              <c:layout>
                <c:manualLayout>
                  <c:x val="3.9888732870016527E-2"/>
                  <c:y val="-0.31241818302123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A-48DF-BBC8-AF5A11370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FFY'!$N$53:$O$53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FFY'!$N$54:$O$54</c:f>
              <c:numCache>
                <c:formatCode>0%</c:formatCode>
                <c:ptCount val="2"/>
                <c:pt idx="0">
                  <c:v>0.44064294332486564</c:v>
                </c:pt>
                <c:pt idx="1">
                  <c:v>0.55935705667513436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A-48DF-BBC8-AF5A1137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FFY'!$Q$54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B-4E78-A32E-41CCC1C694F4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B-4E78-A32E-41CCC1C694F4}"/>
              </c:ext>
            </c:extLst>
          </c:dPt>
          <c:dLbls>
            <c:dLbl>
              <c:idx val="0"/>
              <c:layout>
                <c:manualLayout>
                  <c:x val="-1.8653706693925517E-2"/>
                  <c:y val="0.28163757790371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B-4E78-A32E-41CCC1C694F4}"/>
                </c:ext>
              </c:extLst>
            </c:dLbl>
            <c:dLbl>
              <c:idx val="1"/>
              <c:layout>
                <c:manualLayout>
                  <c:x val="4.2291338582677168E-2"/>
                  <c:y val="-0.39196446598021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CB-4E78-A32E-41CCC1C69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FFY'!$R$53:$S$53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FFY'!$R$54:$S$54</c:f>
              <c:numCache>
                <c:formatCode>0%</c:formatCode>
                <c:ptCount val="2"/>
                <c:pt idx="0">
                  <c:v>0.39824666463469438</c:v>
                </c:pt>
                <c:pt idx="1">
                  <c:v>0.60175333536530562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B-4E78-A32E-41CCC1C69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56144514842134"/>
          <c:y val="0"/>
          <c:w val="0.61185355799800845"/>
          <c:h val="0.903478709578778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260-410B-8937-2B1F07725903}"/>
              </c:ext>
            </c:extLst>
          </c:dPt>
          <c:dPt>
            <c:idx val="1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60-410B-8937-2B1F07725903}"/>
              </c:ext>
            </c:extLst>
          </c:dPt>
          <c:dPt>
            <c:idx val="2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260-410B-8937-2B1F07725903}"/>
              </c:ext>
            </c:extLst>
          </c:dPt>
          <c:dPt>
            <c:idx val="3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0-410B-8937-2B1F07725903}"/>
              </c:ext>
            </c:extLst>
          </c:dPt>
          <c:dPt>
            <c:idx val="4"/>
            <c:invertIfNegative val="0"/>
            <c:bubble3D val="0"/>
            <c:spPr>
              <a:solidFill>
                <a:srgbClr val="465F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60-410B-8937-2B1F07725903}"/>
              </c:ext>
            </c:extLst>
          </c:dPt>
          <c:dPt>
            <c:idx val="7"/>
            <c:invertIfNegative val="0"/>
            <c:bubble3D val="0"/>
            <c:spPr>
              <a:solidFill>
                <a:srgbClr val="2AA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0-410B-8937-2B1F07725903}"/>
              </c:ext>
            </c:extLst>
          </c:dPt>
          <c:dPt>
            <c:idx val="8"/>
            <c:invertIfNegative val="0"/>
            <c:bubble3D val="0"/>
            <c:spPr>
              <a:solidFill>
                <a:srgbClr val="2AA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60-410B-8937-2B1F07725903}"/>
              </c:ext>
            </c:extLst>
          </c:dPt>
          <c:dPt>
            <c:idx val="9"/>
            <c:invertIfNegative val="0"/>
            <c:bubble3D val="0"/>
            <c:spPr>
              <a:solidFill>
                <a:srgbClr val="2AA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260-410B-8937-2B1F07725903}"/>
              </c:ext>
            </c:extLst>
          </c:dPt>
          <c:dPt>
            <c:idx val="10"/>
            <c:invertIfNegative val="0"/>
            <c:bubble3D val="0"/>
            <c:spPr>
              <a:solidFill>
                <a:srgbClr val="2AA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0-410B-8937-2B1F07725903}"/>
              </c:ext>
            </c:extLst>
          </c:dPt>
          <c:dPt>
            <c:idx val="11"/>
            <c:invertIfNegative val="0"/>
            <c:bubble3D val="0"/>
            <c:spPr>
              <a:solidFill>
                <a:srgbClr val="2AA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260-410B-8937-2B1F07725903}"/>
              </c:ext>
            </c:extLst>
          </c:dPt>
          <c:dLbls>
            <c:dLbl>
              <c:idx val="7"/>
              <c:layout>
                <c:manualLayout>
                  <c:x val="-1.1527378567918237E-3"/>
                  <c:y val="5.582524271844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0-410B-8937-2B1F07725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INFO '!$AB$14:$AB$25</c:f>
              <c:strCache>
                <c:ptCount val="12"/>
                <c:pt idx="0">
                  <c:v>Work-Based Learning </c:v>
                </c:pt>
                <c:pt idx="1">
                  <c:v>Job Exploration </c:v>
                </c:pt>
                <c:pt idx="2">
                  <c:v>Counsel On Postsecond Ed </c:v>
                </c:pt>
                <c:pt idx="3">
                  <c:v>Workplace Readiness</c:v>
                </c:pt>
                <c:pt idx="4">
                  <c:v>Self-Advocacy </c:v>
                </c:pt>
                <c:pt idx="7">
                  <c:v>Work-Based Learning </c:v>
                </c:pt>
                <c:pt idx="8">
                  <c:v>Job Exploration </c:v>
                </c:pt>
                <c:pt idx="9">
                  <c:v>Counsel On Postsecond Ed </c:v>
                </c:pt>
                <c:pt idx="10">
                  <c:v>Workplace Readiness</c:v>
                </c:pt>
                <c:pt idx="11">
                  <c:v>Self-Advocacy </c:v>
                </c:pt>
              </c:strCache>
            </c:strRef>
          </c:cat>
          <c:val>
            <c:numRef>
              <c:f>'Pivot INFO '!$AC$14:$AC$25</c:f>
              <c:numCache>
                <c:formatCode>_("$"* #,##0.00_);_("$"* \(#,##0.00\);_("$"* "-"??_);_(@_)</c:formatCode>
                <c:ptCount val="12"/>
                <c:pt idx="0">
                  <c:v>301471.15999999997</c:v>
                </c:pt>
                <c:pt idx="1">
                  <c:v>151777.79</c:v>
                </c:pt>
                <c:pt idx="2">
                  <c:v>143134.20000000001</c:v>
                </c:pt>
                <c:pt idx="3">
                  <c:v>64568.43</c:v>
                </c:pt>
                <c:pt idx="4">
                  <c:v>4781.32</c:v>
                </c:pt>
                <c:pt idx="7">
                  <c:v>533483.6</c:v>
                </c:pt>
                <c:pt idx="8">
                  <c:v>267147.51</c:v>
                </c:pt>
                <c:pt idx="9">
                  <c:v>225910.75</c:v>
                </c:pt>
                <c:pt idx="10">
                  <c:v>86611.42</c:v>
                </c:pt>
                <c:pt idx="11">
                  <c:v>21643.73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0-410B-8937-2B1F07725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42711599"/>
        <c:axId val="1742698159"/>
      </c:barChart>
      <c:catAx>
        <c:axId val="174271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42698159"/>
        <c:crosses val="autoZero"/>
        <c:auto val="1"/>
        <c:lblAlgn val="ctr"/>
        <c:lblOffset val="100"/>
        <c:noMultiLvlLbl val="0"/>
      </c:catAx>
      <c:valAx>
        <c:axId val="174269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4271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36609015576114E-2"/>
          <c:y val="2.5252525252525252E-2"/>
          <c:w val="0.9108961420761269"/>
          <c:h val="0.85607730851825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AA4AC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Transition</c:v>
                </c:pt>
              </c:strCache>
            </c:strRef>
          </c:cat>
          <c:val>
            <c:numRef>
              <c:f>Sheet2!$B$2:$B$12</c:f>
              <c:numCache>
                <c:formatCode>"$"#,##0.00</c:formatCode>
                <c:ptCount val="11"/>
                <c:pt idx="0">
                  <c:v>637215.03000000014</c:v>
                </c:pt>
                <c:pt idx="1">
                  <c:v>1312370.820000001</c:v>
                </c:pt>
                <c:pt idx="2">
                  <c:v>2445044.7199999997</c:v>
                </c:pt>
                <c:pt idx="3">
                  <c:v>1202558.7999999998</c:v>
                </c:pt>
                <c:pt idx="4">
                  <c:v>1167529.5199999996</c:v>
                </c:pt>
                <c:pt idx="5">
                  <c:v>1059704.4599999993</c:v>
                </c:pt>
                <c:pt idx="6">
                  <c:v>1619910.8800000008</c:v>
                </c:pt>
                <c:pt idx="7">
                  <c:v>1440664.4799999991</c:v>
                </c:pt>
                <c:pt idx="8">
                  <c:v>381302.80000000016</c:v>
                </c:pt>
                <c:pt idx="10">
                  <c:v>115945.11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3-4B1F-9604-49A57F6F438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CDB05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Transition</c:v>
                </c:pt>
              </c:strCache>
            </c:strRef>
          </c:cat>
          <c:val>
            <c:numRef>
              <c:f>Sheet2!$C$2:$C$12</c:f>
              <c:numCache>
                <c:formatCode>"$"#,##0.00</c:formatCode>
                <c:ptCount val="11"/>
                <c:pt idx="0">
                  <c:v>705554.23000000056</c:v>
                </c:pt>
                <c:pt idx="1">
                  <c:v>1414091.1700000009</c:v>
                </c:pt>
                <c:pt idx="2">
                  <c:v>2884252.1600000006</c:v>
                </c:pt>
                <c:pt idx="3">
                  <c:v>1166275.2999999996</c:v>
                </c:pt>
                <c:pt idx="4">
                  <c:v>1244454.5499999984</c:v>
                </c:pt>
                <c:pt idx="5">
                  <c:v>1138054.7299999997</c:v>
                </c:pt>
                <c:pt idx="6">
                  <c:v>1741717.0699999973</c:v>
                </c:pt>
                <c:pt idx="7">
                  <c:v>2135439.1299999957</c:v>
                </c:pt>
                <c:pt idx="8">
                  <c:v>512596.13000000035</c:v>
                </c:pt>
                <c:pt idx="10">
                  <c:v>1134797.0100000009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3-4B1F-9604-49A57F6F4381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65F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585152838427945E-3"/>
                  <c:y val="-0.26010101010101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3-4B1F-9604-49A57F6F4381}"/>
                </c:ext>
              </c:extLst>
            </c:dLbl>
            <c:dLbl>
              <c:idx val="1"/>
              <c:layout>
                <c:manualLayout>
                  <c:x val="-1.3100436681222707E-2"/>
                  <c:y val="-0.416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3-4B1F-9604-49A57F6F4381}"/>
                </c:ext>
              </c:extLst>
            </c:dLbl>
            <c:dLbl>
              <c:idx val="2"/>
              <c:layout>
                <c:manualLayout>
                  <c:x val="0"/>
                  <c:y val="-0.42929292929292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53-4B1F-9604-49A57F6F4381}"/>
                </c:ext>
              </c:extLst>
            </c:dLbl>
            <c:dLbl>
              <c:idx val="3"/>
              <c:layout>
                <c:manualLayout>
                  <c:x val="-4.0028649667137093E-17"/>
                  <c:y val="-0.1515151515151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53-4B1F-9604-49A57F6F4381}"/>
                </c:ext>
              </c:extLst>
            </c:dLbl>
            <c:dLbl>
              <c:idx val="4"/>
              <c:layout>
                <c:manualLayout>
                  <c:x val="-1.0917030567685589E-3"/>
                  <c:y val="-0.31313131313131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53-4B1F-9604-49A57F6F4381}"/>
                </c:ext>
              </c:extLst>
            </c:dLbl>
            <c:dLbl>
              <c:idx val="5"/>
              <c:layout>
                <c:manualLayout>
                  <c:x val="-5.4585152838427945E-3"/>
                  <c:y val="-0.26767676767676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53-4B1F-9604-49A57F6F4381}"/>
                </c:ext>
              </c:extLst>
            </c:dLbl>
            <c:dLbl>
              <c:idx val="6"/>
              <c:layout>
                <c:manualLayout>
                  <c:x val="0"/>
                  <c:y val="-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53-4B1F-9604-49A57F6F4381}"/>
                </c:ext>
              </c:extLst>
            </c:dLbl>
            <c:dLbl>
              <c:idx val="7"/>
              <c:layout>
                <c:manualLayout>
                  <c:x val="2.183406113537038E-3"/>
                  <c:y val="-0.37878787878787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53-4B1F-9604-49A57F6F4381}"/>
                </c:ext>
              </c:extLst>
            </c:dLbl>
            <c:dLbl>
              <c:idx val="8"/>
              <c:layout>
                <c:manualLayout>
                  <c:x val="1.0917030567685589E-3"/>
                  <c:y val="-5.808080808080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53-4B1F-9604-49A57F6F4381}"/>
                </c:ext>
              </c:extLst>
            </c:dLbl>
            <c:dLbl>
              <c:idx val="9"/>
              <c:layout>
                <c:manualLayout>
                  <c:x val="0"/>
                  <c:y val="-3.78787878787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53-4B1F-9604-49A57F6F4381}"/>
                </c:ext>
              </c:extLst>
            </c:dLbl>
            <c:dLbl>
              <c:idx val="10"/>
              <c:layout>
                <c:manualLayout>
                  <c:x val="-3.2751091703056767E-3"/>
                  <c:y val="-0.18055555555555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47816593886462"/>
                      <c:h val="8.4078382247673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753-4B1F-9604-49A57F6F4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Transition</c:v>
                </c:pt>
              </c:strCache>
            </c:strRef>
          </c:cat>
          <c:val>
            <c:numRef>
              <c:f>Sheet2!$D$2:$D$12</c:f>
              <c:numCache>
                <c:formatCode>"$"#,##0.00</c:formatCode>
                <c:ptCount val="11"/>
                <c:pt idx="0">
                  <c:v>407052.80000000005</c:v>
                </c:pt>
                <c:pt idx="1">
                  <c:v>697408.41999999981</c:v>
                </c:pt>
                <c:pt idx="2">
                  <c:v>1116606.0399999996</c:v>
                </c:pt>
                <c:pt idx="3">
                  <c:v>608920.46000000008</c:v>
                </c:pt>
                <c:pt idx="4">
                  <c:v>737211.26000000024</c:v>
                </c:pt>
                <c:pt idx="5">
                  <c:v>574689.36</c:v>
                </c:pt>
                <c:pt idx="6">
                  <c:v>898069.95999999985</c:v>
                </c:pt>
                <c:pt idx="7">
                  <c:v>942761.75999999908</c:v>
                </c:pt>
                <c:pt idx="8">
                  <c:v>249974.74999999994</c:v>
                </c:pt>
                <c:pt idx="9">
                  <c:v>880828.25000000035</c:v>
                </c:pt>
                <c:pt idx="10">
                  <c:v>665732.90000000014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3-4B1F-9604-49A57F6F4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723919"/>
        <c:axId val="336719599"/>
      </c:barChart>
      <c:catAx>
        <c:axId val="3367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36719599"/>
        <c:crosses val="autoZero"/>
        <c:auto val="1"/>
        <c:lblAlgn val="ctr"/>
        <c:lblOffset val="100"/>
        <c:noMultiLvlLbl val="0"/>
      </c:catAx>
      <c:valAx>
        <c:axId val="33671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239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>
                <a:solidFill>
                  <a:schemeClr val="tx1"/>
                </a:solidFill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FFY'!$I$54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E-4402-AB81-5F6EBDD3946B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E-4402-AB81-5F6EBDD3946B}"/>
              </c:ext>
            </c:extLst>
          </c:dPt>
          <c:dLbls>
            <c:dLbl>
              <c:idx val="0"/>
              <c:layout>
                <c:manualLayout>
                  <c:x val="2.3440104986876639E-2"/>
                  <c:y val="-7.9624007842393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E-4402-AB81-5F6EBDD3946B}"/>
                </c:ext>
              </c:extLst>
            </c:dLbl>
            <c:dLbl>
              <c:idx val="1"/>
              <c:layout>
                <c:manualLayout>
                  <c:x val="3.6145481814773154E-3"/>
                  <c:y val="4.45073777542509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E-4402-AB81-5F6EBDD39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FFY'!$J$53:$K$53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FFY'!$J$54:$K$54</c:f>
              <c:numCache>
                <c:formatCode>0%</c:formatCode>
                <c:ptCount val="2"/>
                <c:pt idx="0">
                  <c:v>0.71795176306403141</c:v>
                </c:pt>
                <c:pt idx="1">
                  <c:v>0.28204823693596859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0E-4402-AB81-5F6EBDD39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>
                <a:solidFill>
                  <a:schemeClr val="tx1"/>
                </a:solidFill>
              </a:rPr>
              <a:t>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FFY'!$M$54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A-48DF-BBC8-AF5A11370642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A-48DF-BBC8-AF5A11370642}"/>
              </c:ext>
            </c:extLst>
          </c:dPt>
          <c:dLbls>
            <c:dLbl>
              <c:idx val="0"/>
              <c:layout>
                <c:manualLayout>
                  <c:x val="-2.3884375470321267E-2"/>
                  <c:y val="0.2609666247340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A-48DF-BBC8-AF5A11370642}"/>
                </c:ext>
              </c:extLst>
            </c:dLbl>
            <c:dLbl>
              <c:idx val="1"/>
              <c:layout>
                <c:manualLayout>
                  <c:x val="3.9888732870016527E-2"/>
                  <c:y val="-0.31241818302123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A-48DF-BBC8-AF5A11370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FFY'!$N$53:$O$53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FFY'!$N$54:$O$54</c:f>
              <c:numCache>
                <c:formatCode>0%</c:formatCode>
                <c:ptCount val="2"/>
                <c:pt idx="0">
                  <c:v>0.44064294332486564</c:v>
                </c:pt>
                <c:pt idx="1">
                  <c:v>0.55935705667513436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A-48DF-BBC8-AF5A1137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>
                <a:solidFill>
                  <a:schemeClr val="tx1"/>
                </a:solidFill>
              </a:rPr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'PREETS Spend by FFY'!$Q$54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465F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B-4E78-A32E-41CCC1C694F4}"/>
              </c:ext>
            </c:extLst>
          </c:dPt>
          <c:dPt>
            <c:idx val="1"/>
            <c:bubble3D val="0"/>
            <c:spPr>
              <a:solidFill>
                <a:srgbClr val="2AA4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B-4E78-A32E-41CCC1C694F4}"/>
              </c:ext>
            </c:extLst>
          </c:dPt>
          <c:dLbls>
            <c:dLbl>
              <c:idx val="0"/>
              <c:layout>
                <c:manualLayout>
                  <c:x val="-1.8653706693925517E-2"/>
                  <c:y val="0.28163757790371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B-4E78-A32E-41CCC1C694F4}"/>
                </c:ext>
              </c:extLst>
            </c:dLbl>
            <c:dLbl>
              <c:idx val="1"/>
              <c:layout>
                <c:manualLayout>
                  <c:x val="4.2291338582677168E-2"/>
                  <c:y val="-0.39196446598021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CB-4E78-A32E-41CCC1C69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'PREETS Spend by FFY'!$R$53:$S$53</c:f>
              <c:strCache>
                <c:ptCount val="2"/>
                <c:pt idx="0">
                  <c:v> Expenditures</c:v>
                </c:pt>
                <c:pt idx="1">
                  <c:v>Care &amp; Support</c:v>
                </c:pt>
              </c:strCache>
            </c:strRef>
          </c:cat>
          <c:val>
            <c:numRef>
              <c:f>'PREETS Spend by FFY'!$R$54:$S$54</c:f>
              <c:numCache>
                <c:formatCode>0%</c:formatCode>
                <c:ptCount val="2"/>
                <c:pt idx="0">
                  <c:v>0.39824666463469438</c:v>
                </c:pt>
                <c:pt idx="1">
                  <c:v>0.60175333536530562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B-4E78-A32E-41CCC1C69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AA4A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20332069426543E-3"/>
                  <c:y val="1.059602870021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4-4EAB-A301-3731E030122B}"/>
                </c:ext>
              </c:extLst>
            </c:dLbl>
            <c:dLbl>
              <c:idx val="1"/>
              <c:layout>
                <c:manualLayout>
                  <c:x val="-2.3640664138852977E-3"/>
                  <c:y val="5.2980143501098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B4-4EAB-A301-3731E030122B}"/>
                </c:ext>
              </c:extLst>
            </c:dLbl>
            <c:dLbl>
              <c:idx val="2"/>
              <c:layout>
                <c:manualLayout>
                  <c:x val="-5.9101660347132658E-3"/>
                  <c:y val="-5.2980143501098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4-4EAB-A301-3731E030122B}"/>
                </c:ext>
              </c:extLst>
            </c:dLbl>
            <c:dLbl>
              <c:idx val="3"/>
              <c:layout>
                <c:manualLayout>
                  <c:x val="0"/>
                  <c:y val="7.9470215251648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B4-4EAB-A301-3731E030122B}"/>
                </c:ext>
              </c:extLst>
            </c:dLbl>
            <c:dLbl>
              <c:idx val="4"/>
              <c:layout>
                <c:manualLayout>
                  <c:x val="-2.36406641388534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B4-4EAB-A301-3731E030122B}"/>
                </c:ext>
              </c:extLst>
            </c:dLbl>
            <c:dLbl>
              <c:idx val="5"/>
              <c:layout>
                <c:manualLayout>
                  <c:x val="0"/>
                  <c:y val="-1.324503587527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4-4EAB-A301-3731E030122B}"/>
                </c:ext>
              </c:extLst>
            </c:dLbl>
            <c:dLbl>
              <c:idx val="7"/>
              <c:layout>
                <c:manualLayout>
                  <c:x val="4.7281328277705087E-3"/>
                  <c:y val="-5.29801435010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B4-4EAB-A301-3731E030122B}"/>
                </c:ext>
              </c:extLst>
            </c:dLbl>
            <c:dLbl>
              <c:idx val="8"/>
              <c:layout>
                <c:manualLayout>
                  <c:x val="1.1820332069426489E-3"/>
                  <c:y val="-4.76821291509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B4-4EAB-A301-3731E030122B}"/>
                </c:ext>
              </c:extLst>
            </c:dLbl>
            <c:dLbl>
              <c:idx val="9"/>
              <c:layout>
                <c:manualLayout>
                  <c:x val="-1.7336286764894778E-16"/>
                  <c:y val="1.059602870021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B4-4EAB-A301-3731E030122B}"/>
                </c:ext>
              </c:extLst>
            </c:dLbl>
            <c:dLbl>
              <c:idx val="10"/>
              <c:layout>
                <c:manualLayout>
                  <c:x val="0"/>
                  <c:y val="-5.033113632604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B4-4EAB-A301-3731E0301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'2401GF'!$H$21:$H$32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'2401GF'!$I$21:$I$32</c:f>
              <c:numCache>
                <c:formatCode>_("$"* #,##0.00_);_("$"* \(#,##0.00\);_("$"* "-"??_);_(@_)</c:formatCode>
                <c:ptCount val="12"/>
                <c:pt idx="0">
                  <c:v>729.19004627981519</c:v>
                </c:pt>
                <c:pt idx="1">
                  <c:v>572.42253917943344</c:v>
                </c:pt>
                <c:pt idx="2">
                  <c:v>171.17183406113534</c:v>
                </c:pt>
                <c:pt idx="3">
                  <c:v>466.20271344624899</c:v>
                </c:pt>
                <c:pt idx="4">
                  <c:v>184.73567827761249</c:v>
                </c:pt>
                <c:pt idx="5">
                  <c:v>228.16996504107675</c:v>
                </c:pt>
                <c:pt idx="6">
                  <c:v>464.20169999999956</c:v>
                </c:pt>
                <c:pt idx="7">
                  <c:v>220.28327729605385</c:v>
                </c:pt>
                <c:pt idx="8">
                  <c:v>174.31658035714287</c:v>
                </c:pt>
                <c:pt idx="9">
                  <c:v>167.38248609865471</c:v>
                </c:pt>
                <c:pt idx="10">
                  <c:v>190.15107445466018</c:v>
                </c:pt>
                <c:pt idx="11">
                  <c:v>51.62925400291121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4-4EAB-A301-3731E030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240169087"/>
        <c:axId val="240169567"/>
      </c:barChart>
      <c:catAx>
        <c:axId val="240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169567"/>
        <c:crosses val="autoZero"/>
        <c:auto val="1"/>
        <c:lblAlgn val="ctr"/>
        <c:lblOffset val="100"/>
        <c:noMultiLvlLbl val="0"/>
      </c:catAx>
      <c:valAx>
        <c:axId val="24016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1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CDB0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005340453938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9-4946-AD75-6CCBA07CB96D}"/>
                </c:ext>
              </c:extLst>
            </c:dLbl>
            <c:dLbl>
              <c:idx val="1"/>
              <c:layout>
                <c:manualLayout>
                  <c:x val="2.361275088547794E-3"/>
                  <c:y val="-8.0106809078771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99-4946-AD75-6CCBA07CB96D}"/>
                </c:ext>
              </c:extLst>
            </c:dLbl>
            <c:dLbl>
              <c:idx val="2"/>
              <c:layout>
                <c:manualLayout>
                  <c:x val="0"/>
                  <c:y val="-8.0106809078772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99-4946-AD75-6CCBA07CB96D}"/>
                </c:ext>
              </c:extLst>
            </c:dLbl>
            <c:dLbl>
              <c:idx val="4"/>
              <c:layout>
                <c:manualLayout>
                  <c:x val="3.5419126328217238E-3"/>
                  <c:y val="-4.005340453938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99-4946-AD75-6CCBA07CB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'2401GF'!$H$36:$H$47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'2401GF'!$I$36:$I$47</c:f>
              <c:numCache>
                <c:formatCode>"$"#,##0.00</c:formatCode>
                <c:ptCount val="12"/>
                <c:pt idx="0">
                  <c:v>57.253384912959412</c:v>
                </c:pt>
                <c:pt idx="1">
                  <c:v>62.861125078566957</c:v>
                </c:pt>
                <c:pt idx="2">
                  <c:v>109.55810714285705</c:v>
                </c:pt>
                <c:pt idx="3">
                  <c:v>400.85367582417587</c:v>
                </c:pt>
                <c:pt idx="4">
                  <c:v>21.374527389903335</c:v>
                </c:pt>
                <c:pt idx="5">
                  <c:v>18.704760166840458</c:v>
                </c:pt>
                <c:pt idx="6">
                  <c:v>159.71123938030968</c:v>
                </c:pt>
                <c:pt idx="7">
                  <c:v>8.022033049574361</c:v>
                </c:pt>
                <c:pt idx="8">
                  <c:v>61.462646212847567</c:v>
                </c:pt>
                <c:pt idx="9">
                  <c:v>1.4244036259541986</c:v>
                </c:pt>
                <c:pt idx="10">
                  <c:v>73.057418426103666</c:v>
                </c:pt>
                <c:pt idx="11">
                  <c:v>21.376865079365082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9-4946-AD75-6CCBA07C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207673839"/>
        <c:axId val="207679599"/>
      </c:barChart>
      <c:catAx>
        <c:axId val="20767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79599"/>
        <c:crosses val="autoZero"/>
        <c:auto val="1"/>
        <c:lblAlgn val="ctr"/>
        <c:lblOffset val="100"/>
        <c:noMultiLvlLbl val="0"/>
      </c:catAx>
      <c:valAx>
        <c:axId val="20767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7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AA4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Active'!$M$5:$M$16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Active'!$N$5:$N$16</c:f>
              <c:numCache>
                <c:formatCode>General</c:formatCode>
                <c:ptCount val="12"/>
                <c:pt idx="0">
                  <c:v>5618</c:v>
                </c:pt>
                <c:pt idx="1">
                  <c:v>5679</c:v>
                </c:pt>
                <c:pt idx="2">
                  <c:v>5725</c:v>
                </c:pt>
                <c:pt idx="3">
                  <c:v>5786</c:v>
                </c:pt>
                <c:pt idx="4">
                  <c:v>5713</c:v>
                </c:pt>
                <c:pt idx="5">
                  <c:v>5721</c:v>
                </c:pt>
                <c:pt idx="6">
                  <c:v>5700</c:v>
                </c:pt>
                <c:pt idx="7">
                  <c:v>5651</c:v>
                </c:pt>
                <c:pt idx="8">
                  <c:v>5600</c:v>
                </c:pt>
                <c:pt idx="9">
                  <c:v>5575</c:v>
                </c:pt>
                <c:pt idx="10">
                  <c:v>5547</c:v>
                </c:pt>
                <c:pt idx="11">
                  <c:v>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C-4F78-B00F-86C71A34D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70195215"/>
        <c:axId val="570192815"/>
      </c:barChart>
      <c:catAx>
        <c:axId val="57019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0192815"/>
        <c:crosses val="autoZero"/>
        <c:auto val="1"/>
        <c:lblAlgn val="ctr"/>
        <c:lblOffset val="100"/>
        <c:noMultiLvlLbl val="0"/>
      </c:catAx>
      <c:valAx>
        <c:axId val="57019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9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CDB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'PPivot Applications'!$Q$5:$Q$16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'PPivot Applications'!$R$5:$R$16</c:f>
              <c:numCache>
                <c:formatCode>General</c:formatCode>
                <c:ptCount val="12"/>
                <c:pt idx="0">
                  <c:v>291</c:v>
                </c:pt>
                <c:pt idx="1">
                  <c:v>318</c:v>
                </c:pt>
                <c:pt idx="2">
                  <c:v>292</c:v>
                </c:pt>
                <c:pt idx="3">
                  <c:v>342</c:v>
                </c:pt>
                <c:pt idx="4">
                  <c:v>226</c:v>
                </c:pt>
                <c:pt idx="5">
                  <c:v>251</c:v>
                </c:pt>
                <c:pt idx="6">
                  <c:v>283</c:v>
                </c:pt>
                <c:pt idx="7">
                  <c:v>266</c:v>
                </c:pt>
                <c:pt idx="8">
                  <c:v>305</c:v>
                </c:pt>
                <c:pt idx="9">
                  <c:v>299</c:v>
                </c:pt>
                <c:pt idx="10">
                  <c:v>260</c:v>
                </c:pt>
                <c:pt idx="11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D-41D6-8AD5-084E4517E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9838975"/>
        <c:axId val="9812575"/>
      </c:barChart>
      <c:catAx>
        <c:axId val="983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812575"/>
        <c:crosses val="autoZero"/>
        <c:auto val="1"/>
        <c:lblAlgn val="ctr"/>
        <c:lblOffset val="100"/>
        <c:noMultiLvlLbl val="0"/>
      </c:catAx>
      <c:valAx>
        <c:axId val="981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5.svg"/><Relationship Id="rId9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5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0BA4F-8F1F-4D0B-847E-41C4E9B6F337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1C2621-34B1-402D-B3B3-CFBA35C3F24E}" type="pres">
      <dgm:prSet presAssocID="{3620BA4F-8F1F-4D0B-847E-41C4E9B6F337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7B311675-4893-4A8D-9E5B-2E835AA2504E}" type="presOf" srcId="{3620BA4F-8F1F-4D0B-847E-41C4E9B6F337}" destId="{001C2621-34B1-402D-B3B3-CFBA35C3F24E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DC45E-A7D0-4E6F-91A5-1309B335CD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BB7BB-160E-42BF-B3E5-5E62B5080A74}">
      <dgm:prSet custT="1"/>
      <dgm:spPr/>
      <dgm:t>
        <a:bodyPr/>
        <a:lstStyle/>
        <a:p>
          <a:pPr algn="ctr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Misalignment with agency priorities</a:t>
          </a:r>
        </a:p>
      </dgm:t>
    </dgm:pt>
    <dgm:pt modelId="{1CF02457-78BF-4BB2-8CC5-708AC8C47DA3}" type="parTrans" cxnId="{65FFB471-B677-4471-9292-CC4252E802F6}">
      <dgm:prSet/>
      <dgm:spPr/>
      <dgm:t>
        <a:bodyPr/>
        <a:lstStyle/>
        <a:p>
          <a:pPr algn="ctr"/>
          <a:endParaRPr lang="en-US"/>
        </a:p>
      </dgm:t>
    </dgm:pt>
    <dgm:pt modelId="{7A46B479-FF10-4085-B584-EE50DBC486F6}" type="sibTrans" cxnId="{65FFB471-B677-4471-9292-CC4252E802F6}">
      <dgm:prSet/>
      <dgm:spPr/>
      <dgm:t>
        <a:bodyPr/>
        <a:lstStyle/>
        <a:p>
          <a:pPr algn="ctr"/>
          <a:endParaRPr lang="en-US"/>
        </a:p>
      </dgm:t>
    </dgm:pt>
    <dgm:pt modelId="{02F35341-E6C3-4BBF-8CC4-3D77E9ADE739}">
      <dgm:prSet custT="1"/>
      <dgm:spPr/>
      <dgm:t>
        <a:bodyPr/>
        <a:lstStyle/>
        <a:p>
          <a:pPr algn="ctr"/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Inefficient planning</a:t>
          </a:r>
        </a:p>
      </dgm:t>
    </dgm:pt>
    <dgm:pt modelId="{DF30A991-806A-470D-ABD2-275FC344D55F}" type="parTrans" cxnId="{3A1EA03F-B970-469F-9D41-45F4F7767F37}">
      <dgm:prSet/>
      <dgm:spPr/>
      <dgm:t>
        <a:bodyPr/>
        <a:lstStyle/>
        <a:p>
          <a:pPr algn="ctr"/>
          <a:endParaRPr lang="en-US"/>
        </a:p>
      </dgm:t>
    </dgm:pt>
    <dgm:pt modelId="{691C7164-0FF5-4463-A685-DDC2218F6832}" type="sibTrans" cxnId="{3A1EA03F-B970-469F-9D41-45F4F7767F37}">
      <dgm:prSet/>
      <dgm:spPr/>
      <dgm:t>
        <a:bodyPr/>
        <a:lstStyle/>
        <a:p>
          <a:pPr algn="ctr"/>
          <a:endParaRPr lang="en-US"/>
        </a:p>
      </dgm:t>
    </dgm:pt>
    <dgm:pt modelId="{69291AF3-408F-490B-8CF4-1F8651D630A6}">
      <dgm:prSet custT="1"/>
      <dgm:spPr/>
      <dgm:t>
        <a:bodyPr/>
        <a:lstStyle/>
        <a:p>
          <a:pPr algn="ctr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Budget not created in collaboration with program management</a:t>
          </a:r>
        </a:p>
      </dgm:t>
    </dgm:pt>
    <dgm:pt modelId="{52633E5F-E088-4361-8CE8-E2219F84CAB8}" type="parTrans" cxnId="{5DA6CBC0-4506-44D3-A7BA-BA28CA4039FB}">
      <dgm:prSet/>
      <dgm:spPr/>
      <dgm:t>
        <a:bodyPr/>
        <a:lstStyle/>
        <a:p>
          <a:pPr algn="ctr"/>
          <a:endParaRPr lang="en-US"/>
        </a:p>
      </dgm:t>
    </dgm:pt>
    <dgm:pt modelId="{E79E8B0F-A1A9-4A6D-B77C-D30594295897}" type="sibTrans" cxnId="{5DA6CBC0-4506-44D3-A7BA-BA28CA4039FB}">
      <dgm:prSet/>
      <dgm:spPr/>
      <dgm:t>
        <a:bodyPr/>
        <a:lstStyle/>
        <a:p>
          <a:pPr algn="ctr"/>
          <a:endParaRPr lang="en-US"/>
        </a:p>
      </dgm:t>
    </dgm:pt>
    <dgm:pt modelId="{7369D21F-62BC-4DCF-8111-EB98F0122A0E}">
      <dgm:prSet custT="1"/>
      <dgm:spPr/>
      <dgm:t>
        <a:bodyPr/>
        <a:lstStyle/>
        <a:p>
          <a:pPr algn="ctr"/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Reduced ability to optimize resources</a:t>
          </a:r>
        </a:p>
      </dgm:t>
    </dgm:pt>
    <dgm:pt modelId="{F20682A4-1607-4BD2-A127-C992F256B480}" type="parTrans" cxnId="{0005822F-A9F6-45EB-A74D-1F59C4CD673D}">
      <dgm:prSet/>
      <dgm:spPr/>
      <dgm:t>
        <a:bodyPr/>
        <a:lstStyle/>
        <a:p>
          <a:pPr algn="ctr"/>
          <a:endParaRPr lang="en-US"/>
        </a:p>
      </dgm:t>
    </dgm:pt>
    <dgm:pt modelId="{F6F8C72B-586A-45F0-BCA4-FFC5E814C09F}" type="sibTrans" cxnId="{0005822F-A9F6-45EB-A74D-1F59C4CD673D}">
      <dgm:prSet/>
      <dgm:spPr/>
      <dgm:t>
        <a:bodyPr/>
        <a:lstStyle/>
        <a:p>
          <a:pPr algn="ctr"/>
          <a:endParaRPr lang="en-US"/>
        </a:p>
      </dgm:t>
    </dgm:pt>
    <dgm:pt modelId="{19D2A4DF-4AD9-4215-9B59-B2581ADB3D57}" type="pres">
      <dgm:prSet presAssocID="{C66DC45E-A7D0-4E6F-91A5-1309B335CDA4}" presName="vert0" presStyleCnt="0">
        <dgm:presLayoutVars>
          <dgm:dir/>
          <dgm:animOne val="branch"/>
          <dgm:animLvl val="lvl"/>
        </dgm:presLayoutVars>
      </dgm:prSet>
      <dgm:spPr/>
    </dgm:pt>
    <dgm:pt modelId="{9DB3538D-26A0-4C1E-B87C-32CE29ABCCC4}" type="pres">
      <dgm:prSet presAssocID="{068BB7BB-160E-42BF-B3E5-5E62B5080A74}" presName="thickLine" presStyleLbl="alignNode1" presStyleIdx="0" presStyleCnt="4"/>
      <dgm:spPr/>
    </dgm:pt>
    <dgm:pt modelId="{31C30DD5-59C7-4035-8E7C-9442D042ED7A}" type="pres">
      <dgm:prSet presAssocID="{068BB7BB-160E-42BF-B3E5-5E62B5080A74}" presName="horz1" presStyleCnt="0"/>
      <dgm:spPr/>
    </dgm:pt>
    <dgm:pt modelId="{393F6B9D-4E64-4FC1-94AD-40CD4C049144}" type="pres">
      <dgm:prSet presAssocID="{068BB7BB-160E-42BF-B3E5-5E62B5080A74}" presName="tx1" presStyleLbl="revTx" presStyleIdx="0" presStyleCnt="4"/>
      <dgm:spPr/>
    </dgm:pt>
    <dgm:pt modelId="{CC94D952-2BFB-49D6-890D-65549F1C825A}" type="pres">
      <dgm:prSet presAssocID="{068BB7BB-160E-42BF-B3E5-5E62B5080A74}" presName="vert1" presStyleCnt="0"/>
      <dgm:spPr/>
    </dgm:pt>
    <dgm:pt modelId="{082FF161-04D2-4024-8F78-9614490C4A08}" type="pres">
      <dgm:prSet presAssocID="{02F35341-E6C3-4BBF-8CC4-3D77E9ADE739}" presName="thickLine" presStyleLbl="alignNode1" presStyleIdx="1" presStyleCnt="4"/>
      <dgm:spPr/>
    </dgm:pt>
    <dgm:pt modelId="{4C4E17C2-068C-49D3-96C3-19B991DB5157}" type="pres">
      <dgm:prSet presAssocID="{02F35341-E6C3-4BBF-8CC4-3D77E9ADE739}" presName="horz1" presStyleCnt="0"/>
      <dgm:spPr/>
    </dgm:pt>
    <dgm:pt modelId="{B4077B7C-42A4-4D8F-BCFB-97DA194E174A}" type="pres">
      <dgm:prSet presAssocID="{02F35341-E6C3-4BBF-8CC4-3D77E9ADE739}" presName="tx1" presStyleLbl="revTx" presStyleIdx="1" presStyleCnt="4"/>
      <dgm:spPr/>
    </dgm:pt>
    <dgm:pt modelId="{0073D526-EA07-4B70-9744-156EAA259EF7}" type="pres">
      <dgm:prSet presAssocID="{02F35341-E6C3-4BBF-8CC4-3D77E9ADE739}" presName="vert1" presStyleCnt="0"/>
      <dgm:spPr/>
    </dgm:pt>
    <dgm:pt modelId="{BA1E72AC-7307-4EAB-9CC7-FB22D5BAD172}" type="pres">
      <dgm:prSet presAssocID="{69291AF3-408F-490B-8CF4-1F8651D630A6}" presName="thickLine" presStyleLbl="alignNode1" presStyleIdx="2" presStyleCnt="4"/>
      <dgm:spPr/>
    </dgm:pt>
    <dgm:pt modelId="{5CDD5EA1-8B7A-4530-9865-AD659CEEFA24}" type="pres">
      <dgm:prSet presAssocID="{69291AF3-408F-490B-8CF4-1F8651D630A6}" presName="horz1" presStyleCnt="0"/>
      <dgm:spPr/>
    </dgm:pt>
    <dgm:pt modelId="{B93B45CC-CC48-4A01-8CD6-7FC926AE2AD3}" type="pres">
      <dgm:prSet presAssocID="{69291AF3-408F-490B-8CF4-1F8651D630A6}" presName="tx1" presStyleLbl="revTx" presStyleIdx="2" presStyleCnt="4"/>
      <dgm:spPr/>
    </dgm:pt>
    <dgm:pt modelId="{E21A042C-FEFE-4093-A742-D085F3B11644}" type="pres">
      <dgm:prSet presAssocID="{69291AF3-408F-490B-8CF4-1F8651D630A6}" presName="vert1" presStyleCnt="0"/>
      <dgm:spPr/>
    </dgm:pt>
    <dgm:pt modelId="{0296F417-AAE1-4612-B875-4C43803F88E5}" type="pres">
      <dgm:prSet presAssocID="{7369D21F-62BC-4DCF-8111-EB98F0122A0E}" presName="thickLine" presStyleLbl="alignNode1" presStyleIdx="3" presStyleCnt="4"/>
      <dgm:spPr/>
    </dgm:pt>
    <dgm:pt modelId="{B10DD39A-6261-4190-8633-671B2176798F}" type="pres">
      <dgm:prSet presAssocID="{7369D21F-62BC-4DCF-8111-EB98F0122A0E}" presName="horz1" presStyleCnt="0"/>
      <dgm:spPr/>
    </dgm:pt>
    <dgm:pt modelId="{0CAAFC25-4865-479E-9EC7-B1AA38520A59}" type="pres">
      <dgm:prSet presAssocID="{7369D21F-62BC-4DCF-8111-EB98F0122A0E}" presName="tx1" presStyleLbl="revTx" presStyleIdx="3" presStyleCnt="4"/>
      <dgm:spPr/>
    </dgm:pt>
    <dgm:pt modelId="{F6D2CDBA-05BA-488C-BFB7-1066C895B155}" type="pres">
      <dgm:prSet presAssocID="{7369D21F-62BC-4DCF-8111-EB98F0122A0E}" presName="vert1" presStyleCnt="0"/>
      <dgm:spPr/>
    </dgm:pt>
  </dgm:ptLst>
  <dgm:cxnLst>
    <dgm:cxn modelId="{95ED5200-4EC0-4EAC-BBA7-38A40DD75DEB}" type="presOf" srcId="{068BB7BB-160E-42BF-B3E5-5E62B5080A74}" destId="{393F6B9D-4E64-4FC1-94AD-40CD4C049144}" srcOrd="0" destOrd="0" presId="urn:microsoft.com/office/officeart/2008/layout/LinedList"/>
    <dgm:cxn modelId="{682E9427-9A24-4D0E-B46D-07B707D8D1E9}" type="presOf" srcId="{C66DC45E-A7D0-4E6F-91A5-1309B335CDA4}" destId="{19D2A4DF-4AD9-4215-9B59-B2581ADB3D57}" srcOrd="0" destOrd="0" presId="urn:microsoft.com/office/officeart/2008/layout/LinedList"/>
    <dgm:cxn modelId="{0005822F-A9F6-45EB-A74D-1F59C4CD673D}" srcId="{C66DC45E-A7D0-4E6F-91A5-1309B335CDA4}" destId="{7369D21F-62BC-4DCF-8111-EB98F0122A0E}" srcOrd="3" destOrd="0" parTransId="{F20682A4-1607-4BD2-A127-C992F256B480}" sibTransId="{F6F8C72B-586A-45F0-BCA4-FFC5E814C09F}"/>
    <dgm:cxn modelId="{3A1EA03F-B970-469F-9D41-45F4F7767F37}" srcId="{C66DC45E-A7D0-4E6F-91A5-1309B335CDA4}" destId="{02F35341-E6C3-4BBF-8CC4-3D77E9ADE739}" srcOrd="1" destOrd="0" parTransId="{DF30A991-806A-470D-ABD2-275FC344D55F}" sibTransId="{691C7164-0FF5-4463-A685-DDC2218F6832}"/>
    <dgm:cxn modelId="{60FB9644-7099-4980-A9A4-EFEB8234A60D}" type="presOf" srcId="{69291AF3-408F-490B-8CF4-1F8651D630A6}" destId="{B93B45CC-CC48-4A01-8CD6-7FC926AE2AD3}" srcOrd="0" destOrd="0" presId="urn:microsoft.com/office/officeart/2008/layout/LinedList"/>
    <dgm:cxn modelId="{65FFB471-B677-4471-9292-CC4252E802F6}" srcId="{C66DC45E-A7D0-4E6F-91A5-1309B335CDA4}" destId="{068BB7BB-160E-42BF-B3E5-5E62B5080A74}" srcOrd="0" destOrd="0" parTransId="{1CF02457-78BF-4BB2-8CC5-708AC8C47DA3}" sibTransId="{7A46B479-FF10-4085-B584-EE50DBC486F6}"/>
    <dgm:cxn modelId="{DCF3F757-06A7-4A56-BD9D-6701EDE1736B}" type="presOf" srcId="{7369D21F-62BC-4DCF-8111-EB98F0122A0E}" destId="{0CAAFC25-4865-479E-9EC7-B1AA38520A59}" srcOrd="0" destOrd="0" presId="urn:microsoft.com/office/officeart/2008/layout/LinedList"/>
    <dgm:cxn modelId="{5DA6CBC0-4506-44D3-A7BA-BA28CA4039FB}" srcId="{C66DC45E-A7D0-4E6F-91A5-1309B335CDA4}" destId="{69291AF3-408F-490B-8CF4-1F8651D630A6}" srcOrd="2" destOrd="0" parTransId="{52633E5F-E088-4361-8CE8-E2219F84CAB8}" sibTransId="{E79E8B0F-A1A9-4A6D-B77C-D30594295897}"/>
    <dgm:cxn modelId="{FA565CC8-7149-4819-880A-2B81DE7718C8}" type="presOf" srcId="{02F35341-E6C3-4BBF-8CC4-3D77E9ADE739}" destId="{B4077B7C-42A4-4D8F-BCFB-97DA194E174A}" srcOrd="0" destOrd="0" presId="urn:microsoft.com/office/officeart/2008/layout/LinedList"/>
    <dgm:cxn modelId="{B62B4F38-2B2F-494F-9F04-526E84309406}" type="presParOf" srcId="{19D2A4DF-4AD9-4215-9B59-B2581ADB3D57}" destId="{9DB3538D-26A0-4C1E-B87C-32CE29ABCCC4}" srcOrd="0" destOrd="0" presId="urn:microsoft.com/office/officeart/2008/layout/LinedList"/>
    <dgm:cxn modelId="{EC60D29E-B8A6-4415-998C-77CE74373762}" type="presParOf" srcId="{19D2A4DF-4AD9-4215-9B59-B2581ADB3D57}" destId="{31C30DD5-59C7-4035-8E7C-9442D042ED7A}" srcOrd="1" destOrd="0" presId="urn:microsoft.com/office/officeart/2008/layout/LinedList"/>
    <dgm:cxn modelId="{DC7C2D37-C105-4ABA-805C-EF9A16715812}" type="presParOf" srcId="{31C30DD5-59C7-4035-8E7C-9442D042ED7A}" destId="{393F6B9D-4E64-4FC1-94AD-40CD4C049144}" srcOrd="0" destOrd="0" presId="urn:microsoft.com/office/officeart/2008/layout/LinedList"/>
    <dgm:cxn modelId="{59D82247-F578-4823-B857-DF9F3A33EE4F}" type="presParOf" srcId="{31C30DD5-59C7-4035-8E7C-9442D042ED7A}" destId="{CC94D952-2BFB-49D6-890D-65549F1C825A}" srcOrd="1" destOrd="0" presId="urn:microsoft.com/office/officeart/2008/layout/LinedList"/>
    <dgm:cxn modelId="{93745828-9E1C-4187-AB16-162BE21AF0EF}" type="presParOf" srcId="{19D2A4DF-4AD9-4215-9B59-B2581ADB3D57}" destId="{082FF161-04D2-4024-8F78-9614490C4A08}" srcOrd="2" destOrd="0" presId="urn:microsoft.com/office/officeart/2008/layout/LinedList"/>
    <dgm:cxn modelId="{F3893532-32CC-47CA-86E4-0C13DC9EE009}" type="presParOf" srcId="{19D2A4DF-4AD9-4215-9B59-B2581ADB3D57}" destId="{4C4E17C2-068C-49D3-96C3-19B991DB5157}" srcOrd="3" destOrd="0" presId="urn:microsoft.com/office/officeart/2008/layout/LinedList"/>
    <dgm:cxn modelId="{8D73A29A-191A-4AF3-BCAB-63EC83181FEB}" type="presParOf" srcId="{4C4E17C2-068C-49D3-96C3-19B991DB5157}" destId="{B4077B7C-42A4-4D8F-BCFB-97DA194E174A}" srcOrd="0" destOrd="0" presId="urn:microsoft.com/office/officeart/2008/layout/LinedList"/>
    <dgm:cxn modelId="{37204FF7-FF8C-46EA-87A8-2688A585B717}" type="presParOf" srcId="{4C4E17C2-068C-49D3-96C3-19B991DB5157}" destId="{0073D526-EA07-4B70-9744-156EAA259EF7}" srcOrd="1" destOrd="0" presId="urn:microsoft.com/office/officeart/2008/layout/LinedList"/>
    <dgm:cxn modelId="{B6CFFABE-EC13-498B-ADF4-9A16BD2BF95B}" type="presParOf" srcId="{19D2A4DF-4AD9-4215-9B59-B2581ADB3D57}" destId="{BA1E72AC-7307-4EAB-9CC7-FB22D5BAD172}" srcOrd="4" destOrd="0" presId="urn:microsoft.com/office/officeart/2008/layout/LinedList"/>
    <dgm:cxn modelId="{8AE613B9-FA26-41B4-840F-9B5811B739F5}" type="presParOf" srcId="{19D2A4DF-4AD9-4215-9B59-B2581ADB3D57}" destId="{5CDD5EA1-8B7A-4530-9865-AD659CEEFA24}" srcOrd="5" destOrd="0" presId="urn:microsoft.com/office/officeart/2008/layout/LinedList"/>
    <dgm:cxn modelId="{B1C18CB9-D36F-4D83-A8CC-6E5AD404C5B1}" type="presParOf" srcId="{5CDD5EA1-8B7A-4530-9865-AD659CEEFA24}" destId="{B93B45CC-CC48-4A01-8CD6-7FC926AE2AD3}" srcOrd="0" destOrd="0" presId="urn:microsoft.com/office/officeart/2008/layout/LinedList"/>
    <dgm:cxn modelId="{73706A4E-3BDE-4199-A175-747C3F7566D0}" type="presParOf" srcId="{5CDD5EA1-8B7A-4530-9865-AD659CEEFA24}" destId="{E21A042C-FEFE-4093-A742-D085F3B11644}" srcOrd="1" destOrd="0" presId="urn:microsoft.com/office/officeart/2008/layout/LinedList"/>
    <dgm:cxn modelId="{66927E2A-6AEA-4F76-B8AF-5A4B0499DCDA}" type="presParOf" srcId="{19D2A4DF-4AD9-4215-9B59-B2581ADB3D57}" destId="{0296F417-AAE1-4612-B875-4C43803F88E5}" srcOrd="6" destOrd="0" presId="urn:microsoft.com/office/officeart/2008/layout/LinedList"/>
    <dgm:cxn modelId="{344690B0-7A47-4A70-880F-7DFBD33D12B2}" type="presParOf" srcId="{19D2A4DF-4AD9-4215-9B59-B2581ADB3D57}" destId="{B10DD39A-6261-4190-8633-671B2176798F}" srcOrd="7" destOrd="0" presId="urn:microsoft.com/office/officeart/2008/layout/LinedList"/>
    <dgm:cxn modelId="{A81B424A-92AE-4254-8123-59BA09330A51}" type="presParOf" srcId="{B10DD39A-6261-4190-8633-671B2176798F}" destId="{0CAAFC25-4865-479E-9EC7-B1AA38520A59}" srcOrd="0" destOrd="0" presId="urn:microsoft.com/office/officeart/2008/layout/LinedList"/>
    <dgm:cxn modelId="{4A859288-2069-4C6B-910D-249812D57EC3}" type="presParOf" srcId="{B10DD39A-6261-4190-8633-671B2176798F}" destId="{F6D2CDBA-05BA-488C-BFB7-1066C895B1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0C712-98D8-4B09-8DE7-8FD93F68F7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4B079-8D28-4F3F-AF96-F8DC12E88192}">
      <dgm:prSet custT="1"/>
      <dgm:spPr/>
      <dgm:t>
        <a:bodyPr/>
        <a:lstStyle/>
        <a:p>
          <a:pPr algn="ctr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Inconsistent budget allocation across units</a:t>
          </a:r>
        </a:p>
      </dgm:t>
    </dgm:pt>
    <dgm:pt modelId="{AFBA92B3-80B6-4D35-88D4-19B3BA818944}" type="parTrans" cxnId="{92E63A73-9136-43DD-8C3B-3A2F7806E560}">
      <dgm:prSet/>
      <dgm:spPr/>
      <dgm:t>
        <a:bodyPr/>
        <a:lstStyle/>
        <a:p>
          <a:pPr algn="ctr"/>
          <a:endParaRPr lang="en-US"/>
        </a:p>
      </dgm:t>
    </dgm:pt>
    <dgm:pt modelId="{0A906667-78EE-46D7-A677-378C7CFC66D1}" type="sibTrans" cxnId="{92E63A73-9136-43DD-8C3B-3A2F7806E560}">
      <dgm:prSet/>
      <dgm:spPr/>
      <dgm:t>
        <a:bodyPr/>
        <a:lstStyle/>
        <a:p>
          <a:pPr algn="ctr"/>
          <a:endParaRPr lang="en-US"/>
        </a:p>
      </dgm:t>
    </dgm:pt>
    <dgm:pt modelId="{603971F8-16AD-42E2-A739-13CE43FC089A}">
      <dgm:prSet custT="1"/>
      <dgm:spPr/>
      <dgm:t>
        <a:bodyPr/>
        <a:lstStyle/>
        <a:p>
          <a:pPr algn="ctr"/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Weak communication between operational units</a:t>
          </a:r>
        </a:p>
      </dgm:t>
    </dgm:pt>
    <dgm:pt modelId="{CBCD55EC-EEFD-4F61-A10D-FE3C29B3FD0A}" type="parTrans" cxnId="{21A8ECF3-B473-4627-AD4D-FF61791CE998}">
      <dgm:prSet/>
      <dgm:spPr/>
      <dgm:t>
        <a:bodyPr/>
        <a:lstStyle/>
        <a:p>
          <a:pPr algn="ctr"/>
          <a:endParaRPr lang="en-US"/>
        </a:p>
      </dgm:t>
    </dgm:pt>
    <dgm:pt modelId="{7A0DCDA7-CEC3-40BA-A3AA-6F0B1A466ECB}" type="sibTrans" cxnId="{21A8ECF3-B473-4627-AD4D-FF61791CE998}">
      <dgm:prSet/>
      <dgm:spPr/>
      <dgm:t>
        <a:bodyPr/>
        <a:lstStyle/>
        <a:p>
          <a:pPr algn="ctr"/>
          <a:endParaRPr lang="en-US"/>
        </a:p>
      </dgm:t>
    </dgm:pt>
    <dgm:pt modelId="{634626E8-3DF9-4E3D-8F94-5B1EC3933551}">
      <dgm:prSet custT="1"/>
      <dgm:spPr/>
      <dgm:t>
        <a:bodyPr/>
        <a:lstStyle/>
        <a:p>
          <a:pPr algn="ctr"/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Limited understanding of agency needs</a:t>
          </a:r>
        </a:p>
      </dgm:t>
    </dgm:pt>
    <dgm:pt modelId="{1F11AC7B-5772-4204-8929-C515B3C21F53}" type="parTrans" cxnId="{8BB5A6C5-1872-4990-977D-C5380813AED8}">
      <dgm:prSet/>
      <dgm:spPr/>
      <dgm:t>
        <a:bodyPr/>
        <a:lstStyle/>
        <a:p>
          <a:pPr algn="ctr"/>
          <a:endParaRPr lang="en-US"/>
        </a:p>
      </dgm:t>
    </dgm:pt>
    <dgm:pt modelId="{8DE4C7F5-DEF4-426F-9D1E-7972D690623A}" type="sibTrans" cxnId="{8BB5A6C5-1872-4990-977D-C5380813AED8}">
      <dgm:prSet/>
      <dgm:spPr/>
      <dgm:t>
        <a:bodyPr/>
        <a:lstStyle/>
        <a:p>
          <a:pPr algn="ctr"/>
          <a:endParaRPr lang="en-US"/>
        </a:p>
      </dgm:t>
    </dgm:pt>
    <dgm:pt modelId="{15A7640B-7104-4E95-B88A-8DC21B3BB24D}">
      <dgm:prSet custT="1"/>
      <dgm:spPr/>
      <dgm:t>
        <a:bodyPr/>
        <a:lstStyle/>
        <a:p>
          <a:pPr algn="ctr"/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Limited managerial insight into local budget use</a:t>
          </a:r>
        </a:p>
      </dgm:t>
    </dgm:pt>
    <dgm:pt modelId="{E93065A0-CA3A-4B57-AC74-9F0342E64CEA}" type="parTrans" cxnId="{ADFC201B-55BF-4BD7-9279-A0A268FC2018}">
      <dgm:prSet/>
      <dgm:spPr/>
      <dgm:t>
        <a:bodyPr/>
        <a:lstStyle/>
        <a:p>
          <a:pPr algn="ctr"/>
          <a:endParaRPr lang="en-US"/>
        </a:p>
      </dgm:t>
    </dgm:pt>
    <dgm:pt modelId="{F7EA756D-E8A9-42D5-89C3-1E3C8F627039}" type="sibTrans" cxnId="{ADFC201B-55BF-4BD7-9279-A0A268FC2018}">
      <dgm:prSet/>
      <dgm:spPr/>
      <dgm:t>
        <a:bodyPr/>
        <a:lstStyle/>
        <a:p>
          <a:pPr algn="ctr"/>
          <a:endParaRPr lang="en-US"/>
        </a:p>
      </dgm:t>
    </dgm:pt>
    <dgm:pt modelId="{3D0738D9-A8AF-4E78-84C4-6003672F4D1D}" type="pres">
      <dgm:prSet presAssocID="{B340C712-98D8-4B09-8DE7-8FD93F68F708}" presName="vert0" presStyleCnt="0">
        <dgm:presLayoutVars>
          <dgm:dir/>
          <dgm:animOne val="branch"/>
          <dgm:animLvl val="lvl"/>
        </dgm:presLayoutVars>
      </dgm:prSet>
      <dgm:spPr/>
    </dgm:pt>
    <dgm:pt modelId="{5659B5F3-C867-46F6-BF90-DE9C889FBCD8}" type="pres">
      <dgm:prSet presAssocID="{3124B079-8D28-4F3F-AF96-F8DC12E88192}" presName="thickLine" presStyleLbl="alignNode1" presStyleIdx="0" presStyleCnt="4"/>
      <dgm:spPr/>
    </dgm:pt>
    <dgm:pt modelId="{5BE11B89-503E-4EEB-809F-4367EC38999A}" type="pres">
      <dgm:prSet presAssocID="{3124B079-8D28-4F3F-AF96-F8DC12E88192}" presName="horz1" presStyleCnt="0"/>
      <dgm:spPr/>
    </dgm:pt>
    <dgm:pt modelId="{D234DCAB-AD4E-4FB0-BD32-78A897977B3E}" type="pres">
      <dgm:prSet presAssocID="{3124B079-8D28-4F3F-AF96-F8DC12E88192}" presName="tx1" presStyleLbl="revTx" presStyleIdx="0" presStyleCnt="4"/>
      <dgm:spPr/>
    </dgm:pt>
    <dgm:pt modelId="{BF46CC9C-F3A5-46BF-9629-8A3B4CC04A91}" type="pres">
      <dgm:prSet presAssocID="{3124B079-8D28-4F3F-AF96-F8DC12E88192}" presName="vert1" presStyleCnt="0"/>
      <dgm:spPr/>
    </dgm:pt>
    <dgm:pt modelId="{0AAA3002-771D-48BA-9856-81E36B23909B}" type="pres">
      <dgm:prSet presAssocID="{603971F8-16AD-42E2-A739-13CE43FC089A}" presName="thickLine" presStyleLbl="alignNode1" presStyleIdx="1" presStyleCnt="4"/>
      <dgm:spPr/>
    </dgm:pt>
    <dgm:pt modelId="{D478A65B-F0FC-4C25-89DF-4CBD6CDAAD0C}" type="pres">
      <dgm:prSet presAssocID="{603971F8-16AD-42E2-A739-13CE43FC089A}" presName="horz1" presStyleCnt="0"/>
      <dgm:spPr/>
    </dgm:pt>
    <dgm:pt modelId="{656E35EC-C85B-49B9-8A7D-3F5DC9B74779}" type="pres">
      <dgm:prSet presAssocID="{603971F8-16AD-42E2-A739-13CE43FC089A}" presName="tx1" presStyleLbl="revTx" presStyleIdx="1" presStyleCnt="4"/>
      <dgm:spPr/>
    </dgm:pt>
    <dgm:pt modelId="{962FAF96-FA3A-4C22-AADD-2B39A195C99A}" type="pres">
      <dgm:prSet presAssocID="{603971F8-16AD-42E2-A739-13CE43FC089A}" presName="vert1" presStyleCnt="0"/>
      <dgm:spPr/>
    </dgm:pt>
    <dgm:pt modelId="{834DC584-EB80-4A2F-9DC4-C3CB1E8DB935}" type="pres">
      <dgm:prSet presAssocID="{634626E8-3DF9-4E3D-8F94-5B1EC3933551}" presName="thickLine" presStyleLbl="alignNode1" presStyleIdx="2" presStyleCnt="4"/>
      <dgm:spPr/>
    </dgm:pt>
    <dgm:pt modelId="{9238C31D-FE64-47E7-A1A6-A8E8DEC88C90}" type="pres">
      <dgm:prSet presAssocID="{634626E8-3DF9-4E3D-8F94-5B1EC3933551}" presName="horz1" presStyleCnt="0"/>
      <dgm:spPr/>
    </dgm:pt>
    <dgm:pt modelId="{FB0D4A47-E80E-44B5-BC12-0995CA7C8D41}" type="pres">
      <dgm:prSet presAssocID="{634626E8-3DF9-4E3D-8F94-5B1EC3933551}" presName="tx1" presStyleLbl="revTx" presStyleIdx="2" presStyleCnt="4"/>
      <dgm:spPr/>
    </dgm:pt>
    <dgm:pt modelId="{6849F2BA-FA59-4C8A-AD7C-26283739A4E8}" type="pres">
      <dgm:prSet presAssocID="{634626E8-3DF9-4E3D-8F94-5B1EC3933551}" presName="vert1" presStyleCnt="0"/>
      <dgm:spPr/>
    </dgm:pt>
    <dgm:pt modelId="{9A0F2F5C-1571-4CA3-900B-9E7517856E38}" type="pres">
      <dgm:prSet presAssocID="{15A7640B-7104-4E95-B88A-8DC21B3BB24D}" presName="thickLine" presStyleLbl="alignNode1" presStyleIdx="3" presStyleCnt="4"/>
      <dgm:spPr/>
    </dgm:pt>
    <dgm:pt modelId="{938B29B8-FC76-4DE4-BA81-C2D25257304D}" type="pres">
      <dgm:prSet presAssocID="{15A7640B-7104-4E95-B88A-8DC21B3BB24D}" presName="horz1" presStyleCnt="0"/>
      <dgm:spPr/>
    </dgm:pt>
    <dgm:pt modelId="{F35611B3-97BA-4C42-960A-7188F1A0A5B8}" type="pres">
      <dgm:prSet presAssocID="{15A7640B-7104-4E95-B88A-8DC21B3BB24D}" presName="tx1" presStyleLbl="revTx" presStyleIdx="3" presStyleCnt="4"/>
      <dgm:spPr/>
    </dgm:pt>
    <dgm:pt modelId="{D47EA7C7-B9D9-4CA7-AB80-6CE21DA077CD}" type="pres">
      <dgm:prSet presAssocID="{15A7640B-7104-4E95-B88A-8DC21B3BB24D}" presName="vert1" presStyleCnt="0"/>
      <dgm:spPr/>
    </dgm:pt>
  </dgm:ptLst>
  <dgm:cxnLst>
    <dgm:cxn modelId="{ADFC201B-55BF-4BD7-9279-A0A268FC2018}" srcId="{B340C712-98D8-4B09-8DE7-8FD93F68F708}" destId="{15A7640B-7104-4E95-B88A-8DC21B3BB24D}" srcOrd="3" destOrd="0" parTransId="{E93065A0-CA3A-4B57-AC74-9F0342E64CEA}" sibTransId="{F7EA756D-E8A9-42D5-89C3-1E3C8F627039}"/>
    <dgm:cxn modelId="{B2AF281B-5617-48A7-B02A-67009CE01D76}" type="presOf" srcId="{15A7640B-7104-4E95-B88A-8DC21B3BB24D}" destId="{F35611B3-97BA-4C42-960A-7188F1A0A5B8}" srcOrd="0" destOrd="0" presId="urn:microsoft.com/office/officeart/2008/layout/LinedList"/>
    <dgm:cxn modelId="{A1C9C55F-9E60-452E-8B81-665694674355}" type="presOf" srcId="{603971F8-16AD-42E2-A739-13CE43FC089A}" destId="{656E35EC-C85B-49B9-8A7D-3F5DC9B74779}" srcOrd="0" destOrd="0" presId="urn:microsoft.com/office/officeart/2008/layout/LinedList"/>
    <dgm:cxn modelId="{D17E0349-71F5-4525-A960-4912168FC0E4}" type="presOf" srcId="{634626E8-3DF9-4E3D-8F94-5B1EC3933551}" destId="{FB0D4A47-E80E-44B5-BC12-0995CA7C8D41}" srcOrd="0" destOrd="0" presId="urn:microsoft.com/office/officeart/2008/layout/LinedList"/>
    <dgm:cxn modelId="{92E63A73-9136-43DD-8C3B-3A2F7806E560}" srcId="{B340C712-98D8-4B09-8DE7-8FD93F68F708}" destId="{3124B079-8D28-4F3F-AF96-F8DC12E88192}" srcOrd="0" destOrd="0" parTransId="{AFBA92B3-80B6-4D35-88D4-19B3BA818944}" sibTransId="{0A906667-78EE-46D7-A677-378C7CFC66D1}"/>
    <dgm:cxn modelId="{A6216DAF-AD8A-4965-8FF0-9FE32E28CF74}" type="presOf" srcId="{B340C712-98D8-4B09-8DE7-8FD93F68F708}" destId="{3D0738D9-A8AF-4E78-84C4-6003672F4D1D}" srcOrd="0" destOrd="0" presId="urn:microsoft.com/office/officeart/2008/layout/LinedList"/>
    <dgm:cxn modelId="{EA0A5AC3-A42E-478D-B208-8641B77ED3C7}" type="presOf" srcId="{3124B079-8D28-4F3F-AF96-F8DC12E88192}" destId="{D234DCAB-AD4E-4FB0-BD32-78A897977B3E}" srcOrd="0" destOrd="0" presId="urn:microsoft.com/office/officeart/2008/layout/LinedList"/>
    <dgm:cxn modelId="{8BB5A6C5-1872-4990-977D-C5380813AED8}" srcId="{B340C712-98D8-4B09-8DE7-8FD93F68F708}" destId="{634626E8-3DF9-4E3D-8F94-5B1EC3933551}" srcOrd="2" destOrd="0" parTransId="{1F11AC7B-5772-4204-8929-C515B3C21F53}" sibTransId="{8DE4C7F5-DEF4-426F-9D1E-7972D690623A}"/>
    <dgm:cxn modelId="{21A8ECF3-B473-4627-AD4D-FF61791CE998}" srcId="{B340C712-98D8-4B09-8DE7-8FD93F68F708}" destId="{603971F8-16AD-42E2-A739-13CE43FC089A}" srcOrd="1" destOrd="0" parTransId="{CBCD55EC-EEFD-4F61-A10D-FE3C29B3FD0A}" sibTransId="{7A0DCDA7-CEC3-40BA-A3AA-6F0B1A466ECB}"/>
    <dgm:cxn modelId="{55650E3D-D9CA-4AB2-80BE-C2E0BA394328}" type="presParOf" srcId="{3D0738D9-A8AF-4E78-84C4-6003672F4D1D}" destId="{5659B5F3-C867-46F6-BF90-DE9C889FBCD8}" srcOrd="0" destOrd="0" presId="urn:microsoft.com/office/officeart/2008/layout/LinedList"/>
    <dgm:cxn modelId="{F3BFE2C4-1DD1-4C7E-8009-42058CCC9C4C}" type="presParOf" srcId="{3D0738D9-A8AF-4E78-84C4-6003672F4D1D}" destId="{5BE11B89-503E-4EEB-809F-4367EC38999A}" srcOrd="1" destOrd="0" presId="urn:microsoft.com/office/officeart/2008/layout/LinedList"/>
    <dgm:cxn modelId="{280E999D-02BB-4972-81B7-DFC8C681B10F}" type="presParOf" srcId="{5BE11B89-503E-4EEB-809F-4367EC38999A}" destId="{D234DCAB-AD4E-4FB0-BD32-78A897977B3E}" srcOrd="0" destOrd="0" presId="urn:microsoft.com/office/officeart/2008/layout/LinedList"/>
    <dgm:cxn modelId="{FAF4A567-0A90-4B3B-BF70-8BDC1AD2A78C}" type="presParOf" srcId="{5BE11B89-503E-4EEB-809F-4367EC38999A}" destId="{BF46CC9C-F3A5-46BF-9629-8A3B4CC04A91}" srcOrd="1" destOrd="0" presId="urn:microsoft.com/office/officeart/2008/layout/LinedList"/>
    <dgm:cxn modelId="{58F84C82-61F7-41FB-BAEA-E5101C6891C2}" type="presParOf" srcId="{3D0738D9-A8AF-4E78-84C4-6003672F4D1D}" destId="{0AAA3002-771D-48BA-9856-81E36B23909B}" srcOrd="2" destOrd="0" presId="urn:microsoft.com/office/officeart/2008/layout/LinedList"/>
    <dgm:cxn modelId="{FDDFB952-4074-4FA7-A096-1E0B79F1096D}" type="presParOf" srcId="{3D0738D9-A8AF-4E78-84C4-6003672F4D1D}" destId="{D478A65B-F0FC-4C25-89DF-4CBD6CDAAD0C}" srcOrd="3" destOrd="0" presId="urn:microsoft.com/office/officeart/2008/layout/LinedList"/>
    <dgm:cxn modelId="{1EEC07CC-06C1-46E4-A719-83214C8BD155}" type="presParOf" srcId="{D478A65B-F0FC-4C25-89DF-4CBD6CDAAD0C}" destId="{656E35EC-C85B-49B9-8A7D-3F5DC9B74779}" srcOrd="0" destOrd="0" presId="urn:microsoft.com/office/officeart/2008/layout/LinedList"/>
    <dgm:cxn modelId="{B9B6ACC7-3DBC-430F-8E87-9039CB6D3609}" type="presParOf" srcId="{D478A65B-F0FC-4C25-89DF-4CBD6CDAAD0C}" destId="{962FAF96-FA3A-4C22-AADD-2B39A195C99A}" srcOrd="1" destOrd="0" presId="urn:microsoft.com/office/officeart/2008/layout/LinedList"/>
    <dgm:cxn modelId="{DCC519A7-30EF-4392-A944-07FCDA59FC4E}" type="presParOf" srcId="{3D0738D9-A8AF-4E78-84C4-6003672F4D1D}" destId="{834DC584-EB80-4A2F-9DC4-C3CB1E8DB935}" srcOrd="4" destOrd="0" presId="urn:microsoft.com/office/officeart/2008/layout/LinedList"/>
    <dgm:cxn modelId="{CEC7B957-F16B-49FD-A579-439BAB990662}" type="presParOf" srcId="{3D0738D9-A8AF-4E78-84C4-6003672F4D1D}" destId="{9238C31D-FE64-47E7-A1A6-A8E8DEC88C90}" srcOrd="5" destOrd="0" presId="urn:microsoft.com/office/officeart/2008/layout/LinedList"/>
    <dgm:cxn modelId="{4EE9E551-05E3-49BF-872C-987893E2F18B}" type="presParOf" srcId="{9238C31D-FE64-47E7-A1A6-A8E8DEC88C90}" destId="{FB0D4A47-E80E-44B5-BC12-0995CA7C8D41}" srcOrd="0" destOrd="0" presId="urn:microsoft.com/office/officeart/2008/layout/LinedList"/>
    <dgm:cxn modelId="{2420E478-4260-48A3-91D9-814FB79587BA}" type="presParOf" srcId="{9238C31D-FE64-47E7-A1A6-A8E8DEC88C90}" destId="{6849F2BA-FA59-4C8A-AD7C-26283739A4E8}" srcOrd="1" destOrd="0" presId="urn:microsoft.com/office/officeart/2008/layout/LinedList"/>
    <dgm:cxn modelId="{EEEAF452-7482-4282-9AAE-562965A45CAF}" type="presParOf" srcId="{3D0738D9-A8AF-4E78-84C4-6003672F4D1D}" destId="{9A0F2F5C-1571-4CA3-900B-9E7517856E38}" srcOrd="6" destOrd="0" presId="urn:microsoft.com/office/officeart/2008/layout/LinedList"/>
    <dgm:cxn modelId="{4BE4C3D6-30AB-4BD7-B6B2-8BDACC9D4D5E}" type="presParOf" srcId="{3D0738D9-A8AF-4E78-84C4-6003672F4D1D}" destId="{938B29B8-FC76-4DE4-BA81-C2D25257304D}" srcOrd="7" destOrd="0" presId="urn:microsoft.com/office/officeart/2008/layout/LinedList"/>
    <dgm:cxn modelId="{0D919D91-5265-479E-BEFF-A48251265A76}" type="presParOf" srcId="{938B29B8-FC76-4DE4-BA81-C2D25257304D}" destId="{F35611B3-97BA-4C42-960A-7188F1A0A5B8}" srcOrd="0" destOrd="0" presId="urn:microsoft.com/office/officeart/2008/layout/LinedList"/>
    <dgm:cxn modelId="{28E0817C-DC35-401B-A158-7E535F7986AF}" type="presParOf" srcId="{938B29B8-FC76-4DE4-BA81-C2D25257304D}" destId="{D47EA7C7-B9D9-4CA7-AB80-6CE21DA07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40C712-98D8-4B09-8DE7-8FD93F68F7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4B079-8D28-4F3F-AF96-F8DC12E88192}">
      <dgm:prSet custT="1"/>
      <dgm:spPr>
        <a:solidFill>
          <a:srgbClr val="2AA4AC">
            <a:alpha val="45000"/>
          </a:srgb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 Governance</a:t>
          </a:r>
        </a:p>
      </dgm:t>
    </dgm:pt>
    <dgm:pt modelId="{AFBA92B3-80B6-4D35-88D4-19B3BA818944}" type="parTrans" cxnId="{92E63A73-9136-43DD-8C3B-3A2F7806E560}">
      <dgm:prSet/>
      <dgm:spPr/>
      <dgm:t>
        <a:bodyPr/>
        <a:lstStyle/>
        <a:p>
          <a:endParaRPr lang="en-US"/>
        </a:p>
      </dgm:t>
    </dgm:pt>
    <dgm:pt modelId="{0A906667-78EE-46D7-A677-378C7CFC66D1}" type="sibTrans" cxnId="{92E63A73-9136-43DD-8C3B-3A2F7806E560}">
      <dgm:prSet/>
      <dgm:spPr/>
      <dgm:t>
        <a:bodyPr/>
        <a:lstStyle/>
        <a:p>
          <a:endParaRPr lang="en-US"/>
        </a:p>
      </dgm:t>
    </dgm:pt>
    <dgm:pt modelId="{603971F8-16AD-42E2-A739-13CE43FC089A}">
      <dgm:prSet custT="1"/>
      <dgm:spPr>
        <a:solidFill>
          <a:srgbClr val="1FA4AC">
            <a:alpha val="45000"/>
          </a:srgb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Coordination</a:t>
          </a:r>
        </a:p>
      </dgm:t>
    </dgm:pt>
    <dgm:pt modelId="{CBCD55EC-EEFD-4F61-A10D-FE3C29B3FD0A}" type="parTrans" cxnId="{21A8ECF3-B473-4627-AD4D-FF61791CE998}">
      <dgm:prSet/>
      <dgm:spPr/>
      <dgm:t>
        <a:bodyPr/>
        <a:lstStyle/>
        <a:p>
          <a:endParaRPr lang="en-US"/>
        </a:p>
      </dgm:t>
    </dgm:pt>
    <dgm:pt modelId="{7A0DCDA7-CEC3-40BA-A3AA-6F0B1A466ECB}" type="sibTrans" cxnId="{21A8ECF3-B473-4627-AD4D-FF61791CE998}">
      <dgm:prSet/>
      <dgm:spPr/>
      <dgm:t>
        <a:bodyPr/>
        <a:lstStyle/>
        <a:p>
          <a:endParaRPr lang="en-US"/>
        </a:p>
      </dgm:t>
    </dgm:pt>
    <dgm:pt modelId="{634626E8-3DF9-4E3D-8F94-5B1EC3933551}">
      <dgm:prSet custT="1"/>
      <dgm:spPr>
        <a:solidFill>
          <a:srgbClr val="1FA4AC">
            <a:alpha val="45000"/>
          </a:srgb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Institutional Knowledge</a:t>
          </a:r>
        </a:p>
      </dgm:t>
    </dgm:pt>
    <dgm:pt modelId="{1F11AC7B-5772-4204-8929-C515B3C21F53}" type="parTrans" cxnId="{8BB5A6C5-1872-4990-977D-C5380813AED8}">
      <dgm:prSet/>
      <dgm:spPr/>
      <dgm:t>
        <a:bodyPr/>
        <a:lstStyle/>
        <a:p>
          <a:endParaRPr lang="en-US"/>
        </a:p>
      </dgm:t>
    </dgm:pt>
    <dgm:pt modelId="{8DE4C7F5-DEF4-426F-9D1E-7972D690623A}" type="sibTrans" cxnId="{8BB5A6C5-1872-4990-977D-C5380813AED8}">
      <dgm:prSet/>
      <dgm:spPr/>
      <dgm:t>
        <a:bodyPr/>
        <a:lstStyle/>
        <a:p>
          <a:endParaRPr lang="en-US"/>
        </a:p>
      </dgm:t>
    </dgm:pt>
    <dgm:pt modelId="{15A7640B-7104-4E95-B88A-8DC21B3BB24D}">
      <dgm:prSet custT="1"/>
      <dgm:spPr>
        <a:solidFill>
          <a:srgbClr val="1FA4AC">
            <a:alpha val="45000"/>
          </a:srgb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Management Oversight</a:t>
          </a:r>
        </a:p>
      </dgm:t>
    </dgm:pt>
    <dgm:pt modelId="{E93065A0-CA3A-4B57-AC74-9F0342E64CEA}" type="parTrans" cxnId="{ADFC201B-55BF-4BD7-9279-A0A268FC2018}">
      <dgm:prSet/>
      <dgm:spPr/>
      <dgm:t>
        <a:bodyPr/>
        <a:lstStyle/>
        <a:p>
          <a:endParaRPr lang="en-US"/>
        </a:p>
      </dgm:t>
    </dgm:pt>
    <dgm:pt modelId="{F7EA756D-E8A9-42D5-89C3-1E3C8F627039}" type="sibTrans" cxnId="{ADFC201B-55BF-4BD7-9279-A0A268FC2018}">
      <dgm:prSet/>
      <dgm:spPr/>
      <dgm:t>
        <a:bodyPr/>
        <a:lstStyle/>
        <a:p>
          <a:endParaRPr lang="en-US"/>
        </a:p>
      </dgm:t>
    </dgm:pt>
    <dgm:pt modelId="{7DF90522-A912-49F6-91A7-6E2769358B86}" type="pres">
      <dgm:prSet presAssocID="{B340C712-98D8-4B09-8DE7-8FD93F68F708}" presName="Name0" presStyleCnt="0">
        <dgm:presLayoutVars>
          <dgm:dir/>
          <dgm:animLvl val="lvl"/>
          <dgm:resizeHandles/>
        </dgm:presLayoutVars>
      </dgm:prSet>
      <dgm:spPr/>
    </dgm:pt>
    <dgm:pt modelId="{C09A6029-A056-4DAD-86E6-E78EEA45641E}" type="pres">
      <dgm:prSet presAssocID="{3124B079-8D28-4F3F-AF96-F8DC12E88192}" presName="linNode" presStyleCnt="0"/>
      <dgm:spPr/>
    </dgm:pt>
    <dgm:pt modelId="{A96DA7F0-7DB0-4533-B19B-98FF60E237F6}" type="pres">
      <dgm:prSet presAssocID="{3124B079-8D28-4F3F-AF96-F8DC12E88192}" presName="parentShp" presStyleLbl="node1" presStyleIdx="0" presStyleCnt="4" custLinFactNeighborX="-34833" custLinFactNeighborY="-6457">
        <dgm:presLayoutVars>
          <dgm:bulletEnabled val="1"/>
        </dgm:presLayoutVars>
      </dgm:prSet>
      <dgm:spPr/>
    </dgm:pt>
    <dgm:pt modelId="{E50BAA08-6E86-4A46-9072-DE32971AB3AA}" type="pres">
      <dgm:prSet presAssocID="{3124B079-8D28-4F3F-AF96-F8DC12E88192}" presName="childShp" presStyleLbl="bgAccFollowNode1" presStyleIdx="0" presStyleCnt="4">
        <dgm:presLayoutVars>
          <dgm:bulletEnabled val="1"/>
        </dgm:presLayoutVars>
      </dgm:prSet>
      <dgm:spPr/>
    </dgm:pt>
    <dgm:pt modelId="{2047E070-A032-46C6-B5CD-7896B5A8781C}" type="pres">
      <dgm:prSet presAssocID="{0A906667-78EE-46D7-A677-378C7CFC66D1}" presName="spacing" presStyleCnt="0"/>
      <dgm:spPr/>
    </dgm:pt>
    <dgm:pt modelId="{A1E069E2-A568-49C3-98E4-B78EDB236D32}" type="pres">
      <dgm:prSet presAssocID="{603971F8-16AD-42E2-A739-13CE43FC089A}" presName="linNode" presStyleCnt="0"/>
      <dgm:spPr/>
    </dgm:pt>
    <dgm:pt modelId="{5DF90E41-BEA3-480E-A9E5-4AA44836BF31}" type="pres">
      <dgm:prSet presAssocID="{603971F8-16AD-42E2-A739-13CE43FC089A}" presName="parentShp" presStyleLbl="node1" presStyleIdx="1" presStyleCnt="4">
        <dgm:presLayoutVars>
          <dgm:bulletEnabled val="1"/>
        </dgm:presLayoutVars>
      </dgm:prSet>
      <dgm:spPr/>
    </dgm:pt>
    <dgm:pt modelId="{3FEB6629-DB28-4B8D-9BE6-E28C1CD6ADCE}" type="pres">
      <dgm:prSet presAssocID="{603971F8-16AD-42E2-A739-13CE43FC089A}" presName="childShp" presStyleLbl="bgAccFollowNode1" presStyleIdx="1" presStyleCnt="4">
        <dgm:presLayoutVars>
          <dgm:bulletEnabled val="1"/>
        </dgm:presLayoutVars>
      </dgm:prSet>
      <dgm:spPr/>
    </dgm:pt>
    <dgm:pt modelId="{A3C50D7D-0649-4F62-98A0-D7362E1D834A}" type="pres">
      <dgm:prSet presAssocID="{7A0DCDA7-CEC3-40BA-A3AA-6F0B1A466ECB}" presName="spacing" presStyleCnt="0"/>
      <dgm:spPr/>
    </dgm:pt>
    <dgm:pt modelId="{4AEF2C82-D2B7-4577-AB32-2BE06784BD7D}" type="pres">
      <dgm:prSet presAssocID="{634626E8-3DF9-4E3D-8F94-5B1EC3933551}" presName="linNode" presStyleCnt="0"/>
      <dgm:spPr/>
    </dgm:pt>
    <dgm:pt modelId="{75529EED-9173-4897-B37F-10EF26632832}" type="pres">
      <dgm:prSet presAssocID="{634626E8-3DF9-4E3D-8F94-5B1EC3933551}" presName="parentShp" presStyleLbl="node1" presStyleIdx="2" presStyleCnt="4">
        <dgm:presLayoutVars>
          <dgm:bulletEnabled val="1"/>
        </dgm:presLayoutVars>
      </dgm:prSet>
      <dgm:spPr/>
    </dgm:pt>
    <dgm:pt modelId="{4C70169F-F862-44E6-ADAD-FEC837FE4A87}" type="pres">
      <dgm:prSet presAssocID="{634626E8-3DF9-4E3D-8F94-5B1EC3933551}" presName="childShp" presStyleLbl="bgAccFollowNode1" presStyleIdx="2" presStyleCnt="4">
        <dgm:presLayoutVars>
          <dgm:bulletEnabled val="1"/>
        </dgm:presLayoutVars>
      </dgm:prSet>
      <dgm:spPr/>
    </dgm:pt>
    <dgm:pt modelId="{74B5FA20-B0F3-4753-838B-659269190AD6}" type="pres">
      <dgm:prSet presAssocID="{8DE4C7F5-DEF4-426F-9D1E-7972D690623A}" presName="spacing" presStyleCnt="0"/>
      <dgm:spPr/>
    </dgm:pt>
    <dgm:pt modelId="{82177507-C3DB-4AA9-BBCA-1032A727EE35}" type="pres">
      <dgm:prSet presAssocID="{15A7640B-7104-4E95-B88A-8DC21B3BB24D}" presName="linNode" presStyleCnt="0"/>
      <dgm:spPr/>
    </dgm:pt>
    <dgm:pt modelId="{90CFFF47-72D6-47A3-886D-6F481DBCB76F}" type="pres">
      <dgm:prSet presAssocID="{15A7640B-7104-4E95-B88A-8DC21B3BB24D}" presName="parentShp" presStyleLbl="node1" presStyleIdx="3" presStyleCnt="4">
        <dgm:presLayoutVars>
          <dgm:bulletEnabled val="1"/>
        </dgm:presLayoutVars>
      </dgm:prSet>
      <dgm:spPr/>
    </dgm:pt>
    <dgm:pt modelId="{F0A278A7-1A5E-4536-AEE8-AB1C51B6974F}" type="pres">
      <dgm:prSet presAssocID="{15A7640B-7104-4E95-B88A-8DC21B3BB24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3A00F09-466C-4419-86D9-21C92C2E6397}" type="presOf" srcId="{3124B079-8D28-4F3F-AF96-F8DC12E88192}" destId="{A96DA7F0-7DB0-4533-B19B-98FF60E237F6}" srcOrd="0" destOrd="0" presId="urn:microsoft.com/office/officeart/2005/8/layout/vList6"/>
    <dgm:cxn modelId="{ADFC201B-55BF-4BD7-9279-A0A268FC2018}" srcId="{B340C712-98D8-4B09-8DE7-8FD93F68F708}" destId="{15A7640B-7104-4E95-B88A-8DC21B3BB24D}" srcOrd="3" destOrd="0" parTransId="{E93065A0-CA3A-4B57-AC74-9F0342E64CEA}" sibTransId="{F7EA756D-E8A9-42D5-89C3-1E3C8F627039}"/>
    <dgm:cxn modelId="{48F0106D-418A-4327-A96A-3B809AF53186}" type="presOf" srcId="{B340C712-98D8-4B09-8DE7-8FD93F68F708}" destId="{7DF90522-A912-49F6-91A7-6E2769358B86}" srcOrd="0" destOrd="0" presId="urn:microsoft.com/office/officeart/2005/8/layout/vList6"/>
    <dgm:cxn modelId="{92E63A73-9136-43DD-8C3B-3A2F7806E560}" srcId="{B340C712-98D8-4B09-8DE7-8FD93F68F708}" destId="{3124B079-8D28-4F3F-AF96-F8DC12E88192}" srcOrd="0" destOrd="0" parTransId="{AFBA92B3-80B6-4D35-88D4-19B3BA818944}" sibTransId="{0A906667-78EE-46D7-A677-378C7CFC66D1}"/>
    <dgm:cxn modelId="{E7E9809C-B406-4312-92DE-FC2E147B6E40}" type="presOf" srcId="{603971F8-16AD-42E2-A739-13CE43FC089A}" destId="{5DF90E41-BEA3-480E-A9E5-4AA44836BF31}" srcOrd="0" destOrd="0" presId="urn:microsoft.com/office/officeart/2005/8/layout/vList6"/>
    <dgm:cxn modelId="{8BA6DCB5-CFE8-4966-BA4F-CED82FB12B69}" type="presOf" srcId="{15A7640B-7104-4E95-B88A-8DC21B3BB24D}" destId="{90CFFF47-72D6-47A3-886D-6F481DBCB76F}" srcOrd="0" destOrd="0" presId="urn:microsoft.com/office/officeart/2005/8/layout/vList6"/>
    <dgm:cxn modelId="{DA2E20BF-177C-4382-BB9E-F4B7DC9A8DF8}" type="presOf" srcId="{634626E8-3DF9-4E3D-8F94-5B1EC3933551}" destId="{75529EED-9173-4897-B37F-10EF26632832}" srcOrd="0" destOrd="0" presId="urn:microsoft.com/office/officeart/2005/8/layout/vList6"/>
    <dgm:cxn modelId="{8BB5A6C5-1872-4990-977D-C5380813AED8}" srcId="{B340C712-98D8-4B09-8DE7-8FD93F68F708}" destId="{634626E8-3DF9-4E3D-8F94-5B1EC3933551}" srcOrd="2" destOrd="0" parTransId="{1F11AC7B-5772-4204-8929-C515B3C21F53}" sibTransId="{8DE4C7F5-DEF4-426F-9D1E-7972D690623A}"/>
    <dgm:cxn modelId="{21A8ECF3-B473-4627-AD4D-FF61791CE998}" srcId="{B340C712-98D8-4B09-8DE7-8FD93F68F708}" destId="{603971F8-16AD-42E2-A739-13CE43FC089A}" srcOrd="1" destOrd="0" parTransId="{CBCD55EC-EEFD-4F61-A10D-FE3C29B3FD0A}" sibTransId="{7A0DCDA7-CEC3-40BA-A3AA-6F0B1A466ECB}"/>
    <dgm:cxn modelId="{515A57C6-EBB6-4380-9DC5-4E01EF7A094F}" type="presParOf" srcId="{7DF90522-A912-49F6-91A7-6E2769358B86}" destId="{C09A6029-A056-4DAD-86E6-E78EEA45641E}" srcOrd="0" destOrd="0" presId="urn:microsoft.com/office/officeart/2005/8/layout/vList6"/>
    <dgm:cxn modelId="{480F7B4B-6C8C-4015-BB9F-A2C81C0CED2C}" type="presParOf" srcId="{C09A6029-A056-4DAD-86E6-E78EEA45641E}" destId="{A96DA7F0-7DB0-4533-B19B-98FF60E237F6}" srcOrd="0" destOrd="0" presId="urn:microsoft.com/office/officeart/2005/8/layout/vList6"/>
    <dgm:cxn modelId="{70D4D5FC-88EA-4035-9FC9-EB7BE0AB44FF}" type="presParOf" srcId="{C09A6029-A056-4DAD-86E6-E78EEA45641E}" destId="{E50BAA08-6E86-4A46-9072-DE32971AB3AA}" srcOrd="1" destOrd="0" presId="urn:microsoft.com/office/officeart/2005/8/layout/vList6"/>
    <dgm:cxn modelId="{B8C2D92E-E498-44FF-BAEF-8B6474639C0A}" type="presParOf" srcId="{7DF90522-A912-49F6-91A7-6E2769358B86}" destId="{2047E070-A032-46C6-B5CD-7896B5A8781C}" srcOrd="1" destOrd="0" presId="urn:microsoft.com/office/officeart/2005/8/layout/vList6"/>
    <dgm:cxn modelId="{67EADD56-AFB8-4D58-8E7F-81C36D5DA259}" type="presParOf" srcId="{7DF90522-A912-49F6-91A7-6E2769358B86}" destId="{A1E069E2-A568-49C3-98E4-B78EDB236D32}" srcOrd="2" destOrd="0" presId="urn:microsoft.com/office/officeart/2005/8/layout/vList6"/>
    <dgm:cxn modelId="{B5519EEA-578B-422F-A2F3-2F6F16720C02}" type="presParOf" srcId="{A1E069E2-A568-49C3-98E4-B78EDB236D32}" destId="{5DF90E41-BEA3-480E-A9E5-4AA44836BF31}" srcOrd="0" destOrd="0" presId="urn:microsoft.com/office/officeart/2005/8/layout/vList6"/>
    <dgm:cxn modelId="{CD0660C6-2554-4689-8277-5D98537085D5}" type="presParOf" srcId="{A1E069E2-A568-49C3-98E4-B78EDB236D32}" destId="{3FEB6629-DB28-4B8D-9BE6-E28C1CD6ADCE}" srcOrd="1" destOrd="0" presId="urn:microsoft.com/office/officeart/2005/8/layout/vList6"/>
    <dgm:cxn modelId="{BF4200AB-71CC-4304-8324-671A8254CCA0}" type="presParOf" srcId="{7DF90522-A912-49F6-91A7-6E2769358B86}" destId="{A3C50D7D-0649-4F62-98A0-D7362E1D834A}" srcOrd="3" destOrd="0" presId="urn:microsoft.com/office/officeart/2005/8/layout/vList6"/>
    <dgm:cxn modelId="{C99B457F-C625-4353-A4F6-7C43ACF1889B}" type="presParOf" srcId="{7DF90522-A912-49F6-91A7-6E2769358B86}" destId="{4AEF2C82-D2B7-4577-AB32-2BE06784BD7D}" srcOrd="4" destOrd="0" presId="urn:microsoft.com/office/officeart/2005/8/layout/vList6"/>
    <dgm:cxn modelId="{338142FE-7C0F-45B3-B814-A5F5A86827B6}" type="presParOf" srcId="{4AEF2C82-D2B7-4577-AB32-2BE06784BD7D}" destId="{75529EED-9173-4897-B37F-10EF26632832}" srcOrd="0" destOrd="0" presId="urn:microsoft.com/office/officeart/2005/8/layout/vList6"/>
    <dgm:cxn modelId="{2CD46663-7AA6-4BFF-A7BC-46308893AAAF}" type="presParOf" srcId="{4AEF2C82-D2B7-4577-AB32-2BE06784BD7D}" destId="{4C70169F-F862-44E6-ADAD-FEC837FE4A87}" srcOrd="1" destOrd="0" presId="urn:microsoft.com/office/officeart/2005/8/layout/vList6"/>
    <dgm:cxn modelId="{6841A1A1-4A59-4287-B1F0-3594EACD321E}" type="presParOf" srcId="{7DF90522-A912-49F6-91A7-6E2769358B86}" destId="{74B5FA20-B0F3-4753-838B-659269190AD6}" srcOrd="5" destOrd="0" presId="urn:microsoft.com/office/officeart/2005/8/layout/vList6"/>
    <dgm:cxn modelId="{73DAAA08-94F0-4266-BF69-AA6C7806F5AF}" type="presParOf" srcId="{7DF90522-A912-49F6-91A7-6E2769358B86}" destId="{82177507-C3DB-4AA9-BBCA-1032A727EE35}" srcOrd="6" destOrd="0" presId="urn:microsoft.com/office/officeart/2005/8/layout/vList6"/>
    <dgm:cxn modelId="{749EB0D2-CD43-48D3-9739-E36AA4B5622A}" type="presParOf" srcId="{82177507-C3DB-4AA9-BBCA-1032A727EE35}" destId="{90CFFF47-72D6-47A3-886D-6F481DBCB76F}" srcOrd="0" destOrd="0" presId="urn:microsoft.com/office/officeart/2005/8/layout/vList6"/>
    <dgm:cxn modelId="{94BBB34C-D740-461C-8A54-B345C205BB03}" type="presParOf" srcId="{82177507-C3DB-4AA9-BBCA-1032A727EE35}" destId="{F0A278A7-1A5E-4536-AEE8-AB1C51B6974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5E6C0-0CC1-41CD-8971-A2B5CA93B7F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BCE94-5832-48EF-936C-B8CED4D423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VRTAC-QM support</a:t>
          </a:r>
        </a:p>
      </dgm:t>
    </dgm:pt>
    <dgm:pt modelId="{DD74502A-DF3F-4D59-A27C-0464DC8A68AD}" type="parTrans" cxnId="{255CE14B-7870-4C39-BA31-9F695AAA8563}">
      <dgm:prSet/>
      <dgm:spPr/>
      <dgm:t>
        <a:bodyPr/>
        <a:lstStyle/>
        <a:p>
          <a:endParaRPr lang="en-US"/>
        </a:p>
      </dgm:t>
    </dgm:pt>
    <dgm:pt modelId="{D5222FF0-4910-462D-81F6-6D386029CCC3}" type="sibTrans" cxnId="{255CE14B-7870-4C39-BA31-9F695AAA8563}">
      <dgm:prSet/>
      <dgm:spPr/>
      <dgm:t>
        <a:bodyPr/>
        <a:lstStyle/>
        <a:p>
          <a:endParaRPr lang="en-US"/>
        </a:p>
      </dgm:t>
    </dgm:pt>
    <dgm:pt modelId="{F6045F61-D282-4D26-BBC2-E8E6E45A5C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Financial Alignment </a:t>
          </a:r>
        </a:p>
      </dgm:t>
    </dgm:pt>
    <dgm:pt modelId="{13936B01-2657-41FE-9409-072EB76E6451}" type="parTrans" cxnId="{5A24872F-9E51-48F5-8712-C8648FAF2820}">
      <dgm:prSet/>
      <dgm:spPr/>
      <dgm:t>
        <a:bodyPr/>
        <a:lstStyle/>
        <a:p>
          <a:endParaRPr lang="en-US"/>
        </a:p>
      </dgm:t>
    </dgm:pt>
    <dgm:pt modelId="{A0B78037-727A-4E38-9644-766AA40461F7}" type="sibTrans" cxnId="{5A24872F-9E51-48F5-8712-C8648FAF2820}">
      <dgm:prSet/>
      <dgm:spPr/>
      <dgm:t>
        <a:bodyPr/>
        <a:lstStyle/>
        <a:p>
          <a:endParaRPr lang="en-US"/>
        </a:p>
      </dgm:t>
    </dgm:pt>
    <dgm:pt modelId="{DDCE628B-925B-496A-AB64-AB6CECA56D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&amp; Research</a:t>
          </a:r>
        </a:p>
      </dgm:t>
    </dgm:pt>
    <dgm:pt modelId="{3B7D3B1C-8189-4895-AC52-7D37CB8D01DF}" type="parTrans" cxnId="{B7F85F59-ED78-47A1-8AC8-B1BA45B95A65}">
      <dgm:prSet/>
      <dgm:spPr/>
      <dgm:t>
        <a:bodyPr/>
        <a:lstStyle/>
        <a:p>
          <a:endParaRPr lang="en-US"/>
        </a:p>
      </dgm:t>
    </dgm:pt>
    <dgm:pt modelId="{ABF68FCD-B031-4FD2-BE3B-96C6F7B4F138}" type="sibTrans" cxnId="{B7F85F59-ED78-47A1-8AC8-B1BA45B95A65}">
      <dgm:prSet/>
      <dgm:spPr/>
      <dgm:t>
        <a:bodyPr/>
        <a:lstStyle/>
        <a:p>
          <a:endParaRPr lang="en-US"/>
        </a:p>
      </dgm:t>
    </dgm:pt>
    <dgm:pt modelId="{223207C9-804D-49FE-987B-8185663535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Communication</a:t>
          </a:r>
        </a:p>
      </dgm:t>
    </dgm:pt>
    <dgm:pt modelId="{65E14E85-BEA5-458C-9E95-F6040B374FEB}" type="parTrans" cxnId="{7396BF5F-E2E3-41B9-9BA9-D4DEFCBD08FE}">
      <dgm:prSet/>
      <dgm:spPr/>
      <dgm:t>
        <a:bodyPr/>
        <a:lstStyle/>
        <a:p>
          <a:endParaRPr lang="en-US"/>
        </a:p>
      </dgm:t>
    </dgm:pt>
    <dgm:pt modelId="{0DC43FA6-B7CC-4D10-BDB7-2DE0B134DD85}" type="sibTrans" cxnId="{7396BF5F-E2E3-41B9-9BA9-D4DEFCBD08FE}">
      <dgm:prSet/>
      <dgm:spPr/>
      <dgm:t>
        <a:bodyPr/>
        <a:lstStyle/>
        <a:p>
          <a:endParaRPr lang="en-US"/>
        </a:p>
      </dgm:t>
    </dgm:pt>
    <dgm:pt modelId="{A002D62B-1801-49AC-8A3C-F4327BD5F1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Spending Strategies</a:t>
          </a:r>
        </a:p>
      </dgm:t>
    </dgm:pt>
    <dgm:pt modelId="{A50F36D1-87F6-4B08-8EC8-BB77FC4D2313}" type="parTrans" cxnId="{C9B68B29-5A99-43B5-88AD-C46A03650FE8}">
      <dgm:prSet/>
      <dgm:spPr/>
      <dgm:t>
        <a:bodyPr/>
        <a:lstStyle/>
        <a:p>
          <a:endParaRPr lang="en-US"/>
        </a:p>
      </dgm:t>
    </dgm:pt>
    <dgm:pt modelId="{D2269C66-63AC-4FCC-9867-0EA82B628046}" type="sibTrans" cxnId="{C9B68B29-5A99-43B5-88AD-C46A03650FE8}">
      <dgm:prSet/>
      <dgm:spPr/>
      <dgm:t>
        <a:bodyPr/>
        <a:lstStyle/>
        <a:p>
          <a:endParaRPr lang="en-US"/>
        </a:p>
      </dgm:t>
    </dgm:pt>
    <dgm:pt modelId="{DB54AB8C-E2F2-40F7-8234-D7F1E4F6060B}" type="pres">
      <dgm:prSet presAssocID="{9135E6C0-0CC1-41CD-8971-A2B5CA93B7F5}" presName="root" presStyleCnt="0">
        <dgm:presLayoutVars>
          <dgm:dir/>
          <dgm:resizeHandles val="exact"/>
        </dgm:presLayoutVars>
      </dgm:prSet>
      <dgm:spPr/>
    </dgm:pt>
    <dgm:pt modelId="{062EA026-1E2B-41F2-92D9-0D312BF5350C}" type="pres">
      <dgm:prSet presAssocID="{D4EBCE94-5832-48EF-936C-B8CED4D42373}" presName="compNode" presStyleCnt="0"/>
      <dgm:spPr/>
    </dgm:pt>
    <dgm:pt modelId="{4E4B4775-8670-4FD1-9AAD-2D4A0871049C}" type="pres">
      <dgm:prSet presAssocID="{D4EBCE94-5832-48EF-936C-B8CED4D42373}" presName="iconBgRect" presStyleLbl="bgShp" presStyleIdx="0" presStyleCnt="5"/>
      <dgm:spPr/>
    </dgm:pt>
    <dgm:pt modelId="{8BB6C4FE-CF7E-4492-91C6-AC12EB0DF7EA}" type="pres">
      <dgm:prSet presAssocID="{D4EBCE94-5832-48EF-936C-B8CED4D4237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7759D87-670E-4717-BBB6-3661AAE13F85}" type="pres">
      <dgm:prSet presAssocID="{D4EBCE94-5832-48EF-936C-B8CED4D42373}" presName="spaceRect" presStyleCnt="0"/>
      <dgm:spPr/>
    </dgm:pt>
    <dgm:pt modelId="{28C7D60F-14D1-4219-A847-12488968220D}" type="pres">
      <dgm:prSet presAssocID="{D4EBCE94-5832-48EF-936C-B8CED4D42373}" presName="textRect" presStyleLbl="revTx" presStyleIdx="0" presStyleCnt="5">
        <dgm:presLayoutVars>
          <dgm:chMax val="1"/>
          <dgm:chPref val="1"/>
        </dgm:presLayoutVars>
      </dgm:prSet>
      <dgm:spPr/>
    </dgm:pt>
    <dgm:pt modelId="{0EC09B42-F407-4B07-9BE1-3450A4A24A84}" type="pres">
      <dgm:prSet presAssocID="{D5222FF0-4910-462D-81F6-6D386029CCC3}" presName="sibTrans" presStyleCnt="0"/>
      <dgm:spPr/>
    </dgm:pt>
    <dgm:pt modelId="{186AC27F-713F-4C28-9ACB-CFEBFA8110AA}" type="pres">
      <dgm:prSet presAssocID="{F6045F61-D282-4D26-BBC2-E8E6E45A5CFA}" presName="compNode" presStyleCnt="0"/>
      <dgm:spPr/>
    </dgm:pt>
    <dgm:pt modelId="{180468A4-5EA5-4B3B-9E69-5BE8EDFB3216}" type="pres">
      <dgm:prSet presAssocID="{F6045F61-D282-4D26-BBC2-E8E6E45A5CFA}" presName="iconBgRect" presStyleLbl="bgShp" presStyleIdx="1" presStyleCnt="5"/>
      <dgm:spPr/>
    </dgm:pt>
    <dgm:pt modelId="{818E0690-A825-43F7-9FCA-B7A87E4B07E6}" type="pres">
      <dgm:prSet presAssocID="{F6045F61-D282-4D26-BBC2-E8E6E45A5C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0A73CE6-91E6-45E3-A071-A75BF1C75EEE}" type="pres">
      <dgm:prSet presAssocID="{F6045F61-D282-4D26-BBC2-E8E6E45A5CFA}" presName="spaceRect" presStyleCnt="0"/>
      <dgm:spPr/>
    </dgm:pt>
    <dgm:pt modelId="{B4B39D0B-A8E4-459D-B346-476B701E892B}" type="pres">
      <dgm:prSet presAssocID="{F6045F61-D282-4D26-BBC2-E8E6E45A5CFA}" presName="textRect" presStyleLbl="revTx" presStyleIdx="1" presStyleCnt="5">
        <dgm:presLayoutVars>
          <dgm:chMax val="1"/>
          <dgm:chPref val="1"/>
        </dgm:presLayoutVars>
      </dgm:prSet>
      <dgm:spPr/>
    </dgm:pt>
    <dgm:pt modelId="{18D78AC2-2F76-4ED4-A929-A0D06F49109A}" type="pres">
      <dgm:prSet presAssocID="{A0B78037-727A-4E38-9644-766AA40461F7}" presName="sibTrans" presStyleCnt="0"/>
      <dgm:spPr/>
    </dgm:pt>
    <dgm:pt modelId="{71B665C9-D5C8-4B4D-AC8F-86390A5D1C89}" type="pres">
      <dgm:prSet presAssocID="{DDCE628B-925B-496A-AB64-AB6CECA56DDD}" presName="compNode" presStyleCnt="0"/>
      <dgm:spPr/>
    </dgm:pt>
    <dgm:pt modelId="{DD2152F2-BDAC-47EC-9609-29F1866189EE}" type="pres">
      <dgm:prSet presAssocID="{DDCE628B-925B-496A-AB64-AB6CECA56DDD}" presName="iconBgRect" presStyleLbl="bgShp" presStyleIdx="2" presStyleCnt="5"/>
      <dgm:spPr/>
    </dgm:pt>
    <dgm:pt modelId="{37ED3E19-8ED6-4E57-9D1F-218C153962C0}" type="pres">
      <dgm:prSet presAssocID="{DDCE628B-925B-496A-AB64-AB6CECA56DD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21E4AD6-5F9A-4A5F-887A-8728616250C7}" type="pres">
      <dgm:prSet presAssocID="{DDCE628B-925B-496A-AB64-AB6CECA56DDD}" presName="spaceRect" presStyleCnt="0"/>
      <dgm:spPr/>
    </dgm:pt>
    <dgm:pt modelId="{5BB39373-C1B4-4BDA-9C0E-2CE2BAAF048F}" type="pres">
      <dgm:prSet presAssocID="{DDCE628B-925B-496A-AB64-AB6CECA56DDD}" presName="textRect" presStyleLbl="revTx" presStyleIdx="2" presStyleCnt="5">
        <dgm:presLayoutVars>
          <dgm:chMax val="1"/>
          <dgm:chPref val="1"/>
        </dgm:presLayoutVars>
      </dgm:prSet>
      <dgm:spPr/>
    </dgm:pt>
    <dgm:pt modelId="{6F070D88-E4FD-4697-BE38-DF56264029E5}" type="pres">
      <dgm:prSet presAssocID="{ABF68FCD-B031-4FD2-BE3B-96C6F7B4F138}" presName="sibTrans" presStyleCnt="0"/>
      <dgm:spPr/>
    </dgm:pt>
    <dgm:pt modelId="{D66B2383-3B8E-43FD-977F-9C0E42E29439}" type="pres">
      <dgm:prSet presAssocID="{223207C9-804D-49FE-987B-8185663535F0}" presName="compNode" presStyleCnt="0"/>
      <dgm:spPr/>
    </dgm:pt>
    <dgm:pt modelId="{1B9836CE-51AF-4687-B6F6-F546428F3C9B}" type="pres">
      <dgm:prSet presAssocID="{223207C9-804D-49FE-987B-8185663535F0}" presName="iconBgRect" presStyleLbl="bgShp" presStyleIdx="3" presStyleCnt="5"/>
      <dgm:spPr/>
    </dgm:pt>
    <dgm:pt modelId="{15D0F916-D056-4745-93E5-AACD38072C41}" type="pres">
      <dgm:prSet presAssocID="{223207C9-804D-49FE-987B-8185663535F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0AAE8D56-EC1E-4F47-9C5D-91A9DDA581B5}" type="pres">
      <dgm:prSet presAssocID="{223207C9-804D-49FE-987B-8185663535F0}" presName="spaceRect" presStyleCnt="0"/>
      <dgm:spPr/>
    </dgm:pt>
    <dgm:pt modelId="{A0EDD24C-7AAA-414C-853D-45DF2D61D789}" type="pres">
      <dgm:prSet presAssocID="{223207C9-804D-49FE-987B-8185663535F0}" presName="textRect" presStyleLbl="revTx" presStyleIdx="3" presStyleCnt="5">
        <dgm:presLayoutVars>
          <dgm:chMax val="1"/>
          <dgm:chPref val="1"/>
        </dgm:presLayoutVars>
      </dgm:prSet>
      <dgm:spPr/>
    </dgm:pt>
    <dgm:pt modelId="{F8A8326B-B97C-46DC-A2AE-56D7488B7A08}" type="pres">
      <dgm:prSet presAssocID="{0DC43FA6-B7CC-4D10-BDB7-2DE0B134DD85}" presName="sibTrans" presStyleCnt="0"/>
      <dgm:spPr/>
    </dgm:pt>
    <dgm:pt modelId="{8630C316-0FD4-42ED-B09F-BBDB34657E05}" type="pres">
      <dgm:prSet presAssocID="{A002D62B-1801-49AC-8A3C-F4327BD5F197}" presName="compNode" presStyleCnt="0"/>
      <dgm:spPr/>
    </dgm:pt>
    <dgm:pt modelId="{C6936A67-C760-45DC-BF43-BD0332EC0218}" type="pres">
      <dgm:prSet presAssocID="{A002D62B-1801-49AC-8A3C-F4327BD5F197}" presName="iconBgRect" presStyleLbl="bgShp" presStyleIdx="4" presStyleCnt="5"/>
      <dgm:spPr/>
    </dgm:pt>
    <dgm:pt modelId="{DEEB021A-8F1C-41EC-A677-61D0F1975D31}" type="pres">
      <dgm:prSet presAssocID="{A002D62B-1801-49AC-8A3C-F4327BD5F1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751684B-99DC-46C1-A3B4-867AB15C4639}" type="pres">
      <dgm:prSet presAssocID="{A002D62B-1801-49AC-8A3C-F4327BD5F197}" presName="spaceRect" presStyleCnt="0"/>
      <dgm:spPr/>
    </dgm:pt>
    <dgm:pt modelId="{7CDB992C-AE96-4A93-BB2E-2564E6519CD0}" type="pres">
      <dgm:prSet presAssocID="{A002D62B-1801-49AC-8A3C-F4327BD5F19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DED5702-752D-4504-85AD-90EDACEE05F5}" type="presOf" srcId="{D4EBCE94-5832-48EF-936C-B8CED4D42373}" destId="{28C7D60F-14D1-4219-A847-12488968220D}" srcOrd="0" destOrd="0" presId="urn:microsoft.com/office/officeart/2018/5/layout/IconCircleLabelList"/>
    <dgm:cxn modelId="{C9B68B29-5A99-43B5-88AD-C46A03650FE8}" srcId="{9135E6C0-0CC1-41CD-8971-A2B5CA93B7F5}" destId="{A002D62B-1801-49AC-8A3C-F4327BD5F197}" srcOrd="4" destOrd="0" parTransId="{A50F36D1-87F6-4B08-8EC8-BB77FC4D2313}" sibTransId="{D2269C66-63AC-4FCC-9867-0EA82B628046}"/>
    <dgm:cxn modelId="{5A24872F-9E51-48F5-8712-C8648FAF2820}" srcId="{9135E6C0-0CC1-41CD-8971-A2B5CA93B7F5}" destId="{F6045F61-D282-4D26-BBC2-E8E6E45A5CFA}" srcOrd="1" destOrd="0" parTransId="{13936B01-2657-41FE-9409-072EB76E6451}" sibTransId="{A0B78037-727A-4E38-9644-766AA40461F7}"/>
    <dgm:cxn modelId="{7396BF5F-E2E3-41B9-9BA9-D4DEFCBD08FE}" srcId="{9135E6C0-0CC1-41CD-8971-A2B5CA93B7F5}" destId="{223207C9-804D-49FE-987B-8185663535F0}" srcOrd="3" destOrd="0" parTransId="{65E14E85-BEA5-458C-9E95-F6040B374FEB}" sibTransId="{0DC43FA6-B7CC-4D10-BDB7-2DE0B134DD85}"/>
    <dgm:cxn modelId="{255CE14B-7870-4C39-BA31-9F695AAA8563}" srcId="{9135E6C0-0CC1-41CD-8971-A2B5CA93B7F5}" destId="{D4EBCE94-5832-48EF-936C-B8CED4D42373}" srcOrd="0" destOrd="0" parTransId="{DD74502A-DF3F-4D59-A27C-0464DC8A68AD}" sibTransId="{D5222FF0-4910-462D-81F6-6D386029CCC3}"/>
    <dgm:cxn modelId="{8030D170-0E8E-4269-B0EC-F782557033DA}" type="presOf" srcId="{A002D62B-1801-49AC-8A3C-F4327BD5F197}" destId="{7CDB992C-AE96-4A93-BB2E-2564E6519CD0}" srcOrd="0" destOrd="0" presId="urn:microsoft.com/office/officeart/2018/5/layout/IconCircleLabelList"/>
    <dgm:cxn modelId="{5D792272-A3DB-4942-A567-66242AF5020C}" type="presOf" srcId="{223207C9-804D-49FE-987B-8185663535F0}" destId="{A0EDD24C-7AAA-414C-853D-45DF2D61D789}" srcOrd="0" destOrd="0" presId="urn:microsoft.com/office/officeart/2018/5/layout/IconCircleLabelList"/>
    <dgm:cxn modelId="{B7F85F59-ED78-47A1-8AC8-B1BA45B95A65}" srcId="{9135E6C0-0CC1-41CD-8971-A2B5CA93B7F5}" destId="{DDCE628B-925B-496A-AB64-AB6CECA56DDD}" srcOrd="2" destOrd="0" parTransId="{3B7D3B1C-8189-4895-AC52-7D37CB8D01DF}" sibTransId="{ABF68FCD-B031-4FD2-BE3B-96C6F7B4F138}"/>
    <dgm:cxn modelId="{F85E6099-C9E7-435E-8531-EAD919E320EF}" type="presOf" srcId="{9135E6C0-0CC1-41CD-8971-A2B5CA93B7F5}" destId="{DB54AB8C-E2F2-40F7-8234-D7F1E4F6060B}" srcOrd="0" destOrd="0" presId="urn:microsoft.com/office/officeart/2018/5/layout/IconCircleLabelList"/>
    <dgm:cxn modelId="{A74E3AAE-40AD-402D-8E9A-37BCA6864F81}" type="presOf" srcId="{DDCE628B-925B-496A-AB64-AB6CECA56DDD}" destId="{5BB39373-C1B4-4BDA-9C0E-2CE2BAAF048F}" srcOrd="0" destOrd="0" presId="urn:microsoft.com/office/officeart/2018/5/layout/IconCircleLabelList"/>
    <dgm:cxn modelId="{E069BFF4-57F3-4224-9BD4-BB58527666B0}" type="presOf" srcId="{F6045F61-D282-4D26-BBC2-E8E6E45A5CFA}" destId="{B4B39D0B-A8E4-459D-B346-476B701E892B}" srcOrd="0" destOrd="0" presId="urn:microsoft.com/office/officeart/2018/5/layout/IconCircleLabelList"/>
    <dgm:cxn modelId="{7E590269-1581-4989-B2D2-CDD4F3C0F856}" type="presParOf" srcId="{DB54AB8C-E2F2-40F7-8234-D7F1E4F6060B}" destId="{062EA026-1E2B-41F2-92D9-0D312BF5350C}" srcOrd="0" destOrd="0" presId="urn:microsoft.com/office/officeart/2018/5/layout/IconCircleLabelList"/>
    <dgm:cxn modelId="{6F1126CC-E42C-47D5-A6A6-ED106185C402}" type="presParOf" srcId="{062EA026-1E2B-41F2-92D9-0D312BF5350C}" destId="{4E4B4775-8670-4FD1-9AAD-2D4A0871049C}" srcOrd="0" destOrd="0" presId="urn:microsoft.com/office/officeart/2018/5/layout/IconCircleLabelList"/>
    <dgm:cxn modelId="{07225775-B2E7-4E25-948B-F65FA11D5C7E}" type="presParOf" srcId="{062EA026-1E2B-41F2-92D9-0D312BF5350C}" destId="{8BB6C4FE-CF7E-4492-91C6-AC12EB0DF7EA}" srcOrd="1" destOrd="0" presId="urn:microsoft.com/office/officeart/2018/5/layout/IconCircleLabelList"/>
    <dgm:cxn modelId="{52CD5023-A4FC-449A-9B06-AC27E01C082D}" type="presParOf" srcId="{062EA026-1E2B-41F2-92D9-0D312BF5350C}" destId="{87759D87-670E-4717-BBB6-3661AAE13F85}" srcOrd="2" destOrd="0" presId="urn:microsoft.com/office/officeart/2018/5/layout/IconCircleLabelList"/>
    <dgm:cxn modelId="{9B9E1C77-08D4-46BB-964A-7B0570C73ABC}" type="presParOf" srcId="{062EA026-1E2B-41F2-92D9-0D312BF5350C}" destId="{28C7D60F-14D1-4219-A847-12488968220D}" srcOrd="3" destOrd="0" presId="urn:microsoft.com/office/officeart/2018/5/layout/IconCircleLabelList"/>
    <dgm:cxn modelId="{676132FC-0B4E-45E6-A2B3-011E96C739B4}" type="presParOf" srcId="{DB54AB8C-E2F2-40F7-8234-D7F1E4F6060B}" destId="{0EC09B42-F407-4B07-9BE1-3450A4A24A84}" srcOrd="1" destOrd="0" presId="urn:microsoft.com/office/officeart/2018/5/layout/IconCircleLabelList"/>
    <dgm:cxn modelId="{4537F82A-0A6E-4339-9723-1B516853FCBC}" type="presParOf" srcId="{DB54AB8C-E2F2-40F7-8234-D7F1E4F6060B}" destId="{186AC27F-713F-4C28-9ACB-CFEBFA8110AA}" srcOrd="2" destOrd="0" presId="urn:microsoft.com/office/officeart/2018/5/layout/IconCircleLabelList"/>
    <dgm:cxn modelId="{9073B688-14CB-4AD9-AF71-83436AEFAE1E}" type="presParOf" srcId="{186AC27F-713F-4C28-9ACB-CFEBFA8110AA}" destId="{180468A4-5EA5-4B3B-9E69-5BE8EDFB3216}" srcOrd="0" destOrd="0" presId="urn:microsoft.com/office/officeart/2018/5/layout/IconCircleLabelList"/>
    <dgm:cxn modelId="{4F2E53CB-1F64-4C86-8874-A107E0F3C74B}" type="presParOf" srcId="{186AC27F-713F-4C28-9ACB-CFEBFA8110AA}" destId="{818E0690-A825-43F7-9FCA-B7A87E4B07E6}" srcOrd="1" destOrd="0" presId="urn:microsoft.com/office/officeart/2018/5/layout/IconCircleLabelList"/>
    <dgm:cxn modelId="{7591E948-2180-4DA2-B048-24D3D30AA523}" type="presParOf" srcId="{186AC27F-713F-4C28-9ACB-CFEBFA8110AA}" destId="{40A73CE6-91E6-45E3-A071-A75BF1C75EEE}" srcOrd="2" destOrd="0" presId="urn:microsoft.com/office/officeart/2018/5/layout/IconCircleLabelList"/>
    <dgm:cxn modelId="{3159FED5-B9A1-4F39-A810-36FAD8F4C889}" type="presParOf" srcId="{186AC27F-713F-4C28-9ACB-CFEBFA8110AA}" destId="{B4B39D0B-A8E4-459D-B346-476B701E892B}" srcOrd="3" destOrd="0" presId="urn:microsoft.com/office/officeart/2018/5/layout/IconCircleLabelList"/>
    <dgm:cxn modelId="{4FBF3FB7-8692-498C-B16D-A4F3160D0968}" type="presParOf" srcId="{DB54AB8C-E2F2-40F7-8234-D7F1E4F6060B}" destId="{18D78AC2-2F76-4ED4-A929-A0D06F49109A}" srcOrd="3" destOrd="0" presId="urn:microsoft.com/office/officeart/2018/5/layout/IconCircleLabelList"/>
    <dgm:cxn modelId="{710B6473-7118-48E1-AB45-DF23BC8445D8}" type="presParOf" srcId="{DB54AB8C-E2F2-40F7-8234-D7F1E4F6060B}" destId="{71B665C9-D5C8-4B4D-AC8F-86390A5D1C89}" srcOrd="4" destOrd="0" presId="urn:microsoft.com/office/officeart/2018/5/layout/IconCircleLabelList"/>
    <dgm:cxn modelId="{BCA2CF03-399F-40B6-8F41-BF8C9B065659}" type="presParOf" srcId="{71B665C9-D5C8-4B4D-AC8F-86390A5D1C89}" destId="{DD2152F2-BDAC-47EC-9609-29F1866189EE}" srcOrd="0" destOrd="0" presId="urn:microsoft.com/office/officeart/2018/5/layout/IconCircleLabelList"/>
    <dgm:cxn modelId="{969F488E-16F3-4298-AF6A-C298E2DC7B5C}" type="presParOf" srcId="{71B665C9-D5C8-4B4D-AC8F-86390A5D1C89}" destId="{37ED3E19-8ED6-4E57-9D1F-218C153962C0}" srcOrd="1" destOrd="0" presId="urn:microsoft.com/office/officeart/2018/5/layout/IconCircleLabelList"/>
    <dgm:cxn modelId="{42DAD35D-2E6A-4AAA-8724-48711C1CEB41}" type="presParOf" srcId="{71B665C9-D5C8-4B4D-AC8F-86390A5D1C89}" destId="{721E4AD6-5F9A-4A5F-887A-8728616250C7}" srcOrd="2" destOrd="0" presId="urn:microsoft.com/office/officeart/2018/5/layout/IconCircleLabelList"/>
    <dgm:cxn modelId="{88BCC44B-0FA2-4870-98DE-64557061568F}" type="presParOf" srcId="{71B665C9-D5C8-4B4D-AC8F-86390A5D1C89}" destId="{5BB39373-C1B4-4BDA-9C0E-2CE2BAAF048F}" srcOrd="3" destOrd="0" presId="urn:microsoft.com/office/officeart/2018/5/layout/IconCircleLabelList"/>
    <dgm:cxn modelId="{7BFFF8C5-C085-4C80-B397-D9A2FBCB5891}" type="presParOf" srcId="{DB54AB8C-E2F2-40F7-8234-D7F1E4F6060B}" destId="{6F070D88-E4FD-4697-BE38-DF56264029E5}" srcOrd="5" destOrd="0" presId="urn:microsoft.com/office/officeart/2018/5/layout/IconCircleLabelList"/>
    <dgm:cxn modelId="{E33EC395-14A9-4849-9525-37C5E321AC1C}" type="presParOf" srcId="{DB54AB8C-E2F2-40F7-8234-D7F1E4F6060B}" destId="{D66B2383-3B8E-43FD-977F-9C0E42E29439}" srcOrd="6" destOrd="0" presId="urn:microsoft.com/office/officeart/2018/5/layout/IconCircleLabelList"/>
    <dgm:cxn modelId="{701FC9A0-0CFF-464C-A9E1-2547A381B56E}" type="presParOf" srcId="{D66B2383-3B8E-43FD-977F-9C0E42E29439}" destId="{1B9836CE-51AF-4687-B6F6-F546428F3C9B}" srcOrd="0" destOrd="0" presId="urn:microsoft.com/office/officeart/2018/5/layout/IconCircleLabelList"/>
    <dgm:cxn modelId="{95DEFB22-05EA-46EC-BEE2-6FA9A3B0765D}" type="presParOf" srcId="{D66B2383-3B8E-43FD-977F-9C0E42E29439}" destId="{15D0F916-D056-4745-93E5-AACD38072C41}" srcOrd="1" destOrd="0" presId="urn:microsoft.com/office/officeart/2018/5/layout/IconCircleLabelList"/>
    <dgm:cxn modelId="{0B94F842-418E-4784-9233-EAA7E518008B}" type="presParOf" srcId="{D66B2383-3B8E-43FD-977F-9C0E42E29439}" destId="{0AAE8D56-EC1E-4F47-9C5D-91A9DDA581B5}" srcOrd="2" destOrd="0" presId="urn:microsoft.com/office/officeart/2018/5/layout/IconCircleLabelList"/>
    <dgm:cxn modelId="{727957CF-5F9E-4ACA-A165-39003F0889B8}" type="presParOf" srcId="{D66B2383-3B8E-43FD-977F-9C0E42E29439}" destId="{A0EDD24C-7AAA-414C-853D-45DF2D61D789}" srcOrd="3" destOrd="0" presId="urn:microsoft.com/office/officeart/2018/5/layout/IconCircleLabelList"/>
    <dgm:cxn modelId="{6FE446E4-4FD4-45E7-90DA-C58FF1C9E17E}" type="presParOf" srcId="{DB54AB8C-E2F2-40F7-8234-D7F1E4F6060B}" destId="{F8A8326B-B97C-46DC-A2AE-56D7488B7A08}" srcOrd="7" destOrd="0" presId="urn:microsoft.com/office/officeart/2018/5/layout/IconCircleLabelList"/>
    <dgm:cxn modelId="{01373643-D23E-4597-A776-DAED85FC7ABF}" type="presParOf" srcId="{DB54AB8C-E2F2-40F7-8234-D7F1E4F6060B}" destId="{8630C316-0FD4-42ED-B09F-BBDB34657E05}" srcOrd="8" destOrd="0" presId="urn:microsoft.com/office/officeart/2018/5/layout/IconCircleLabelList"/>
    <dgm:cxn modelId="{D8DB8D31-2204-406B-8CB6-41394647049F}" type="presParOf" srcId="{8630C316-0FD4-42ED-B09F-BBDB34657E05}" destId="{C6936A67-C760-45DC-BF43-BD0332EC0218}" srcOrd="0" destOrd="0" presId="urn:microsoft.com/office/officeart/2018/5/layout/IconCircleLabelList"/>
    <dgm:cxn modelId="{8DB50F66-D499-445B-9FA8-55072B47A694}" type="presParOf" srcId="{8630C316-0FD4-42ED-B09F-BBDB34657E05}" destId="{DEEB021A-8F1C-41EC-A677-61D0F1975D31}" srcOrd="1" destOrd="0" presId="urn:microsoft.com/office/officeart/2018/5/layout/IconCircleLabelList"/>
    <dgm:cxn modelId="{CFF0DB48-952A-4FD3-9123-62B8940009CB}" type="presParOf" srcId="{8630C316-0FD4-42ED-B09F-BBDB34657E05}" destId="{1751684B-99DC-46C1-A3B4-867AB15C4639}" srcOrd="2" destOrd="0" presId="urn:microsoft.com/office/officeart/2018/5/layout/IconCircleLabelList"/>
    <dgm:cxn modelId="{AC62C4A9-7006-439C-A7B4-45C50ABD03D8}" type="presParOf" srcId="{8630C316-0FD4-42ED-B09F-BBDB34657E05}" destId="{7CDB992C-AE96-4A93-BB2E-2564E6519C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B01A18-1879-41B4-98F6-BB047DB7359F}" type="doc">
      <dgm:prSet loTypeId="urn:microsoft.com/office/officeart/2005/8/layout/venn3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B3AB4C0-47DF-4EFD-A54A-94108BCCE616}">
      <dgm:prSet/>
      <dgm:spPr/>
      <dgm:t>
        <a:bodyPr/>
        <a:lstStyle/>
        <a:p>
          <a:r>
            <a:rPr lang="en-US" dirty="0">
              <a:latin typeface="+mn-lt"/>
              <a:cs typeface="Calibri" panose="020F0502020204030204" pitchFamily="34" charset="0"/>
            </a:rPr>
            <a:t>Population size and demographics</a:t>
          </a:r>
          <a:endParaRPr lang="en-US" dirty="0">
            <a:latin typeface="+mn-lt"/>
          </a:endParaRPr>
        </a:p>
      </dgm:t>
    </dgm:pt>
    <dgm:pt modelId="{2826BDA0-4148-4D36-ABC2-16DCB800DF1A}" type="parTrans" cxnId="{1B115F31-EC1E-4A8D-B2AA-748F94F7E4DE}">
      <dgm:prSet/>
      <dgm:spPr/>
      <dgm:t>
        <a:bodyPr/>
        <a:lstStyle/>
        <a:p>
          <a:endParaRPr lang="en-US"/>
        </a:p>
      </dgm:t>
    </dgm:pt>
    <dgm:pt modelId="{A22537E9-B45C-4841-BFF0-C3A742279987}" type="sibTrans" cxnId="{1B115F31-EC1E-4A8D-B2AA-748F94F7E4DE}">
      <dgm:prSet/>
      <dgm:spPr/>
      <dgm:t>
        <a:bodyPr/>
        <a:lstStyle/>
        <a:p>
          <a:endParaRPr lang="en-US"/>
        </a:p>
      </dgm:t>
    </dgm:pt>
    <dgm:pt modelId="{AD324A77-B9AC-404A-9AE7-5763CCFE2827}">
      <dgm:prSet/>
      <dgm:spPr/>
      <dgm:t>
        <a:bodyPr/>
        <a:lstStyle/>
        <a:p>
          <a:r>
            <a:rPr lang="en-US" dirty="0"/>
            <a:t>Shared characteristics and community needs</a:t>
          </a:r>
        </a:p>
      </dgm:t>
    </dgm:pt>
    <dgm:pt modelId="{DFAE6FFF-D54C-4678-9AAA-7B18D658DBC0}" type="parTrans" cxnId="{1F354EC2-8B0F-4522-82FB-6266130DD465}">
      <dgm:prSet/>
      <dgm:spPr/>
      <dgm:t>
        <a:bodyPr/>
        <a:lstStyle/>
        <a:p>
          <a:endParaRPr lang="en-US"/>
        </a:p>
      </dgm:t>
    </dgm:pt>
    <dgm:pt modelId="{3EB649DC-69C3-4BE7-9B62-DF2AAC418026}" type="sibTrans" cxnId="{1F354EC2-8B0F-4522-82FB-6266130DD465}">
      <dgm:prSet/>
      <dgm:spPr/>
      <dgm:t>
        <a:bodyPr/>
        <a:lstStyle/>
        <a:p>
          <a:endParaRPr lang="en-US"/>
        </a:p>
      </dgm:t>
    </dgm:pt>
    <dgm:pt modelId="{690FBEE8-A928-43B8-85CF-7E454258D3EC}">
      <dgm:prSet/>
      <dgm:spPr/>
      <dgm:t>
        <a:bodyPr/>
        <a:lstStyle/>
        <a:p>
          <a:r>
            <a:rPr lang="en-US" dirty="0"/>
            <a:t>Cost consideration</a:t>
          </a:r>
        </a:p>
      </dgm:t>
    </dgm:pt>
    <dgm:pt modelId="{7BE78BF9-2C64-4EE4-83E0-25BEEBA4129E}" type="parTrans" cxnId="{E2E12740-4382-46C6-AA43-C9C05129F9D3}">
      <dgm:prSet/>
      <dgm:spPr/>
      <dgm:t>
        <a:bodyPr/>
        <a:lstStyle/>
        <a:p>
          <a:endParaRPr lang="en-US"/>
        </a:p>
      </dgm:t>
    </dgm:pt>
    <dgm:pt modelId="{6507AF05-5571-402D-9A41-74A9891EAB82}" type="sibTrans" cxnId="{E2E12740-4382-46C6-AA43-C9C05129F9D3}">
      <dgm:prSet/>
      <dgm:spPr/>
      <dgm:t>
        <a:bodyPr/>
        <a:lstStyle/>
        <a:p>
          <a:endParaRPr lang="en-US"/>
        </a:p>
      </dgm:t>
    </dgm:pt>
    <dgm:pt modelId="{3BE15681-DD8F-4C69-9255-0063A772FF4C}">
      <dgm:prSet/>
      <dgm:spPr/>
      <dgm:t>
        <a:bodyPr/>
        <a:lstStyle/>
        <a:p>
          <a:r>
            <a:rPr lang="en-US" dirty="0"/>
            <a:t>Budget allocation and planning</a:t>
          </a:r>
        </a:p>
      </dgm:t>
    </dgm:pt>
    <dgm:pt modelId="{B473FC25-00D0-493D-A8C8-2B8680215834}" type="parTrans" cxnId="{64369F7E-35D0-4548-B29D-56FB18FDFC04}">
      <dgm:prSet/>
      <dgm:spPr/>
      <dgm:t>
        <a:bodyPr/>
        <a:lstStyle/>
        <a:p>
          <a:endParaRPr lang="en-US"/>
        </a:p>
      </dgm:t>
    </dgm:pt>
    <dgm:pt modelId="{DDBFB502-1B94-41DB-8791-0EA9AEE9B139}" type="sibTrans" cxnId="{64369F7E-35D0-4548-B29D-56FB18FDFC04}">
      <dgm:prSet/>
      <dgm:spPr/>
      <dgm:t>
        <a:bodyPr/>
        <a:lstStyle/>
        <a:p>
          <a:endParaRPr lang="en-US"/>
        </a:p>
      </dgm:t>
    </dgm:pt>
    <dgm:pt modelId="{C97B3C80-0900-4569-B9A6-E757F019127A}">
      <dgm:prSet/>
      <dgm:spPr/>
      <dgm:t>
        <a:bodyPr/>
        <a:lstStyle/>
        <a:p>
          <a:r>
            <a:rPr lang="en-US" dirty="0"/>
            <a:t>Unique needs of each service area</a:t>
          </a:r>
        </a:p>
      </dgm:t>
    </dgm:pt>
    <dgm:pt modelId="{08CD9BC1-5AC7-46FC-A45C-13CADB1B8724}" type="parTrans" cxnId="{5AE6B9A6-9305-4B00-886F-E2A0506C20A0}">
      <dgm:prSet/>
      <dgm:spPr/>
      <dgm:t>
        <a:bodyPr/>
        <a:lstStyle/>
        <a:p>
          <a:endParaRPr lang="en-US"/>
        </a:p>
      </dgm:t>
    </dgm:pt>
    <dgm:pt modelId="{1DD06F8E-04B8-4ADA-908D-EAA4A0A19B98}" type="sibTrans" cxnId="{5AE6B9A6-9305-4B00-886F-E2A0506C20A0}">
      <dgm:prSet/>
      <dgm:spPr/>
      <dgm:t>
        <a:bodyPr/>
        <a:lstStyle/>
        <a:p>
          <a:endParaRPr lang="en-US"/>
        </a:p>
      </dgm:t>
    </dgm:pt>
    <dgm:pt modelId="{D10A6D0F-57EB-4CCE-9AAB-C4AB0306A544}">
      <dgm:prSet/>
      <dgm:spPr/>
      <dgm:t>
        <a:bodyPr/>
        <a:lstStyle/>
        <a:p>
          <a:r>
            <a:rPr lang="en-US" dirty="0"/>
            <a:t>Service location differences</a:t>
          </a:r>
        </a:p>
      </dgm:t>
    </dgm:pt>
    <dgm:pt modelId="{18DD772D-4ACD-437B-A959-F2DC77ED9410}" type="parTrans" cxnId="{694FD526-8C50-4234-BE9D-3FB24BD8C04D}">
      <dgm:prSet/>
      <dgm:spPr/>
      <dgm:t>
        <a:bodyPr/>
        <a:lstStyle/>
        <a:p>
          <a:endParaRPr lang="en-US"/>
        </a:p>
      </dgm:t>
    </dgm:pt>
    <dgm:pt modelId="{553B0D1D-E99A-4142-AA15-BCADC18E76BC}" type="sibTrans" cxnId="{694FD526-8C50-4234-BE9D-3FB24BD8C04D}">
      <dgm:prSet/>
      <dgm:spPr/>
      <dgm:t>
        <a:bodyPr/>
        <a:lstStyle/>
        <a:p>
          <a:endParaRPr lang="en-US"/>
        </a:p>
      </dgm:t>
    </dgm:pt>
    <dgm:pt modelId="{7D35CDF7-8652-4065-8599-6210620E23E9}" type="pres">
      <dgm:prSet presAssocID="{74B01A18-1879-41B4-98F6-BB047DB7359F}" presName="Name0" presStyleCnt="0">
        <dgm:presLayoutVars>
          <dgm:dir/>
          <dgm:resizeHandles val="exact"/>
        </dgm:presLayoutVars>
      </dgm:prSet>
      <dgm:spPr/>
    </dgm:pt>
    <dgm:pt modelId="{B42CE508-A574-4683-B16D-2AA64CE9B427}" type="pres">
      <dgm:prSet presAssocID="{8B3AB4C0-47DF-4EFD-A54A-94108BCCE616}" presName="Name5" presStyleLbl="vennNode1" presStyleIdx="0" presStyleCnt="6">
        <dgm:presLayoutVars>
          <dgm:bulletEnabled val="1"/>
        </dgm:presLayoutVars>
      </dgm:prSet>
      <dgm:spPr/>
    </dgm:pt>
    <dgm:pt modelId="{CE63AC0F-ABBB-46B5-8BCB-84E730B0C3F8}" type="pres">
      <dgm:prSet presAssocID="{A22537E9-B45C-4841-BFF0-C3A742279987}" presName="space" presStyleCnt="0"/>
      <dgm:spPr/>
    </dgm:pt>
    <dgm:pt modelId="{66FB8E42-8B85-4DE8-9E79-78BAD6C8B7FA}" type="pres">
      <dgm:prSet presAssocID="{AD324A77-B9AC-404A-9AE7-5763CCFE2827}" presName="Name5" presStyleLbl="vennNode1" presStyleIdx="1" presStyleCnt="6">
        <dgm:presLayoutVars>
          <dgm:bulletEnabled val="1"/>
        </dgm:presLayoutVars>
      </dgm:prSet>
      <dgm:spPr/>
    </dgm:pt>
    <dgm:pt modelId="{0ACD5E76-0119-4FE0-97E7-178AC81405BB}" type="pres">
      <dgm:prSet presAssocID="{3EB649DC-69C3-4BE7-9B62-DF2AAC418026}" presName="space" presStyleCnt="0"/>
      <dgm:spPr/>
    </dgm:pt>
    <dgm:pt modelId="{017D1BF8-5410-46AE-BEAB-D6098973AF69}" type="pres">
      <dgm:prSet presAssocID="{690FBEE8-A928-43B8-85CF-7E454258D3EC}" presName="Name5" presStyleLbl="vennNode1" presStyleIdx="2" presStyleCnt="6">
        <dgm:presLayoutVars>
          <dgm:bulletEnabled val="1"/>
        </dgm:presLayoutVars>
      </dgm:prSet>
      <dgm:spPr/>
    </dgm:pt>
    <dgm:pt modelId="{395FFACA-CE6C-48C5-A8CF-4547B749A1B0}" type="pres">
      <dgm:prSet presAssocID="{6507AF05-5571-402D-9A41-74A9891EAB82}" presName="space" presStyleCnt="0"/>
      <dgm:spPr/>
    </dgm:pt>
    <dgm:pt modelId="{42AF359A-261F-4BF3-9BF8-F0C95BAEEEC8}" type="pres">
      <dgm:prSet presAssocID="{3BE15681-DD8F-4C69-9255-0063A772FF4C}" presName="Name5" presStyleLbl="vennNode1" presStyleIdx="3" presStyleCnt="6">
        <dgm:presLayoutVars>
          <dgm:bulletEnabled val="1"/>
        </dgm:presLayoutVars>
      </dgm:prSet>
      <dgm:spPr/>
    </dgm:pt>
    <dgm:pt modelId="{A8746EFD-C3F9-4363-BBE1-BC6D1E1A3C4B}" type="pres">
      <dgm:prSet presAssocID="{DDBFB502-1B94-41DB-8791-0EA9AEE9B139}" presName="space" presStyleCnt="0"/>
      <dgm:spPr/>
    </dgm:pt>
    <dgm:pt modelId="{36950702-7CA6-4502-9775-B655CBAAE031}" type="pres">
      <dgm:prSet presAssocID="{C97B3C80-0900-4569-B9A6-E757F019127A}" presName="Name5" presStyleLbl="vennNode1" presStyleIdx="4" presStyleCnt="6">
        <dgm:presLayoutVars>
          <dgm:bulletEnabled val="1"/>
        </dgm:presLayoutVars>
      </dgm:prSet>
      <dgm:spPr/>
    </dgm:pt>
    <dgm:pt modelId="{88AC841D-042B-455B-B919-EE5BA3229CA0}" type="pres">
      <dgm:prSet presAssocID="{1DD06F8E-04B8-4ADA-908D-EAA4A0A19B98}" presName="space" presStyleCnt="0"/>
      <dgm:spPr/>
    </dgm:pt>
    <dgm:pt modelId="{DE741DFA-8C71-4D36-A3B8-F996251C0170}" type="pres">
      <dgm:prSet presAssocID="{D10A6D0F-57EB-4CCE-9AAB-C4AB0306A544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694FD526-8C50-4234-BE9D-3FB24BD8C04D}" srcId="{74B01A18-1879-41B4-98F6-BB047DB7359F}" destId="{D10A6D0F-57EB-4CCE-9AAB-C4AB0306A544}" srcOrd="5" destOrd="0" parTransId="{18DD772D-4ACD-437B-A959-F2DC77ED9410}" sibTransId="{553B0D1D-E99A-4142-AA15-BCADC18E76BC}"/>
    <dgm:cxn modelId="{19EAFD2E-B265-48F6-82A1-8B9F5F314BD3}" type="presOf" srcId="{3BE15681-DD8F-4C69-9255-0063A772FF4C}" destId="{42AF359A-261F-4BF3-9BF8-F0C95BAEEEC8}" srcOrd="0" destOrd="0" presId="urn:microsoft.com/office/officeart/2005/8/layout/venn3"/>
    <dgm:cxn modelId="{1B115F31-EC1E-4A8D-B2AA-748F94F7E4DE}" srcId="{74B01A18-1879-41B4-98F6-BB047DB7359F}" destId="{8B3AB4C0-47DF-4EFD-A54A-94108BCCE616}" srcOrd="0" destOrd="0" parTransId="{2826BDA0-4148-4D36-ABC2-16DCB800DF1A}" sibTransId="{A22537E9-B45C-4841-BFF0-C3A742279987}"/>
    <dgm:cxn modelId="{C471A536-7C1A-4D83-B0C7-F8380277A080}" type="presOf" srcId="{74B01A18-1879-41B4-98F6-BB047DB7359F}" destId="{7D35CDF7-8652-4065-8599-6210620E23E9}" srcOrd="0" destOrd="0" presId="urn:microsoft.com/office/officeart/2005/8/layout/venn3"/>
    <dgm:cxn modelId="{E2E12740-4382-46C6-AA43-C9C05129F9D3}" srcId="{74B01A18-1879-41B4-98F6-BB047DB7359F}" destId="{690FBEE8-A928-43B8-85CF-7E454258D3EC}" srcOrd="2" destOrd="0" parTransId="{7BE78BF9-2C64-4EE4-83E0-25BEEBA4129E}" sibTransId="{6507AF05-5571-402D-9A41-74A9891EAB82}"/>
    <dgm:cxn modelId="{1B38D963-821E-46DA-B0EF-6BA625F87782}" type="presOf" srcId="{690FBEE8-A928-43B8-85CF-7E454258D3EC}" destId="{017D1BF8-5410-46AE-BEAB-D6098973AF69}" srcOrd="0" destOrd="0" presId="urn:microsoft.com/office/officeart/2005/8/layout/venn3"/>
    <dgm:cxn modelId="{D0D64657-7362-45B0-A7E9-77F764885F70}" type="presOf" srcId="{C97B3C80-0900-4569-B9A6-E757F019127A}" destId="{36950702-7CA6-4502-9775-B655CBAAE031}" srcOrd="0" destOrd="0" presId="urn:microsoft.com/office/officeart/2005/8/layout/venn3"/>
    <dgm:cxn modelId="{64369F7E-35D0-4548-B29D-56FB18FDFC04}" srcId="{74B01A18-1879-41B4-98F6-BB047DB7359F}" destId="{3BE15681-DD8F-4C69-9255-0063A772FF4C}" srcOrd="3" destOrd="0" parTransId="{B473FC25-00D0-493D-A8C8-2B8680215834}" sibTransId="{DDBFB502-1B94-41DB-8791-0EA9AEE9B139}"/>
    <dgm:cxn modelId="{C21B6E90-BDCD-4C0B-8157-EE4390DB5398}" type="presOf" srcId="{AD324A77-B9AC-404A-9AE7-5763CCFE2827}" destId="{66FB8E42-8B85-4DE8-9E79-78BAD6C8B7FA}" srcOrd="0" destOrd="0" presId="urn:microsoft.com/office/officeart/2005/8/layout/venn3"/>
    <dgm:cxn modelId="{5AE6B9A6-9305-4B00-886F-E2A0506C20A0}" srcId="{74B01A18-1879-41B4-98F6-BB047DB7359F}" destId="{C97B3C80-0900-4569-B9A6-E757F019127A}" srcOrd="4" destOrd="0" parTransId="{08CD9BC1-5AC7-46FC-A45C-13CADB1B8724}" sibTransId="{1DD06F8E-04B8-4ADA-908D-EAA4A0A19B98}"/>
    <dgm:cxn modelId="{1F354EC2-8B0F-4522-82FB-6266130DD465}" srcId="{74B01A18-1879-41B4-98F6-BB047DB7359F}" destId="{AD324A77-B9AC-404A-9AE7-5763CCFE2827}" srcOrd="1" destOrd="0" parTransId="{DFAE6FFF-D54C-4678-9AAA-7B18D658DBC0}" sibTransId="{3EB649DC-69C3-4BE7-9B62-DF2AAC418026}"/>
    <dgm:cxn modelId="{94FD9FDD-6116-4E69-A472-8A9736F57274}" type="presOf" srcId="{8B3AB4C0-47DF-4EFD-A54A-94108BCCE616}" destId="{B42CE508-A574-4683-B16D-2AA64CE9B427}" srcOrd="0" destOrd="0" presId="urn:microsoft.com/office/officeart/2005/8/layout/venn3"/>
    <dgm:cxn modelId="{322633FE-BABB-48DE-9236-6B2D5DB37F6E}" type="presOf" srcId="{D10A6D0F-57EB-4CCE-9AAB-C4AB0306A544}" destId="{DE741DFA-8C71-4D36-A3B8-F996251C0170}" srcOrd="0" destOrd="0" presId="urn:microsoft.com/office/officeart/2005/8/layout/venn3"/>
    <dgm:cxn modelId="{81BC70FE-1603-4F97-A130-6B165D79C451}" type="presParOf" srcId="{7D35CDF7-8652-4065-8599-6210620E23E9}" destId="{B42CE508-A574-4683-B16D-2AA64CE9B427}" srcOrd="0" destOrd="0" presId="urn:microsoft.com/office/officeart/2005/8/layout/venn3"/>
    <dgm:cxn modelId="{81F88C01-E967-41F3-A94E-621F8EBBDE32}" type="presParOf" srcId="{7D35CDF7-8652-4065-8599-6210620E23E9}" destId="{CE63AC0F-ABBB-46B5-8BCB-84E730B0C3F8}" srcOrd="1" destOrd="0" presId="urn:microsoft.com/office/officeart/2005/8/layout/venn3"/>
    <dgm:cxn modelId="{7A3F87CC-8E75-41A8-B3A8-48C5F809D9F9}" type="presParOf" srcId="{7D35CDF7-8652-4065-8599-6210620E23E9}" destId="{66FB8E42-8B85-4DE8-9E79-78BAD6C8B7FA}" srcOrd="2" destOrd="0" presId="urn:microsoft.com/office/officeart/2005/8/layout/venn3"/>
    <dgm:cxn modelId="{E3C7ACE3-C183-4AF2-BD2C-7F9C04BD20B4}" type="presParOf" srcId="{7D35CDF7-8652-4065-8599-6210620E23E9}" destId="{0ACD5E76-0119-4FE0-97E7-178AC81405BB}" srcOrd="3" destOrd="0" presId="urn:microsoft.com/office/officeart/2005/8/layout/venn3"/>
    <dgm:cxn modelId="{EFAC8A8D-25C8-45F3-9ED5-5CEF71C0D2C4}" type="presParOf" srcId="{7D35CDF7-8652-4065-8599-6210620E23E9}" destId="{017D1BF8-5410-46AE-BEAB-D6098973AF69}" srcOrd="4" destOrd="0" presId="urn:microsoft.com/office/officeart/2005/8/layout/venn3"/>
    <dgm:cxn modelId="{8A38F4F4-2E79-4036-A68B-577075C96C65}" type="presParOf" srcId="{7D35CDF7-8652-4065-8599-6210620E23E9}" destId="{395FFACA-CE6C-48C5-A8CF-4547B749A1B0}" srcOrd="5" destOrd="0" presId="urn:microsoft.com/office/officeart/2005/8/layout/venn3"/>
    <dgm:cxn modelId="{D7A7B247-78C3-4CE3-8AF9-C85865CE4FD2}" type="presParOf" srcId="{7D35CDF7-8652-4065-8599-6210620E23E9}" destId="{42AF359A-261F-4BF3-9BF8-F0C95BAEEEC8}" srcOrd="6" destOrd="0" presId="urn:microsoft.com/office/officeart/2005/8/layout/venn3"/>
    <dgm:cxn modelId="{B60F67F6-85B6-4338-95B6-2D521652BF07}" type="presParOf" srcId="{7D35CDF7-8652-4065-8599-6210620E23E9}" destId="{A8746EFD-C3F9-4363-BBE1-BC6D1E1A3C4B}" srcOrd="7" destOrd="0" presId="urn:microsoft.com/office/officeart/2005/8/layout/venn3"/>
    <dgm:cxn modelId="{BC87BC29-EBCD-40F5-A7B3-963632A73351}" type="presParOf" srcId="{7D35CDF7-8652-4065-8599-6210620E23E9}" destId="{36950702-7CA6-4502-9775-B655CBAAE031}" srcOrd="8" destOrd="0" presId="urn:microsoft.com/office/officeart/2005/8/layout/venn3"/>
    <dgm:cxn modelId="{A84595B8-9B56-4ABA-A433-A3B0EF70B104}" type="presParOf" srcId="{7D35CDF7-8652-4065-8599-6210620E23E9}" destId="{88AC841D-042B-455B-B919-EE5BA3229CA0}" srcOrd="9" destOrd="0" presId="urn:microsoft.com/office/officeart/2005/8/layout/venn3"/>
    <dgm:cxn modelId="{80C7C1B9-B1A0-4E8C-963A-7FCF90C7506F}" type="presParOf" srcId="{7D35CDF7-8652-4065-8599-6210620E23E9}" destId="{DE741DFA-8C71-4D36-A3B8-F996251C017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D482EB-5B50-4BDB-BD6C-BD50D10376E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DE4E845-323D-4F43-B83D-32BADCC7474D}">
      <dgm:prSet/>
      <dgm:spPr/>
      <dgm:t>
        <a:bodyPr/>
        <a:lstStyle/>
        <a:p>
          <a:r>
            <a:rPr lang="en-US"/>
            <a:t>Unique needs of each service area</a:t>
          </a:r>
        </a:p>
      </dgm:t>
    </dgm:pt>
    <dgm:pt modelId="{3565316F-7E44-478F-99C3-55A19AEA94AA}" type="parTrans" cxnId="{7CB392E9-89F4-4DE6-9167-F3DF3B60CA7A}">
      <dgm:prSet/>
      <dgm:spPr/>
      <dgm:t>
        <a:bodyPr/>
        <a:lstStyle/>
        <a:p>
          <a:endParaRPr lang="en-US"/>
        </a:p>
      </dgm:t>
    </dgm:pt>
    <dgm:pt modelId="{B35D0A32-2D86-427B-B892-9C4444DA2F0E}" type="sibTrans" cxnId="{7CB392E9-89F4-4DE6-9167-F3DF3B60CA7A}">
      <dgm:prSet/>
      <dgm:spPr/>
      <dgm:t>
        <a:bodyPr/>
        <a:lstStyle/>
        <a:p>
          <a:endParaRPr lang="en-US"/>
        </a:p>
      </dgm:t>
    </dgm:pt>
    <dgm:pt modelId="{73D5B36D-A6FB-4323-986B-402AB4AF041C}">
      <dgm:prSet/>
      <dgm:spPr/>
      <dgm:t>
        <a:bodyPr/>
        <a:lstStyle/>
        <a:p>
          <a:r>
            <a:rPr lang="en-US"/>
            <a:t>Local infrastructure and resource availability</a:t>
          </a:r>
        </a:p>
      </dgm:t>
    </dgm:pt>
    <dgm:pt modelId="{53816D23-BD8F-4096-9530-CE3BD4F7A470}" type="parTrans" cxnId="{170A1A7D-8C15-4BD6-A4EF-0C434528ECC5}">
      <dgm:prSet/>
      <dgm:spPr/>
      <dgm:t>
        <a:bodyPr/>
        <a:lstStyle/>
        <a:p>
          <a:endParaRPr lang="en-US"/>
        </a:p>
      </dgm:t>
    </dgm:pt>
    <dgm:pt modelId="{B5783E59-36AA-4611-8238-90E2A55655D3}" type="sibTrans" cxnId="{170A1A7D-8C15-4BD6-A4EF-0C434528ECC5}">
      <dgm:prSet/>
      <dgm:spPr/>
      <dgm:t>
        <a:bodyPr/>
        <a:lstStyle/>
        <a:p>
          <a:endParaRPr lang="en-US"/>
        </a:p>
      </dgm:t>
    </dgm:pt>
    <dgm:pt modelId="{19C1A99D-63AA-4467-9C38-27EE7B2CBFE1}">
      <dgm:prSet/>
      <dgm:spPr/>
      <dgm:t>
        <a:bodyPr/>
        <a:lstStyle/>
        <a:p>
          <a:r>
            <a:rPr lang="en-US"/>
            <a:t>Cultural and community factors</a:t>
          </a:r>
        </a:p>
      </dgm:t>
    </dgm:pt>
    <dgm:pt modelId="{63B5D9BC-DF94-4702-9F48-74551BEE5D4A}" type="parTrans" cxnId="{0CFBDE54-1E5C-4A0E-90F3-9BC8EA281781}">
      <dgm:prSet/>
      <dgm:spPr/>
      <dgm:t>
        <a:bodyPr/>
        <a:lstStyle/>
        <a:p>
          <a:endParaRPr lang="en-US"/>
        </a:p>
      </dgm:t>
    </dgm:pt>
    <dgm:pt modelId="{23CE2582-E014-4372-ADA4-53CB9D9A13B0}" type="sibTrans" cxnId="{0CFBDE54-1E5C-4A0E-90F3-9BC8EA281781}">
      <dgm:prSet/>
      <dgm:spPr/>
      <dgm:t>
        <a:bodyPr/>
        <a:lstStyle/>
        <a:p>
          <a:endParaRPr lang="en-US"/>
        </a:p>
      </dgm:t>
    </dgm:pt>
    <dgm:pt modelId="{3F7345EE-5594-4CEA-9D45-962CCAA41E22}">
      <dgm:prSet/>
      <dgm:spPr/>
      <dgm:t>
        <a:bodyPr/>
        <a:lstStyle/>
        <a:p>
          <a:r>
            <a:rPr lang="en-US" dirty="0"/>
            <a:t>Efficient resource distribution </a:t>
          </a:r>
        </a:p>
      </dgm:t>
    </dgm:pt>
    <dgm:pt modelId="{EF36E0D5-75BE-4749-8032-5286363E89B9}" type="parTrans" cxnId="{E7D2F6B1-AA87-4FCB-8FB5-DA90FDD7C427}">
      <dgm:prSet/>
      <dgm:spPr/>
      <dgm:t>
        <a:bodyPr/>
        <a:lstStyle/>
        <a:p>
          <a:endParaRPr lang="en-US"/>
        </a:p>
      </dgm:t>
    </dgm:pt>
    <dgm:pt modelId="{93D25C9D-0402-4115-8EB5-ACB19C5A754A}" type="sibTrans" cxnId="{E7D2F6B1-AA87-4FCB-8FB5-DA90FDD7C427}">
      <dgm:prSet/>
      <dgm:spPr/>
      <dgm:t>
        <a:bodyPr/>
        <a:lstStyle/>
        <a:p>
          <a:endParaRPr lang="en-US"/>
        </a:p>
      </dgm:t>
    </dgm:pt>
    <dgm:pt modelId="{60A92A54-5C91-41D7-9129-247E8805D10B}">
      <dgm:prSet/>
      <dgm:spPr/>
      <dgm:t>
        <a:bodyPr/>
        <a:lstStyle/>
        <a:p>
          <a:r>
            <a:rPr lang="en-US" dirty="0"/>
            <a:t>Tailoring services to local demand</a:t>
          </a:r>
        </a:p>
      </dgm:t>
    </dgm:pt>
    <dgm:pt modelId="{5057F7AD-5E35-4AE2-B1CE-21F10B315154}" type="parTrans" cxnId="{0EFA991A-F9B3-4D1C-9200-CB3C7BE2D361}">
      <dgm:prSet/>
      <dgm:spPr/>
      <dgm:t>
        <a:bodyPr/>
        <a:lstStyle/>
        <a:p>
          <a:endParaRPr lang="en-US"/>
        </a:p>
      </dgm:t>
    </dgm:pt>
    <dgm:pt modelId="{9079F8C2-6C1D-4A3E-972A-5A58CE2DA60E}" type="sibTrans" cxnId="{0EFA991A-F9B3-4D1C-9200-CB3C7BE2D361}">
      <dgm:prSet/>
      <dgm:spPr/>
      <dgm:t>
        <a:bodyPr/>
        <a:lstStyle/>
        <a:p>
          <a:endParaRPr lang="en-US"/>
        </a:p>
      </dgm:t>
    </dgm:pt>
    <dgm:pt modelId="{32EC1AB0-38F1-4E6A-A443-9C6B7C20D264}">
      <dgm:prSet/>
      <dgm:spPr/>
      <dgm:t>
        <a:bodyPr/>
        <a:lstStyle/>
        <a:p>
          <a:r>
            <a:rPr lang="en-US" dirty="0"/>
            <a:t>ensuring accessibility and sustainability</a:t>
          </a:r>
        </a:p>
      </dgm:t>
    </dgm:pt>
    <dgm:pt modelId="{89ECAA4F-F1E5-44EE-8EEF-08F3A1BBD92B}" type="parTrans" cxnId="{BBCF8CA6-ADB9-42F7-AF09-0F20AE911276}">
      <dgm:prSet/>
      <dgm:spPr/>
      <dgm:t>
        <a:bodyPr/>
        <a:lstStyle/>
        <a:p>
          <a:endParaRPr lang="en-US"/>
        </a:p>
      </dgm:t>
    </dgm:pt>
    <dgm:pt modelId="{BF10881F-8E8D-4089-88B9-BA0DFA4766E1}" type="sibTrans" cxnId="{BBCF8CA6-ADB9-42F7-AF09-0F20AE911276}">
      <dgm:prSet/>
      <dgm:spPr/>
      <dgm:t>
        <a:bodyPr/>
        <a:lstStyle/>
        <a:p>
          <a:endParaRPr lang="en-US"/>
        </a:p>
      </dgm:t>
    </dgm:pt>
    <dgm:pt modelId="{6165E967-E187-4C36-A1EA-5605E6152E82}" type="pres">
      <dgm:prSet presAssocID="{5ED482EB-5B50-4BDB-BD6C-BD50D10376E8}" presName="Name0" presStyleCnt="0">
        <dgm:presLayoutVars>
          <dgm:chMax val="7"/>
          <dgm:dir/>
          <dgm:resizeHandles val="exact"/>
        </dgm:presLayoutVars>
      </dgm:prSet>
      <dgm:spPr/>
    </dgm:pt>
    <dgm:pt modelId="{560F7B67-D18A-44B7-9783-5772BC306338}" type="pres">
      <dgm:prSet presAssocID="{5ED482EB-5B50-4BDB-BD6C-BD50D10376E8}" presName="ellipse1" presStyleLbl="vennNode1" presStyleIdx="0" presStyleCnt="6">
        <dgm:presLayoutVars>
          <dgm:bulletEnabled val="1"/>
        </dgm:presLayoutVars>
      </dgm:prSet>
      <dgm:spPr/>
    </dgm:pt>
    <dgm:pt modelId="{37C3BB6C-3A79-41E3-BC20-1631228B972A}" type="pres">
      <dgm:prSet presAssocID="{5ED482EB-5B50-4BDB-BD6C-BD50D10376E8}" presName="ellipse2" presStyleLbl="vennNode1" presStyleIdx="1" presStyleCnt="6">
        <dgm:presLayoutVars>
          <dgm:bulletEnabled val="1"/>
        </dgm:presLayoutVars>
      </dgm:prSet>
      <dgm:spPr/>
    </dgm:pt>
    <dgm:pt modelId="{D74DFE41-9D3A-446D-A7A3-7C85D61703D0}" type="pres">
      <dgm:prSet presAssocID="{5ED482EB-5B50-4BDB-BD6C-BD50D10376E8}" presName="ellipse3" presStyleLbl="vennNode1" presStyleIdx="2" presStyleCnt="6">
        <dgm:presLayoutVars>
          <dgm:bulletEnabled val="1"/>
        </dgm:presLayoutVars>
      </dgm:prSet>
      <dgm:spPr/>
    </dgm:pt>
    <dgm:pt modelId="{EB1E0ADE-A7B5-4BCF-927E-67740FDFB0A8}" type="pres">
      <dgm:prSet presAssocID="{5ED482EB-5B50-4BDB-BD6C-BD50D10376E8}" presName="ellipse4" presStyleLbl="vennNode1" presStyleIdx="3" presStyleCnt="6">
        <dgm:presLayoutVars>
          <dgm:bulletEnabled val="1"/>
        </dgm:presLayoutVars>
      </dgm:prSet>
      <dgm:spPr/>
    </dgm:pt>
    <dgm:pt modelId="{0A32D55D-8E5D-4234-A9D7-75733286130E}" type="pres">
      <dgm:prSet presAssocID="{5ED482EB-5B50-4BDB-BD6C-BD50D10376E8}" presName="ellipse5" presStyleLbl="vennNode1" presStyleIdx="4" presStyleCnt="6">
        <dgm:presLayoutVars>
          <dgm:bulletEnabled val="1"/>
        </dgm:presLayoutVars>
      </dgm:prSet>
      <dgm:spPr/>
    </dgm:pt>
    <dgm:pt modelId="{AA1E336A-6415-411D-8F5A-8A85ABE8224F}" type="pres">
      <dgm:prSet presAssocID="{5ED482EB-5B50-4BDB-BD6C-BD50D10376E8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1B2E0402-2FBA-45F7-81E3-044D56857482}" type="presOf" srcId="{32EC1AB0-38F1-4E6A-A443-9C6B7C20D264}" destId="{AA1E336A-6415-411D-8F5A-8A85ABE8224F}" srcOrd="0" destOrd="0" presId="urn:microsoft.com/office/officeart/2005/8/layout/rings+Icon"/>
    <dgm:cxn modelId="{7FB51E0A-A065-446B-AC01-6BA705F506CC}" type="presOf" srcId="{73D5B36D-A6FB-4323-986B-402AB4AF041C}" destId="{37C3BB6C-3A79-41E3-BC20-1631228B972A}" srcOrd="0" destOrd="0" presId="urn:microsoft.com/office/officeart/2005/8/layout/rings+Icon"/>
    <dgm:cxn modelId="{0EFA991A-F9B3-4D1C-9200-CB3C7BE2D361}" srcId="{5ED482EB-5B50-4BDB-BD6C-BD50D10376E8}" destId="{60A92A54-5C91-41D7-9129-247E8805D10B}" srcOrd="4" destOrd="0" parTransId="{5057F7AD-5E35-4AE2-B1CE-21F10B315154}" sibTransId="{9079F8C2-6C1D-4A3E-972A-5A58CE2DA60E}"/>
    <dgm:cxn modelId="{1979A53D-D48D-4AA5-88BF-822F4C858A55}" type="presOf" srcId="{19C1A99D-63AA-4467-9C38-27EE7B2CBFE1}" destId="{D74DFE41-9D3A-446D-A7A3-7C85D61703D0}" srcOrd="0" destOrd="0" presId="urn:microsoft.com/office/officeart/2005/8/layout/rings+Icon"/>
    <dgm:cxn modelId="{8EE75562-50F1-4817-B440-AD61DA9C532F}" type="presOf" srcId="{5ED482EB-5B50-4BDB-BD6C-BD50D10376E8}" destId="{6165E967-E187-4C36-A1EA-5605E6152E82}" srcOrd="0" destOrd="0" presId="urn:microsoft.com/office/officeart/2005/8/layout/rings+Icon"/>
    <dgm:cxn modelId="{1D9A6F6C-A9A9-4317-8D81-2448FA5B447D}" type="presOf" srcId="{3F7345EE-5594-4CEA-9D45-962CCAA41E22}" destId="{EB1E0ADE-A7B5-4BCF-927E-67740FDFB0A8}" srcOrd="0" destOrd="0" presId="urn:microsoft.com/office/officeart/2005/8/layout/rings+Icon"/>
    <dgm:cxn modelId="{0CFBDE54-1E5C-4A0E-90F3-9BC8EA281781}" srcId="{5ED482EB-5B50-4BDB-BD6C-BD50D10376E8}" destId="{19C1A99D-63AA-4467-9C38-27EE7B2CBFE1}" srcOrd="2" destOrd="0" parTransId="{63B5D9BC-DF94-4702-9F48-74551BEE5D4A}" sibTransId="{23CE2582-E014-4372-ADA4-53CB9D9A13B0}"/>
    <dgm:cxn modelId="{170A1A7D-8C15-4BD6-A4EF-0C434528ECC5}" srcId="{5ED482EB-5B50-4BDB-BD6C-BD50D10376E8}" destId="{73D5B36D-A6FB-4323-986B-402AB4AF041C}" srcOrd="1" destOrd="0" parTransId="{53816D23-BD8F-4096-9530-CE3BD4F7A470}" sibTransId="{B5783E59-36AA-4611-8238-90E2A55655D3}"/>
    <dgm:cxn modelId="{CAE5EA9C-36A0-47E0-B48F-54C83177ECEF}" type="presOf" srcId="{60A92A54-5C91-41D7-9129-247E8805D10B}" destId="{0A32D55D-8E5D-4234-A9D7-75733286130E}" srcOrd="0" destOrd="0" presId="urn:microsoft.com/office/officeart/2005/8/layout/rings+Icon"/>
    <dgm:cxn modelId="{BBCF8CA6-ADB9-42F7-AF09-0F20AE911276}" srcId="{5ED482EB-5B50-4BDB-BD6C-BD50D10376E8}" destId="{32EC1AB0-38F1-4E6A-A443-9C6B7C20D264}" srcOrd="5" destOrd="0" parTransId="{89ECAA4F-F1E5-44EE-8EEF-08F3A1BBD92B}" sibTransId="{BF10881F-8E8D-4089-88B9-BA0DFA4766E1}"/>
    <dgm:cxn modelId="{E7D2F6B1-AA87-4FCB-8FB5-DA90FDD7C427}" srcId="{5ED482EB-5B50-4BDB-BD6C-BD50D10376E8}" destId="{3F7345EE-5594-4CEA-9D45-962CCAA41E22}" srcOrd="3" destOrd="0" parTransId="{EF36E0D5-75BE-4749-8032-5286363E89B9}" sibTransId="{93D25C9D-0402-4115-8EB5-ACB19C5A754A}"/>
    <dgm:cxn modelId="{20279BC9-ACB1-435C-A5BF-0AFC4B24748A}" type="presOf" srcId="{5DE4E845-323D-4F43-B83D-32BADCC7474D}" destId="{560F7B67-D18A-44B7-9783-5772BC306338}" srcOrd="0" destOrd="0" presId="urn:microsoft.com/office/officeart/2005/8/layout/rings+Icon"/>
    <dgm:cxn modelId="{7CB392E9-89F4-4DE6-9167-F3DF3B60CA7A}" srcId="{5ED482EB-5B50-4BDB-BD6C-BD50D10376E8}" destId="{5DE4E845-323D-4F43-B83D-32BADCC7474D}" srcOrd="0" destOrd="0" parTransId="{3565316F-7E44-478F-99C3-55A19AEA94AA}" sibTransId="{B35D0A32-2D86-427B-B892-9C4444DA2F0E}"/>
    <dgm:cxn modelId="{4B610818-48C6-4C15-8632-5523A1C53881}" type="presParOf" srcId="{6165E967-E187-4C36-A1EA-5605E6152E82}" destId="{560F7B67-D18A-44B7-9783-5772BC306338}" srcOrd="0" destOrd="0" presId="urn:microsoft.com/office/officeart/2005/8/layout/rings+Icon"/>
    <dgm:cxn modelId="{8714A32E-56DE-495B-975A-FAC3E3119D29}" type="presParOf" srcId="{6165E967-E187-4C36-A1EA-5605E6152E82}" destId="{37C3BB6C-3A79-41E3-BC20-1631228B972A}" srcOrd="1" destOrd="0" presId="urn:microsoft.com/office/officeart/2005/8/layout/rings+Icon"/>
    <dgm:cxn modelId="{D17F0231-195B-4D7C-A2F4-75720A245EFB}" type="presParOf" srcId="{6165E967-E187-4C36-A1EA-5605E6152E82}" destId="{D74DFE41-9D3A-446D-A7A3-7C85D61703D0}" srcOrd="2" destOrd="0" presId="urn:microsoft.com/office/officeart/2005/8/layout/rings+Icon"/>
    <dgm:cxn modelId="{2E6862E4-A7E4-4BA0-B6B6-ABB7472CF52F}" type="presParOf" srcId="{6165E967-E187-4C36-A1EA-5605E6152E82}" destId="{EB1E0ADE-A7B5-4BCF-927E-67740FDFB0A8}" srcOrd="3" destOrd="0" presId="urn:microsoft.com/office/officeart/2005/8/layout/rings+Icon"/>
    <dgm:cxn modelId="{1CFD4025-7054-4370-88D6-3D5794A9E322}" type="presParOf" srcId="{6165E967-E187-4C36-A1EA-5605E6152E82}" destId="{0A32D55D-8E5D-4234-A9D7-75733286130E}" srcOrd="4" destOrd="0" presId="urn:microsoft.com/office/officeart/2005/8/layout/rings+Icon"/>
    <dgm:cxn modelId="{DB5A146C-A718-468D-A41A-D3F772F67286}" type="presParOf" srcId="{6165E967-E187-4C36-A1EA-5605E6152E82}" destId="{AA1E336A-6415-411D-8F5A-8A85ABE8224F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hProcess1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+mn-lt"/>
            </a:rPr>
            <a:t>Expand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5FCB7DF-D0D3-43D8-8FE5-E5FFDED6264E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Collaboration/ comparable benefits</a:t>
          </a:r>
        </a:p>
      </dgm:t>
    </dgm:pt>
    <dgm:pt modelId="{5DD5E854-B70B-4927-93DD-9B930567F2D9}" type="parTrans" cxnId="{D8EBBD42-214D-4D3D-9A34-A5A6A40991C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DE76206-3F7F-4788-87BA-8C9D4D26CDB9}" type="sibTrans" cxnId="{D8EBBD42-214D-4D3D-9A34-A5A6A40991C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96543C5-093B-4437-B406-DBE4B882EA97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+mn-lt"/>
            </a:rPr>
            <a:t>Enhance</a:t>
          </a:r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485168C-07AD-4DE6-B17E-1E96E93777D7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Assess practices</a:t>
          </a:r>
        </a:p>
      </dgm:t>
    </dgm:pt>
    <dgm:pt modelId="{2EA2CE1F-978B-4B0A-92B2-CA23FBAEB8C0}" type="parTrans" cxnId="{B374803A-F1D8-4C12-8B03-25954CE7DDA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5F43B89-7F05-43F2-A0A8-66E0914D6EC4}" type="sibTrans" cxnId="{B374803A-F1D8-4C12-8B03-25954CE7DDA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A2BABAF-EDAA-4496-8316-FD6EA3643E8F}">
      <dgm:prSet phldrT="[Text]"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+mn-lt"/>
            </a:rPr>
            <a:t>Explore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C1EDDD-C08B-4F9C-8453-9CEFCC2AF319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>
              <a:latin typeface="+mn-lt"/>
            </a:rPr>
            <a:t>Understand the unique composition of the service area</a:t>
          </a:r>
        </a:p>
      </dgm:t>
    </dgm:pt>
    <dgm:pt modelId="{33D02404-349E-4E82-A8BA-C0A907006883}" type="parTrans" cxnId="{9C4BE375-6187-4BD4-A343-9FC71D796AF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D85D88C-6545-49D9-9F9D-01270187B165}" type="sibTrans" cxnId="{9C4BE375-6187-4BD4-A343-9FC71D796AF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A1B833C-D925-40C0-AF6B-4980ED11E323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Policy understanding and implementation of DRAN principles applicable to client services and IPE development.</a:t>
          </a:r>
        </a:p>
      </dgm:t>
    </dgm:pt>
    <dgm:pt modelId="{A0152BD7-7DC3-414E-A3AC-84BE69EDEB40}" type="parTrans" cxnId="{0DD5AEC4-30BB-47BD-8AF0-2C7FE878EF15}">
      <dgm:prSet/>
      <dgm:spPr/>
      <dgm:t>
        <a:bodyPr/>
        <a:lstStyle/>
        <a:p>
          <a:endParaRPr lang="en-US"/>
        </a:p>
      </dgm:t>
    </dgm:pt>
    <dgm:pt modelId="{12ED4F97-F7A0-4C40-8267-10B4F1BFAFFF}" type="sibTrans" cxnId="{0DD5AEC4-30BB-47BD-8AF0-2C7FE878EF15}">
      <dgm:prSet/>
      <dgm:spPr/>
      <dgm:t>
        <a:bodyPr/>
        <a:lstStyle/>
        <a:p>
          <a:endParaRPr lang="en-US"/>
        </a:p>
      </dgm:t>
    </dgm:pt>
    <dgm:pt modelId="{944AE470-6A7B-41D1-9663-3F1B1B53CA82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Update and revise policies or create new ones. </a:t>
          </a:r>
        </a:p>
      </dgm:t>
    </dgm:pt>
    <dgm:pt modelId="{9F31CCA8-EC9E-4433-8DE1-E40956E88757}" type="parTrans" cxnId="{B52BEB55-8854-4083-9AF6-79854CE2AFAA}">
      <dgm:prSet/>
      <dgm:spPr/>
      <dgm:t>
        <a:bodyPr/>
        <a:lstStyle/>
        <a:p>
          <a:endParaRPr lang="en-US"/>
        </a:p>
      </dgm:t>
    </dgm:pt>
    <dgm:pt modelId="{031DF9CB-10FE-4EC8-ACE1-FB0B7F582FE6}" type="sibTrans" cxnId="{B52BEB55-8854-4083-9AF6-79854CE2AFAA}">
      <dgm:prSet/>
      <dgm:spPr/>
      <dgm:t>
        <a:bodyPr/>
        <a:lstStyle/>
        <a:p>
          <a:endParaRPr lang="en-US"/>
        </a:p>
      </dgm:t>
    </dgm:pt>
    <dgm:pt modelId="{127355C3-219C-4D4E-8674-01ABAE43EF9D}">
      <dgm:prSet phldrT="[Text]" custT="1"/>
      <dgm:spPr/>
      <dgm:t>
        <a:bodyPr/>
        <a:lstStyle/>
        <a:p>
          <a:pPr algn="ctr">
            <a:buNone/>
          </a:pPr>
          <a:endParaRPr lang="en-US" sz="1800" dirty="0">
            <a:latin typeface="+mn-lt"/>
          </a:endParaRPr>
        </a:p>
      </dgm:t>
    </dgm:pt>
    <dgm:pt modelId="{A4245F46-CBF0-4671-A343-B8367F858DE6}" type="parTrans" cxnId="{D5B897FF-4A75-4118-BC51-0F8E6D0F044A}">
      <dgm:prSet/>
      <dgm:spPr/>
      <dgm:t>
        <a:bodyPr/>
        <a:lstStyle/>
        <a:p>
          <a:endParaRPr lang="en-US"/>
        </a:p>
      </dgm:t>
    </dgm:pt>
    <dgm:pt modelId="{F2A1B573-2E94-4BE0-BFEB-551CEC22D0D9}" type="sibTrans" cxnId="{D5B897FF-4A75-4118-BC51-0F8E6D0F044A}">
      <dgm:prSet/>
      <dgm:spPr/>
      <dgm:t>
        <a:bodyPr/>
        <a:lstStyle/>
        <a:p>
          <a:endParaRPr lang="en-US"/>
        </a:p>
      </dgm:t>
    </dgm:pt>
    <dgm:pt modelId="{EEB9E663-B3E7-48CB-8B57-9C537E80FA6A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Strategic partnerships</a:t>
          </a:r>
        </a:p>
      </dgm:t>
    </dgm:pt>
    <dgm:pt modelId="{A7BDB596-B2A9-4117-86EA-8A5E3636FC32}" type="parTrans" cxnId="{213BFFB0-A4E8-4C3B-9C34-CCFE858A0A09}">
      <dgm:prSet/>
      <dgm:spPr/>
      <dgm:t>
        <a:bodyPr/>
        <a:lstStyle/>
        <a:p>
          <a:endParaRPr lang="en-US"/>
        </a:p>
      </dgm:t>
    </dgm:pt>
    <dgm:pt modelId="{057E103C-1144-426E-BD31-9BD1A0EE0DEE}" type="sibTrans" cxnId="{213BFFB0-A4E8-4C3B-9C34-CCFE858A0A09}">
      <dgm:prSet/>
      <dgm:spPr/>
      <dgm:t>
        <a:bodyPr/>
        <a:lstStyle/>
        <a:p>
          <a:endParaRPr lang="en-US"/>
        </a:p>
      </dgm:t>
    </dgm:pt>
    <dgm:pt modelId="{4807246B-7BF1-46CC-965A-C6FC61428CC0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Gain community resource knowledge</a:t>
          </a:r>
        </a:p>
      </dgm:t>
    </dgm:pt>
    <dgm:pt modelId="{3D7E7F61-993F-4B54-951F-713F57CB7511}" type="parTrans" cxnId="{95E7AE19-3C52-437A-A0B5-5FE0D301465A}">
      <dgm:prSet/>
      <dgm:spPr/>
      <dgm:t>
        <a:bodyPr/>
        <a:lstStyle/>
        <a:p>
          <a:endParaRPr lang="en-US"/>
        </a:p>
      </dgm:t>
    </dgm:pt>
    <dgm:pt modelId="{10937080-3DFE-493B-8419-DA0A745A3ABD}" type="sibTrans" cxnId="{95E7AE19-3C52-437A-A0B5-5FE0D301465A}">
      <dgm:prSet/>
      <dgm:spPr/>
      <dgm:t>
        <a:bodyPr/>
        <a:lstStyle/>
        <a:p>
          <a:endParaRPr lang="en-US"/>
        </a:p>
      </dgm:t>
    </dgm:pt>
    <dgm:pt modelId="{CCA2F155-3954-40AD-8118-94CB5598D85D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Area Managers – guide the team</a:t>
          </a:r>
        </a:p>
      </dgm:t>
    </dgm:pt>
    <dgm:pt modelId="{1BAC7F13-1DDC-4229-842B-5711E8190790}" type="parTrans" cxnId="{8E51F695-B80B-4BB6-9263-3F6616EB7701}">
      <dgm:prSet/>
      <dgm:spPr/>
      <dgm:t>
        <a:bodyPr/>
        <a:lstStyle/>
        <a:p>
          <a:endParaRPr lang="en-US"/>
        </a:p>
      </dgm:t>
    </dgm:pt>
    <dgm:pt modelId="{3CB0530E-7DA2-4B08-87AA-AE706B0A13FC}" type="sibTrans" cxnId="{8E51F695-B80B-4BB6-9263-3F6616EB7701}">
      <dgm:prSet/>
      <dgm:spPr/>
      <dgm:t>
        <a:bodyPr/>
        <a:lstStyle/>
        <a:p>
          <a:endParaRPr lang="en-US"/>
        </a:p>
      </dgm:t>
    </dgm:pt>
    <dgm:pt modelId="{FFC65F44-1212-47D3-BD35-4A48E35A6CCF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>
              <a:latin typeface="+mn-lt"/>
            </a:rPr>
            <a:t>Plan accordingly</a:t>
          </a:r>
        </a:p>
      </dgm:t>
    </dgm:pt>
    <dgm:pt modelId="{CBA4EAF7-44AC-4EC6-AFE7-B049E61F654E}" type="parTrans" cxnId="{097B404A-4973-4ECF-A894-B8F27D24196E}">
      <dgm:prSet/>
      <dgm:spPr/>
      <dgm:t>
        <a:bodyPr/>
        <a:lstStyle/>
        <a:p>
          <a:endParaRPr lang="en-US"/>
        </a:p>
      </dgm:t>
    </dgm:pt>
    <dgm:pt modelId="{69404CEB-C82D-48E2-97F9-550D42ADD953}" type="sibTrans" cxnId="{097B404A-4973-4ECF-A894-B8F27D24196E}">
      <dgm:prSet/>
      <dgm:spPr/>
      <dgm:t>
        <a:bodyPr/>
        <a:lstStyle/>
        <a:p>
          <a:endParaRPr lang="en-US"/>
        </a:p>
      </dgm:t>
    </dgm:pt>
    <dgm:pt modelId="{F6FB34F8-D476-4DAB-A54D-B20C7AD49A8A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en-US" sz="1800" dirty="0">
              <a:latin typeface="+mn-lt"/>
            </a:rPr>
            <a:t>Educate units and gain perspective</a:t>
          </a:r>
        </a:p>
      </dgm:t>
    </dgm:pt>
    <dgm:pt modelId="{1622B8EA-832D-4FFC-828E-733AB871689D}" type="parTrans" cxnId="{FB757FD6-3D34-4F65-9713-E7D37075C679}">
      <dgm:prSet/>
      <dgm:spPr/>
      <dgm:t>
        <a:bodyPr/>
        <a:lstStyle/>
        <a:p>
          <a:endParaRPr lang="en-US"/>
        </a:p>
      </dgm:t>
    </dgm:pt>
    <dgm:pt modelId="{E3AEB8F3-4294-4749-AB03-7239D48486C9}" type="sibTrans" cxnId="{FB757FD6-3D34-4F65-9713-E7D37075C679}">
      <dgm:prSet/>
      <dgm:spPr/>
      <dgm:t>
        <a:bodyPr/>
        <a:lstStyle/>
        <a:p>
          <a:endParaRPr lang="en-US"/>
        </a:p>
      </dgm:t>
    </dgm:pt>
    <dgm:pt modelId="{7F7D3F0A-88AE-44AB-92BC-B1AEC7CDD5CE}" type="pres">
      <dgm:prSet presAssocID="{B6A966AA-C2D0-420D-89FC-1A1AB0AD4072}" presName="Name0" presStyleCnt="0">
        <dgm:presLayoutVars>
          <dgm:dir/>
          <dgm:resizeHandles val="exact"/>
        </dgm:presLayoutVars>
      </dgm:prSet>
      <dgm:spPr/>
    </dgm:pt>
    <dgm:pt modelId="{1321859E-820F-42A1-A815-96F9E1091C18}" type="pres">
      <dgm:prSet presAssocID="{B6A966AA-C2D0-420D-89FC-1A1AB0AD4072}" presName="arrow" presStyleLbl="bgShp" presStyleIdx="0" presStyleCnt="1"/>
      <dgm:spPr>
        <a:solidFill>
          <a:srgbClr val="2AA4AC"/>
        </a:solidFill>
      </dgm:spPr>
    </dgm:pt>
    <dgm:pt modelId="{0C0EFEA6-53DB-4B11-B914-678B897CA613}" type="pres">
      <dgm:prSet presAssocID="{B6A966AA-C2D0-420D-89FC-1A1AB0AD4072}" presName="points" presStyleCnt="0"/>
      <dgm:spPr/>
    </dgm:pt>
    <dgm:pt modelId="{D1F8120B-2014-4539-8DB2-DF72EA65305F}" type="pres">
      <dgm:prSet presAssocID="{45D50368-372D-4F79-95B9-B27BD239F0F6}" presName="compositeA" presStyleCnt="0"/>
      <dgm:spPr/>
    </dgm:pt>
    <dgm:pt modelId="{7103C4FE-7A4B-41EF-8814-669D0064B6EF}" type="pres">
      <dgm:prSet presAssocID="{45D50368-372D-4F79-95B9-B27BD239F0F6}" presName="textA" presStyleLbl="revTx" presStyleIdx="0" presStyleCnt="3">
        <dgm:presLayoutVars>
          <dgm:bulletEnabled val="1"/>
        </dgm:presLayoutVars>
      </dgm:prSet>
      <dgm:spPr/>
    </dgm:pt>
    <dgm:pt modelId="{69242FCE-B1A3-4CB0-90C2-CB5EC309668C}" type="pres">
      <dgm:prSet presAssocID="{45D50368-372D-4F79-95B9-B27BD239F0F6}" presName="circleA" presStyleLbl="node1" presStyleIdx="0" presStyleCnt="3"/>
      <dgm:spPr/>
    </dgm:pt>
    <dgm:pt modelId="{301F205F-64EC-4B0E-A2AD-D5977C935AF4}" type="pres">
      <dgm:prSet presAssocID="{45D50368-372D-4F79-95B9-B27BD239F0F6}" presName="spaceA" presStyleCnt="0"/>
      <dgm:spPr/>
    </dgm:pt>
    <dgm:pt modelId="{B3AB7B4B-B32A-45B9-A77C-F2AACFD79CA5}" type="pres">
      <dgm:prSet presAssocID="{508ABF25-4B40-405C-9E88-248ED8B31B83}" presName="space" presStyleCnt="0"/>
      <dgm:spPr/>
    </dgm:pt>
    <dgm:pt modelId="{9B80AA7C-AE0D-4517-8F0E-3798D9078ECA}" type="pres">
      <dgm:prSet presAssocID="{196543C5-093B-4437-B406-DBE4B882EA97}" presName="compositeB" presStyleCnt="0"/>
      <dgm:spPr/>
    </dgm:pt>
    <dgm:pt modelId="{C72ECC98-97C1-4FA6-9751-2F88545F8213}" type="pres">
      <dgm:prSet presAssocID="{196543C5-093B-4437-B406-DBE4B882EA97}" presName="textB" presStyleLbl="revTx" presStyleIdx="1" presStyleCnt="3">
        <dgm:presLayoutVars>
          <dgm:bulletEnabled val="1"/>
        </dgm:presLayoutVars>
      </dgm:prSet>
      <dgm:spPr/>
    </dgm:pt>
    <dgm:pt modelId="{8A3CF5DF-2912-4784-8B16-20EF1087B16D}" type="pres">
      <dgm:prSet presAssocID="{196543C5-093B-4437-B406-DBE4B882EA97}" presName="circleB" presStyleLbl="node1" presStyleIdx="1" presStyleCnt="3"/>
      <dgm:spPr/>
    </dgm:pt>
    <dgm:pt modelId="{AEB44FDA-4D40-47A5-BEE0-4EF9F97BF5D2}" type="pres">
      <dgm:prSet presAssocID="{196543C5-093B-4437-B406-DBE4B882EA97}" presName="spaceB" presStyleCnt="0"/>
      <dgm:spPr/>
    </dgm:pt>
    <dgm:pt modelId="{66B84C84-45A2-4C61-AA12-3A3F75DB82F8}" type="pres">
      <dgm:prSet presAssocID="{F264F018-7FB9-43EC-B595-B986D351AD7B}" presName="space" presStyleCnt="0"/>
      <dgm:spPr/>
    </dgm:pt>
    <dgm:pt modelId="{8CEF5A46-4D3D-4D9F-B7F4-405723F5505C}" type="pres">
      <dgm:prSet presAssocID="{CA2BABAF-EDAA-4496-8316-FD6EA3643E8F}" presName="compositeA" presStyleCnt="0"/>
      <dgm:spPr/>
    </dgm:pt>
    <dgm:pt modelId="{0EA8ECEB-4BEA-4EA4-A72E-9427A4EDF870}" type="pres">
      <dgm:prSet presAssocID="{CA2BABAF-EDAA-4496-8316-FD6EA3643E8F}" presName="textA" presStyleLbl="revTx" presStyleIdx="2" presStyleCnt="3">
        <dgm:presLayoutVars>
          <dgm:bulletEnabled val="1"/>
        </dgm:presLayoutVars>
      </dgm:prSet>
      <dgm:spPr/>
    </dgm:pt>
    <dgm:pt modelId="{AE8B9E76-450B-4587-ADD0-D709E0D11B62}" type="pres">
      <dgm:prSet presAssocID="{CA2BABAF-EDAA-4496-8316-FD6EA3643E8F}" presName="circleA" presStyleLbl="node1" presStyleIdx="2" presStyleCnt="3"/>
      <dgm:spPr/>
    </dgm:pt>
    <dgm:pt modelId="{7E02D670-50CE-4DE9-9D99-A3113C1CA49F}" type="pres">
      <dgm:prSet presAssocID="{CA2BABAF-EDAA-4496-8316-FD6EA3643E8F}" presName="spaceA" presStyleCnt="0"/>
      <dgm:spPr/>
    </dgm:pt>
  </dgm:ptLst>
  <dgm:cxnLst>
    <dgm:cxn modelId="{D0C3AB16-03FE-4595-8CBE-46F72009A516}" type="presOf" srcId="{EEB9E663-B3E7-48CB-8B57-9C537E80FA6A}" destId="{7103C4FE-7A4B-41EF-8814-669D0064B6EF}" srcOrd="0" destOrd="2" presId="urn:microsoft.com/office/officeart/2005/8/layout/hProcess11"/>
    <dgm:cxn modelId="{95E7AE19-3C52-437A-A0B5-5FE0D301465A}" srcId="{45D50368-372D-4F79-95B9-B27BD239F0F6}" destId="{4807246B-7BF1-46CC-965A-C6FC61428CC0}" srcOrd="2" destOrd="0" parTransId="{3D7E7F61-993F-4B54-951F-713F57CB7511}" sibTransId="{10937080-3DFE-493B-8419-DA0A745A3ABD}"/>
    <dgm:cxn modelId="{7D804B26-A756-437E-ACD6-EF36803E29A9}" type="presOf" srcId="{F6FB34F8-D476-4DAB-A54D-B20C7AD49A8A}" destId="{0EA8ECEB-4BEA-4EA4-A72E-9427A4EDF870}" srcOrd="0" destOrd="3" presId="urn:microsoft.com/office/officeart/2005/8/layout/hProcess11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9D9E2340-2CDE-4EBF-9862-D091E307F1CF}" type="presOf" srcId="{CCA2F155-3954-40AD-8118-94CB5598D85D}" destId="{7103C4FE-7A4B-41EF-8814-669D0064B6EF}" srcOrd="0" destOrd="4" presId="urn:microsoft.com/office/officeart/2005/8/layout/hProcess11"/>
    <dgm:cxn modelId="{2AA1985B-4121-4250-A3A5-D584F5979825}" type="presOf" srcId="{B6A966AA-C2D0-420D-89FC-1A1AB0AD4072}" destId="{7F7D3F0A-88AE-44AB-92BC-B1AEC7CDD5CE}" srcOrd="0" destOrd="0" presId="urn:microsoft.com/office/officeart/2005/8/layout/hProcess11"/>
    <dgm:cxn modelId="{FC03965D-E3C5-40CA-BA0D-6B6607626C01}" type="presOf" srcId="{127355C3-219C-4D4E-8674-01ABAE43EF9D}" destId="{C72ECC98-97C1-4FA6-9751-2F88545F8213}" srcOrd="0" destOrd="4" presId="urn:microsoft.com/office/officeart/2005/8/layout/hProcess11"/>
    <dgm:cxn modelId="{D8EBBD42-214D-4D3D-9A34-A5A6A40991CD}" srcId="{45D50368-372D-4F79-95B9-B27BD239F0F6}" destId="{15FCB7DF-D0D3-43D8-8FE5-E5FFDED6264E}" srcOrd="0" destOrd="0" parTransId="{5DD5E854-B70B-4927-93DD-9B930567F2D9}" sibTransId="{DDE76206-3F7F-4788-87BA-8C9D4D26CDB9}"/>
    <dgm:cxn modelId="{83632D46-9C93-4004-898C-8764FCDCD0EB}" type="presOf" srcId="{CA2BABAF-EDAA-4496-8316-FD6EA3643E8F}" destId="{0EA8ECEB-4BEA-4EA4-A72E-9427A4EDF870}" srcOrd="0" destOrd="0" presId="urn:microsoft.com/office/officeart/2005/8/layout/hProcess11"/>
    <dgm:cxn modelId="{097B404A-4973-4ECF-A894-B8F27D24196E}" srcId="{CA2BABAF-EDAA-4496-8316-FD6EA3643E8F}" destId="{FFC65F44-1212-47D3-BD35-4A48E35A6CCF}" srcOrd="1" destOrd="0" parTransId="{CBA4EAF7-44AC-4EC6-AFE7-B049E61F654E}" sibTransId="{69404CEB-C82D-48E2-97F9-550D42ADD953}"/>
    <dgm:cxn modelId="{97A5D174-4568-47E8-8330-35A87C52B1B0}" type="presOf" srcId="{C485168C-07AD-4DE6-B17E-1E96E93777D7}" destId="{C72ECC98-97C1-4FA6-9751-2F88545F8213}" srcOrd="0" destOrd="1" presId="urn:microsoft.com/office/officeart/2005/8/layout/hProcess11"/>
    <dgm:cxn modelId="{9C4BE375-6187-4BD4-A343-9FC71D796AF1}" srcId="{CA2BABAF-EDAA-4496-8316-FD6EA3643E8F}" destId="{ABC1EDDD-C08B-4F9C-8453-9CEFCC2AF319}" srcOrd="0" destOrd="0" parTransId="{33D02404-349E-4E82-A8BA-C0A907006883}" sibTransId="{7D85D88C-6545-49D9-9F9D-01270187B165}"/>
    <dgm:cxn modelId="{B52BEB55-8854-4083-9AF6-79854CE2AFAA}" srcId="{196543C5-093B-4437-B406-DBE4B882EA97}" destId="{944AE470-6A7B-41D1-9663-3F1B1B53CA82}" srcOrd="2" destOrd="0" parTransId="{9F31CCA8-EC9E-4433-8DE1-E40956E88757}" sibTransId="{031DF9CB-10FE-4EC8-ACE1-FB0B7F582FE6}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AB0A3086-03CB-4BC7-8F78-6E1B4343D959}" type="presOf" srcId="{FFC65F44-1212-47D3-BD35-4A48E35A6CCF}" destId="{0EA8ECEB-4BEA-4EA4-A72E-9427A4EDF870}" srcOrd="0" destOrd="2" presId="urn:microsoft.com/office/officeart/2005/8/layout/hProcess11"/>
    <dgm:cxn modelId="{95DD5E93-00FA-4997-B70A-48DFC66B3722}" type="presOf" srcId="{196543C5-093B-4437-B406-DBE4B882EA97}" destId="{C72ECC98-97C1-4FA6-9751-2F88545F8213}" srcOrd="0" destOrd="0" presId="urn:microsoft.com/office/officeart/2005/8/layout/hProcess11"/>
    <dgm:cxn modelId="{5968DF93-F3F4-4DC0-8891-E78157967A31}" type="presOf" srcId="{ABC1EDDD-C08B-4F9C-8453-9CEFCC2AF319}" destId="{0EA8ECEB-4BEA-4EA4-A72E-9427A4EDF870}" srcOrd="0" destOrd="1" presId="urn:microsoft.com/office/officeart/2005/8/layout/hProcess11"/>
    <dgm:cxn modelId="{8E51F695-B80B-4BB6-9263-3F6616EB7701}" srcId="{45D50368-372D-4F79-95B9-B27BD239F0F6}" destId="{CCA2F155-3954-40AD-8118-94CB5598D85D}" srcOrd="3" destOrd="0" parTransId="{1BAC7F13-1DDC-4229-842B-5711E8190790}" sibTransId="{3CB0530E-7DA2-4B08-87AA-AE706B0A13FC}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213BFFB0-A4E8-4C3B-9C34-CCFE858A0A09}" srcId="{45D50368-372D-4F79-95B9-B27BD239F0F6}" destId="{EEB9E663-B3E7-48CB-8B57-9C537E80FA6A}" srcOrd="1" destOrd="0" parTransId="{A7BDB596-B2A9-4117-86EA-8A5E3636FC32}" sibTransId="{057E103C-1144-426E-BD31-9BD1A0EE0DEE}"/>
    <dgm:cxn modelId="{E7CA39B1-A8EE-4592-9EC2-032314A3729B}" type="presOf" srcId="{944AE470-6A7B-41D1-9663-3F1B1B53CA82}" destId="{C72ECC98-97C1-4FA6-9751-2F88545F8213}" srcOrd="0" destOrd="3" presId="urn:microsoft.com/office/officeart/2005/8/layout/hProcess11"/>
    <dgm:cxn modelId="{0DD5AEC4-30BB-47BD-8AF0-2C7FE878EF15}" srcId="{196543C5-093B-4437-B406-DBE4B882EA97}" destId="{DA1B833C-D925-40C0-AF6B-4980ED11E323}" srcOrd="1" destOrd="0" parTransId="{A0152BD7-7DC3-414E-A3AC-84BE69EDEB40}" sibTransId="{12ED4F97-F7A0-4C40-8267-10B4F1BFAFFF}"/>
    <dgm:cxn modelId="{EA12D8D2-9313-4600-B498-EF740CEA177D}" type="presOf" srcId="{45D50368-372D-4F79-95B9-B27BD239F0F6}" destId="{7103C4FE-7A4B-41EF-8814-669D0064B6EF}" srcOrd="0" destOrd="0" presId="urn:microsoft.com/office/officeart/2005/8/layout/hProcess11"/>
    <dgm:cxn modelId="{FB757FD6-3D34-4F65-9713-E7D37075C679}" srcId="{CA2BABAF-EDAA-4496-8316-FD6EA3643E8F}" destId="{F6FB34F8-D476-4DAB-A54D-B20C7AD49A8A}" srcOrd="2" destOrd="0" parTransId="{1622B8EA-832D-4FFC-828E-733AB871689D}" sibTransId="{E3AEB8F3-4294-4749-AB03-7239D48486C9}"/>
    <dgm:cxn modelId="{A63A89DF-7FBC-4C70-A094-EBFB46FEECD4}" type="presOf" srcId="{DA1B833C-D925-40C0-AF6B-4980ED11E323}" destId="{C72ECC98-97C1-4FA6-9751-2F88545F8213}" srcOrd="0" destOrd="2" presId="urn:microsoft.com/office/officeart/2005/8/layout/hProcess11"/>
    <dgm:cxn modelId="{A32BF4EC-7FA1-47D9-A7F7-C56279C0BF46}" type="presOf" srcId="{4807246B-7BF1-46CC-965A-C6FC61428CC0}" destId="{7103C4FE-7A4B-41EF-8814-669D0064B6EF}" srcOrd="0" destOrd="3" presId="urn:microsoft.com/office/officeart/2005/8/layout/hProcess11"/>
    <dgm:cxn modelId="{EFC203EE-FCE3-47C2-979C-4706813FF462}" type="presOf" srcId="{15FCB7DF-D0D3-43D8-8FE5-E5FFDED6264E}" destId="{7103C4FE-7A4B-41EF-8814-669D0064B6EF}" srcOrd="0" destOrd="1" presId="urn:microsoft.com/office/officeart/2005/8/layout/hProcess11"/>
    <dgm:cxn modelId="{D5B897FF-4A75-4118-BC51-0F8E6D0F044A}" srcId="{196543C5-093B-4437-B406-DBE4B882EA97}" destId="{127355C3-219C-4D4E-8674-01ABAE43EF9D}" srcOrd="3" destOrd="0" parTransId="{A4245F46-CBF0-4671-A343-B8367F858DE6}" sibTransId="{F2A1B573-2E94-4BE0-BFEB-551CEC22D0D9}"/>
    <dgm:cxn modelId="{657CDEE2-811B-4DBE-83D5-E4C4D16B0DD7}" type="presParOf" srcId="{7F7D3F0A-88AE-44AB-92BC-B1AEC7CDD5CE}" destId="{1321859E-820F-42A1-A815-96F9E1091C18}" srcOrd="0" destOrd="0" presId="urn:microsoft.com/office/officeart/2005/8/layout/hProcess11"/>
    <dgm:cxn modelId="{7AC3D3E8-0313-4C45-9987-7C45EA43349B}" type="presParOf" srcId="{7F7D3F0A-88AE-44AB-92BC-B1AEC7CDD5CE}" destId="{0C0EFEA6-53DB-4B11-B914-678B897CA613}" srcOrd="1" destOrd="0" presId="urn:microsoft.com/office/officeart/2005/8/layout/hProcess11"/>
    <dgm:cxn modelId="{DEBE1E2B-72BE-4CBB-9B68-8023160EC465}" type="presParOf" srcId="{0C0EFEA6-53DB-4B11-B914-678B897CA613}" destId="{D1F8120B-2014-4539-8DB2-DF72EA65305F}" srcOrd="0" destOrd="0" presId="urn:microsoft.com/office/officeart/2005/8/layout/hProcess11"/>
    <dgm:cxn modelId="{D18E37FE-918A-43D2-93DA-1298844F66F7}" type="presParOf" srcId="{D1F8120B-2014-4539-8DB2-DF72EA65305F}" destId="{7103C4FE-7A4B-41EF-8814-669D0064B6EF}" srcOrd="0" destOrd="0" presId="urn:microsoft.com/office/officeart/2005/8/layout/hProcess11"/>
    <dgm:cxn modelId="{A2E9B56C-A58F-4E4B-899F-BF2D659D20B5}" type="presParOf" srcId="{D1F8120B-2014-4539-8DB2-DF72EA65305F}" destId="{69242FCE-B1A3-4CB0-90C2-CB5EC309668C}" srcOrd="1" destOrd="0" presId="urn:microsoft.com/office/officeart/2005/8/layout/hProcess11"/>
    <dgm:cxn modelId="{4462E89E-2A3B-4734-A38E-EF04831979D9}" type="presParOf" srcId="{D1F8120B-2014-4539-8DB2-DF72EA65305F}" destId="{301F205F-64EC-4B0E-A2AD-D5977C935AF4}" srcOrd="2" destOrd="0" presId="urn:microsoft.com/office/officeart/2005/8/layout/hProcess11"/>
    <dgm:cxn modelId="{B5EBFE76-505F-4DE1-A8D4-EF44889F640A}" type="presParOf" srcId="{0C0EFEA6-53DB-4B11-B914-678B897CA613}" destId="{B3AB7B4B-B32A-45B9-A77C-F2AACFD79CA5}" srcOrd="1" destOrd="0" presId="urn:microsoft.com/office/officeart/2005/8/layout/hProcess11"/>
    <dgm:cxn modelId="{DE2E7C9D-1324-403E-84D9-B803899A3718}" type="presParOf" srcId="{0C0EFEA6-53DB-4B11-B914-678B897CA613}" destId="{9B80AA7C-AE0D-4517-8F0E-3798D9078ECA}" srcOrd="2" destOrd="0" presId="urn:microsoft.com/office/officeart/2005/8/layout/hProcess11"/>
    <dgm:cxn modelId="{AB3328D2-15B2-456B-AE83-349BF306A6B8}" type="presParOf" srcId="{9B80AA7C-AE0D-4517-8F0E-3798D9078ECA}" destId="{C72ECC98-97C1-4FA6-9751-2F88545F8213}" srcOrd="0" destOrd="0" presId="urn:microsoft.com/office/officeart/2005/8/layout/hProcess11"/>
    <dgm:cxn modelId="{6DDCB812-D401-459E-B100-0C749B6327DC}" type="presParOf" srcId="{9B80AA7C-AE0D-4517-8F0E-3798D9078ECA}" destId="{8A3CF5DF-2912-4784-8B16-20EF1087B16D}" srcOrd="1" destOrd="0" presId="urn:microsoft.com/office/officeart/2005/8/layout/hProcess11"/>
    <dgm:cxn modelId="{8EAA1204-5CCD-4775-ABA2-B16714637D9D}" type="presParOf" srcId="{9B80AA7C-AE0D-4517-8F0E-3798D9078ECA}" destId="{AEB44FDA-4D40-47A5-BEE0-4EF9F97BF5D2}" srcOrd="2" destOrd="0" presId="urn:microsoft.com/office/officeart/2005/8/layout/hProcess11"/>
    <dgm:cxn modelId="{E44E8CCE-708A-40F9-AB6F-57D6CFBA2EE2}" type="presParOf" srcId="{0C0EFEA6-53DB-4B11-B914-678B897CA613}" destId="{66B84C84-45A2-4C61-AA12-3A3F75DB82F8}" srcOrd="3" destOrd="0" presId="urn:microsoft.com/office/officeart/2005/8/layout/hProcess11"/>
    <dgm:cxn modelId="{82D949B0-3D30-49E9-A680-5F9EC51DC2ED}" type="presParOf" srcId="{0C0EFEA6-53DB-4B11-B914-678B897CA613}" destId="{8CEF5A46-4D3D-4D9F-B7F4-405723F5505C}" srcOrd="4" destOrd="0" presId="urn:microsoft.com/office/officeart/2005/8/layout/hProcess11"/>
    <dgm:cxn modelId="{2411A679-322E-4C61-891B-530B7DD7EAE7}" type="presParOf" srcId="{8CEF5A46-4D3D-4D9F-B7F4-405723F5505C}" destId="{0EA8ECEB-4BEA-4EA4-A72E-9427A4EDF870}" srcOrd="0" destOrd="0" presId="urn:microsoft.com/office/officeart/2005/8/layout/hProcess11"/>
    <dgm:cxn modelId="{FD6F7A0D-9A50-4845-8363-0D5EB399E79A}" type="presParOf" srcId="{8CEF5A46-4D3D-4D9F-B7F4-405723F5505C}" destId="{AE8B9E76-450B-4587-ADD0-D709E0D11B62}" srcOrd="1" destOrd="0" presId="urn:microsoft.com/office/officeart/2005/8/layout/hProcess11"/>
    <dgm:cxn modelId="{1848BEBC-2F27-4EAC-8B11-7880751CF71F}" type="presParOf" srcId="{8CEF5A46-4D3D-4D9F-B7F4-405723F5505C}" destId="{7E02D670-50CE-4DE9-9D99-A3113C1CA49F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932422-7DD5-4F3D-A940-0C1E6B7C728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767DC-DBCA-48B3-8AF4-7B3684302E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 Authorization Trackers to improve visibility of funding status and obligations. Report is shared bi-weekly with the Administrative Services Unit.</a:t>
          </a:r>
        </a:p>
      </dgm:t>
    </dgm:pt>
    <dgm:pt modelId="{BE3B2AD2-63AF-4FBB-B76D-1F18D133404A}" type="parTrans" cxnId="{E026EF63-8409-4D66-9EA3-7D17325C62A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9AA64A-7FFB-4C92-8FDA-CB752E8D58F6}" type="sibTrans" cxnId="{E026EF63-8409-4D66-9EA3-7D17325C62A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4EB214-E486-4E17-92C7-4B6E033D46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Adapted authorization practices to manage ongoing budget obligations and funding timelines.</a:t>
          </a:r>
        </a:p>
      </dgm:t>
    </dgm:pt>
    <dgm:pt modelId="{82ABA705-AED0-4CDE-9A69-D001FCAB7D45}" type="parTrans" cxnId="{E93DB274-E10B-42A4-8FCC-4E619706946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7EAAC0-B36B-4F25-B409-CF19F68B6AC6}" type="sibTrans" cxnId="{E93DB274-E10B-42A4-8FCC-4E619706946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5CF1C9-7841-45D0-A129-0BC92E2F1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Rebuilt and reconfigured internal applications to support Period of Performance (</a:t>
          </a:r>
          <a:r>
            <a:rPr lang="en-US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PoP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 monitoring. </a:t>
          </a:r>
        </a:p>
      </dgm:t>
    </dgm:pt>
    <dgm:pt modelId="{313753D6-FB0D-41F9-BAB2-A07CC4027485}" type="parTrans" cxnId="{6136B71C-F17D-497C-A016-518C5CD2C73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51715E-7880-4C07-8EFE-174C7DC73C45}" type="sibTrans" cxnId="{6136B71C-F17D-497C-A016-518C5CD2C73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49B0C6-5524-4D60-958D-E602C946EC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Developed fiscal management applications to streamline financial communication and reporting (i.e., cost per case report). </a:t>
          </a:r>
        </a:p>
      </dgm:t>
    </dgm:pt>
    <dgm:pt modelId="{08B17D17-0CF3-4156-918F-5AB3E0DE50F0}" type="parTrans" cxnId="{CE3EB25D-6B6B-4B27-B328-23DBCF5F3B81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06C4EF-995B-4846-B879-C123B8D60BF6}" type="sibTrans" cxnId="{CE3EB25D-6B6B-4B27-B328-23DBCF5F3B81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BE37AB-9A09-47D8-8C1B-D1983AC2F6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Providing ongoing training for management to strengthen understanding of financial processes and tools.</a:t>
          </a:r>
        </a:p>
      </dgm:t>
    </dgm:pt>
    <dgm:pt modelId="{FFEBB808-A336-4038-9B75-504C3F1B1335}" type="parTrans" cxnId="{D4861D73-F643-4EAE-B677-3B3BFCEA312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2C2C16-AB61-4974-9A85-F32FFD03379F}" type="sibTrans" cxnId="{D4861D73-F643-4EAE-B677-3B3BFCEA312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0E4830F-46AC-4CD0-AC82-7641F3BE6C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Ongoing training to educate all client service personnel on DRAN for use in identifying planned services for the Individualized Plans for Employment (IPEs). </a:t>
          </a:r>
        </a:p>
      </dgm:t>
    </dgm:pt>
    <dgm:pt modelId="{918F8704-BC5E-45B9-B24A-4634F277667B}" type="parTrans" cxnId="{4C26F6F9-2B59-4159-B02F-4A6AB0BBE16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DCDAF2-112D-4FD7-9D80-9D71D6E88F99}" type="sibTrans" cxnId="{4C26F6F9-2B59-4159-B02F-4A6AB0BBE160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FDE498-1EFB-4691-B8F3-F37C38F61BAD}" type="pres">
      <dgm:prSet presAssocID="{63932422-7DD5-4F3D-A940-0C1E6B7C7283}" presName="root" presStyleCnt="0">
        <dgm:presLayoutVars>
          <dgm:dir/>
          <dgm:resizeHandles val="exact"/>
        </dgm:presLayoutVars>
      </dgm:prSet>
      <dgm:spPr/>
    </dgm:pt>
    <dgm:pt modelId="{AB39AD47-0821-4D88-848D-587ACF1D73AE}" type="pres">
      <dgm:prSet presAssocID="{70E767DC-DBCA-48B3-8AF4-7B3684302E16}" presName="compNode" presStyleCnt="0"/>
      <dgm:spPr/>
    </dgm:pt>
    <dgm:pt modelId="{B992CA46-4656-4CED-9CC8-C8FFAE5D390F}" type="pres">
      <dgm:prSet presAssocID="{70E767DC-DBCA-48B3-8AF4-7B3684302E1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0FA2AC0-E651-45D9-B54C-4193F069EC23}" type="pres">
      <dgm:prSet presAssocID="{70E767DC-DBCA-48B3-8AF4-7B3684302E16}" presName="spaceRect" presStyleCnt="0"/>
      <dgm:spPr/>
    </dgm:pt>
    <dgm:pt modelId="{A0F67B2F-6DDA-47F5-BBD3-133F74380FA5}" type="pres">
      <dgm:prSet presAssocID="{70E767DC-DBCA-48B3-8AF4-7B3684302E16}" presName="textRect" presStyleLbl="revTx" presStyleIdx="0" presStyleCnt="6">
        <dgm:presLayoutVars>
          <dgm:chMax val="1"/>
          <dgm:chPref val="1"/>
        </dgm:presLayoutVars>
      </dgm:prSet>
      <dgm:spPr/>
    </dgm:pt>
    <dgm:pt modelId="{30353B2A-43F9-4F5F-8CA2-BCBBB90ED97D}" type="pres">
      <dgm:prSet presAssocID="{A69AA64A-7FFB-4C92-8FDA-CB752E8D58F6}" presName="sibTrans" presStyleCnt="0"/>
      <dgm:spPr/>
    </dgm:pt>
    <dgm:pt modelId="{12CA1C3D-5BD7-4532-BB0F-F84D128B6062}" type="pres">
      <dgm:prSet presAssocID="{344EB214-E486-4E17-92C7-4B6E033D4610}" presName="compNode" presStyleCnt="0"/>
      <dgm:spPr/>
    </dgm:pt>
    <dgm:pt modelId="{AA909D72-857D-45A6-B695-59D06B524A5C}" type="pres">
      <dgm:prSet presAssocID="{344EB214-E486-4E17-92C7-4B6E033D461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0F25D25-BA0E-40EC-9C32-5EA9062F195A}" type="pres">
      <dgm:prSet presAssocID="{344EB214-E486-4E17-92C7-4B6E033D4610}" presName="spaceRect" presStyleCnt="0"/>
      <dgm:spPr/>
    </dgm:pt>
    <dgm:pt modelId="{BE1BF29F-385F-4D1B-8253-06A78A4D54CD}" type="pres">
      <dgm:prSet presAssocID="{344EB214-E486-4E17-92C7-4B6E033D4610}" presName="textRect" presStyleLbl="revTx" presStyleIdx="1" presStyleCnt="6">
        <dgm:presLayoutVars>
          <dgm:chMax val="1"/>
          <dgm:chPref val="1"/>
        </dgm:presLayoutVars>
      </dgm:prSet>
      <dgm:spPr/>
    </dgm:pt>
    <dgm:pt modelId="{524E2E34-2642-4571-9C4F-6786A625081E}" type="pres">
      <dgm:prSet presAssocID="{857EAAC0-B36B-4F25-B409-CF19F68B6AC6}" presName="sibTrans" presStyleCnt="0"/>
      <dgm:spPr/>
    </dgm:pt>
    <dgm:pt modelId="{FE6D0DF3-4DD8-4005-ACFD-6FA636EEE438}" type="pres">
      <dgm:prSet presAssocID="{825CF1C9-7841-45D0-A129-0BC92E2F1D53}" presName="compNode" presStyleCnt="0"/>
      <dgm:spPr/>
    </dgm:pt>
    <dgm:pt modelId="{22477512-9165-4335-9622-F829FE47105A}" type="pres">
      <dgm:prSet presAssocID="{825CF1C9-7841-45D0-A129-0BC92E2F1D5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41D5D7A-7C31-4DC9-A6EF-4CDAB38ABFE8}" type="pres">
      <dgm:prSet presAssocID="{825CF1C9-7841-45D0-A129-0BC92E2F1D53}" presName="spaceRect" presStyleCnt="0"/>
      <dgm:spPr/>
    </dgm:pt>
    <dgm:pt modelId="{E3A0B94A-06C2-4A84-A5D9-23E1BACFE7FC}" type="pres">
      <dgm:prSet presAssocID="{825CF1C9-7841-45D0-A129-0BC92E2F1D53}" presName="textRect" presStyleLbl="revTx" presStyleIdx="2" presStyleCnt="6">
        <dgm:presLayoutVars>
          <dgm:chMax val="1"/>
          <dgm:chPref val="1"/>
        </dgm:presLayoutVars>
      </dgm:prSet>
      <dgm:spPr/>
    </dgm:pt>
    <dgm:pt modelId="{D352D5A1-1378-4530-AB5F-147B72764E53}" type="pres">
      <dgm:prSet presAssocID="{9251715E-7880-4C07-8EFE-174C7DC73C45}" presName="sibTrans" presStyleCnt="0"/>
      <dgm:spPr/>
    </dgm:pt>
    <dgm:pt modelId="{6284BACF-7329-4156-B729-412573A9705F}" type="pres">
      <dgm:prSet presAssocID="{1B49B0C6-5524-4D60-958D-E602C946EC3F}" presName="compNode" presStyleCnt="0"/>
      <dgm:spPr/>
    </dgm:pt>
    <dgm:pt modelId="{0224699A-8804-40B7-B4EB-FD3A1BD8B84B}" type="pres">
      <dgm:prSet presAssocID="{1B49B0C6-5524-4D60-958D-E602C946EC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721CB0C-A6D9-403A-9783-0FAC52F91A3B}" type="pres">
      <dgm:prSet presAssocID="{1B49B0C6-5524-4D60-958D-E602C946EC3F}" presName="spaceRect" presStyleCnt="0"/>
      <dgm:spPr/>
    </dgm:pt>
    <dgm:pt modelId="{8A99EDCA-AFF9-4355-996D-71822A025D3D}" type="pres">
      <dgm:prSet presAssocID="{1B49B0C6-5524-4D60-958D-E602C946EC3F}" presName="textRect" presStyleLbl="revTx" presStyleIdx="3" presStyleCnt="6">
        <dgm:presLayoutVars>
          <dgm:chMax val="1"/>
          <dgm:chPref val="1"/>
        </dgm:presLayoutVars>
      </dgm:prSet>
      <dgm:spPr/>
    </dgm:pt>
    <dgm:pt modelId="{C62A8674-91AD-4DD5-93FB-5F67B875EEAC}" type="pres">
      <dgm:prSet presAssocID="{9506C4EF-995B-4846-B879-C123B8D60BF6}" presName="sibTrans" presStyleCnt="0"/>
      <dgm:spPr/>
    </dgm:pt>
    <dgm:pt modelId="{33147C33-D7EC-4155-B527-1E8C784B64EA}" type="pres">
      <dgm:prSet presAssocID="{EDBE37AB-9A09-47D8-8C1B-D1983AC2F646}" presName="compNode" presStyleCnt="0"/>
      <dgm:spPr/>
    </dgm:pt>
    <dgm:pt modelId="{2A908EA7-B8BA-4B37-92F9-F45979FBB726}" type="pres">
      <dgm:prSet presAssocID="{EDBE37AB-9A09-47D8-8C1B-D1983AC2F64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342ABA0-6421-4FCF-862F-6BC57FCCD1E3}" type="pres">
      <dgm:prSet presAssocID="{EDBE37AB-9A09-47D8-8C1B-D1983AC2F646}" presName="spaceRect" presStyleCnt="0"/>
      <dgm:spPr/>
    </dgm:pt>
    <dgm:pt modelId="{B0884D21-090F-4540-A557-D0789E843EB8}" type="pres">
      <dgm:prSet presAssocID="{EDBE37AB-9A09-47D8-8C1B-D1983AC2F646}" presName="textRect" presStyleLbl="revTx" presStyleIdx="4" presStyleCnt="6">
        <dgm:presLayoutVars>
          <dgm:chMax val="1"/>
          <dgm:chPref val="1"/>
        </dgm:presLayoutVars>
      </dgm:prSet>
      <dgm:spPr/>
    </dgm:pt>
    <dgm:pt modelId="{FA1BE43A-EF0F-4F2B-943C-C0F700E0D5B2}" type="pres">
      <dgm:prSet presAssocID="{392C2C16-AB61-4974-9A85-F32FFD03379F}" presName="sibTrans" presStyleCnt="0"/>
      <dgm:spPr/>
    </dgm:pt>
    <dgm:pt modelId="{711FF79F-2C3B-47D5-9C87-075C72E75054}" type="pres">
      <dgm:prSet presAssocID="{D0E4830F-46AC-4CD0-AC82-7641F3BE6C8E}" presName="compNode" presStyleCnt="0"/>
      <dgm:spPr/>
    </dgm:pt>
    <dgm:pt modelId="{3AEB0430-3F7E-447C-BB2A-9C17C7000425}" type="pres">
      <dgm:prSet presAssocID="{D0E4830F-46AC-4CD0-AC82-7641F3BE6C8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77910CC-99CA-4173-A68B-F22CEF5CC736}" type="pres">
      <dgm:prSet presAssocID="{D0E4830F-46AC-4CD0-AC82-7641F3BE6C8E}" presName="spaceRect" presStyleCnt="0"/>
      <dgm:spPr/>
    </dgm:pt>
    <dgm:pt modelId="{88B63224-72B1-4078-9961-5DE9F0D887A2}" type="pres">
      <dgm:prSet presAssocID="{D0E4830F-46AC-4CD0-AC82-7641F3BE6C8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136B71C-F17D-497C-A016-518C5CD2C732}" srcId="{63932422-7DD5-4F3D-A940-0C1E6B7C7283}" destId="{825CF1C9-7841-45D0-A129-0BC92E2F1D53}" srcOrd="2" destOrd="0" parTransId="{313753D6-FB0D-41F9-BAB2-A07CC4027485}" sibTransId="{9251715E-7880-4C07-8EFE-174C7DC73C45}"/>
    <dgm:cxn modelId="{CE3EB25D-6B6B-4B27-B328-23DBCF5F3B81}" srcId="{63932422-7DD5-4F3D-A940-0C1E6B7C7283}" destId="{1B49B0C6-5524-4D60-958D-E602C946EC3F}" srcOrd="3" destOrd="0" parTransId="{08B17D17-0CF3-4156-918F-5AB3E0DE50F0}" sibTransId="{9506C4EF-995B-4846-B879-C123B8D60BF6}"/>
    <dgm:cxn modelId="{5A344F61-4E68-40FA-B548-6EB7ABE0C3F7}" type="presOf" srcId="{825CF1C9-7841-45D0-A129-0BC92E2F1D53}" destId="{E3A0B94A-06C2-4A84-A5D9-23E1BACFE7FC}" srcOrd="0" destOrd="0" presId="urn:microsoft.com/office/officeart/2018/2/layout/IconLabelList"/>
    <dgm:cxn modelId="{E026EF63-8409-4D66-9EA3-7D17325C62A0}" srcId="{63932422-7DD5-4F3D-A940-0C1E6B7C7283}" destId="{70E767DC-DBCA-48B3-8AF4-7B3684302E16}" srcOrd="0" destOrd="0" parTransId="{BE3B2AD2-63AF-4FBB-B76D-1F18D133404A}" sibTransId="{A69AA64A-7FFB-4C92-8FDA-CB752E8D58F6}"/>
    <dgm:cxn modelId="{51DE8752-40F5-4064-B9C4-D77D956C5396}" type="presOf" srcId="{D0E4830F-46AC-4CD0-AC82-7641F3BE6C8E}" destId="{88B63224-72B1-4078-9961-5DE9F0D887A2}" srcOrd="0" destOrd="0" presId="urn:microsoft.com/office/officeart/2018/2/layout/IconLabelList"/>
    <dgm:cxn modelId="{D4861D73-F643-4EAE-B677-3B3BFCEA312E}" srcId="{63932422-7DD5-4F3D-A940-0C1E6B7C7283}" destId="{EDBE37AB-9A09-47D8-8C1B-D1983AC2F646}" srcOrd="4" destOrd="0" parTransId="{FFEBB808-A336-4038-9B75-504C3F1B1335}" sibTransId="{392C2C16-AB61-4974-9A85-F32FFD03379F}"/>
    <dgm:cxn modelId="{E93DB274-E10B-42A4-8FCC-4E6197069460}" srcId="{63932422-7DD5-4F3D-A940-0C1E6B7C7283}" destId="{344EB214-E486-4E17-92C7-4B6E033D4610}" srcOrd="1" destOrd="0" parTransId="{82ABA705-AED0-4CDE-9A69-D001FCAB7D45}" sibTransId="{857EAAC0-B36B-4F25-B409-CF19F68B6AC6}"/>
    <dgm:cxn modelId="{7BAD7B85-C35E-436F-89CB-DE88A2FE0971}" type="presOf" srcId="{344EB214-E486-4E17-92C7-4B6E033D4610}" destId="{BE1BF29F-385F-4D1B-8253-06A78A4D54CD}" srcOrd="0" destOrd="0" presId="urn:microsoft.com/office/officeart/2018/2/layout/IconLabelList"/>
    <dgm:cxn modelId="{BC1BC785-69C3-478F-9DD6-446E34D31C96}" type="presOf" srcId="{1B49B0C6-5524-4D60-958D-E602C946EC3F}" destId="{8A99EDCA-AFF9-4355-996D-71822A025D3D}" srcOrd="0" destOrd="0" presId="urn:microsoft.com/office/officeart/2018/2/layout/IconLabelList"/>
    <dgm:cxn modelId="{301798A8-0D93-4443-AE84-7A192B1D55C5}" type="presOf" srcId="{EDBE37AB-9A09-47D8-8C1B-D1983AC2F646}" destId="{B0884D21-090F-4540-A557-D0789E843EB8}" srcOrd="0" destOrd="0" presId="urn:microsoft.com/office/officeart/2018/2/layout/IconLabelList"/>
    <dgm:cxn modelId="{872B3BB3-A291-4D3A-ACD9-C988A402491C}" type="presOf" srcId="{70E767DC-DBCA-48B3-8AF4-7B3684302E16}" destId="{A0F67B2F-6DDA-47F5-BBD3-133F74380FA5}" srcOrd="0" destOrd="0" presId="urn:microsoft.com/office/officeart/2018/2/layout/IconLabelList"/>
    <dgm:cxn modelId="{EA4EB4C1-A394-43AE-A574-1D73B2E24379}" type="presOf" srcId="{63932422-7DD5-4F3D-A940-0C1E6B7C7283}" destId="{AAFDE498-1EFB-4691-B8F3-F37C38F61BAD}" srcOrd="0" destOrd="0" presId="urn:microsoft.com/office/officeart/2018/2/layout/IconLabelList"/>
    <dgm:cxn modelId="{4C26F6F9-2B59-4159-B02F-4A6AB0BBE160}" srcId="{63932422-7DD5-4F3D-A940-0C1E6B7C7283}" destId="{D0E4830F-46AC-4CD0-AC82-7641F3BE6C8E}" srcOrd="5" destOrd="0" parTransId="{918F8704-BC5E-45B9-B24A-4634F277667B}" sibTransId="{06DCDAF2-112D-4FD7-9D80-9D71D6E88F99}"/>
    <dgm:cxn modelId="{B0FE0F88-78CC-4B17-9C35-B82D718C956A}" type="presParOf" srcId="{AAFDE498-1EFB-4691-B8F3-F37C38F61BAD}" destId="{AB39AD47-0821-4D88-848D-587ACF1D73AE}" srcOrd="0" destOrd="0" presId="urn:microsoft.com/office/officeart/2018/2/layout/IconLabelList"/>
    <dgm:cxn modelId="{A607BED1-52DF-4C1E-B839-F8388DEB6EB6}" type="presParOf" srcId="{AB39AD47-0821-4D88-848D-587ACF1D73AE}" destId="{B992CA46-4656-4CED-9CC8-C8FFAE5D390F}" srcOrd="0" destOrd="0" presId="urn:microsoft.com/office/officeart/2018/2/layout/IconLabelList"/>
    <dgm:cxn modelId="{11225587-1D5A-4CF8-8206-C59850126B15}" type="presParOf" srcId="{AB39AD47-0821-4D88-848D-587ACF1D73AE}" destId="{70FA2AC0-E651-45D9-B54C-4193F069EC23}" srcOrd="1" destOrd="0" presId="urn:microsoft.com/office/officeart/2018/2/layout/IconLabelList"/>
    <dgm:cxn modelId="{30ADF153-E2EE-4B5F-8F08-A6A5DD3E2711}" type="presParOf" srcId="{AB39AD47-0821-4D88-848D-587ACF1D73AE}" destId="{A0F67B2F-6DDA-47F5-BBD3-133F74380FA5}" srcOrd="2" destOrd="0" presId="urn:microsoft.com/office/officeart/2018/2/layout/IconLabelList"/>
    <dgm:cxn modelId="{4983E299-45A0-4ACD-AFEA-7161BE87480E}" type="presParOf" srcId="{AAFDE498-1EFB-4691-B8F3-F37C38F61BAD}" destId="{30353B2A-43F9-4F5F-8CA2-BCBBB90ED97D}" srcOrd="1" destOrd="0" presId="urn:microsoft.com/office/officeart/2018/2/layout/IconLabelList"/>
    <dgm:cxn modelId="{F031FF06-377F-4CAE-AE3D-29FDCF3424D6}" type="presParOf" srcId="{AAFDE498-1EFB-4691-B8F3-F37C38F61BAD}" destId="{12CA1C3D-5BD7-4532-BB0F-F84D128B6062}" srcOrd="2" destOrd="0" presId="urn:microsoft.com/office/officeart/2018/2/layout/IconLabelList"/>
    <dgm:cxn modelId="{331A9900-4D73-4823-8EF8-73D56198065E}" type="presParOf" srcId="{12CA1C3D-5BD7-4532-BB0F-F84D128B6062}" destId="{AA909D72-857D-45A6-B695-59D06B524A5C}" srcOrd="0" destOrd="0" presId="urn:microsoft.com/office/officeart/2018/2/layout/IconLabelList"/>
    <dgm:cxn modelId="{20102C16-DC5F-42CC-A680-DDAEBB607B8B}" type="presParOf" srcId="{12CA1C3D-5BD7-4532-BB0F-F84D128B6062}" destId="{50F25D25-BA0E-40EC-9C32-5EA9062F195A}" srcOrd="1" destOrd="0" presId="urn:microsoft.com/office/officeart/2018/2/layout/IconLabelList"/>
    <dgm:cxn modelId="{57551D4F-8537-41FA-9027-40A9E2DCB0C7}" type="presParOf" srcId="{12CA1C3D-5BD7-4532-BB0F-F84D128B6062}" destId="{BE1BF29F-385F-4D1B-8253-06A78A4D54CD}" srcOrd="2" destOrd="0" presId="urn:microsoft.com/office/officeart/2018/2/layout/IconLabelList"/>
    <dgm:cxn modelId="{EFD56192-ECBB-4592-927E-CCEBC2E2B0A3}" type="presParOf" srcId="{AAFDE498-1EFB-4691-B8F3-F37C38F61BAD}" destId="{524E2E34-2642-4571-9C4F-6786A625081E}" srcOrd="3" destOrd="0" presId="urn:microsoft.com/office/officeart/2018/2/layout/IconLabelList"/>
    <dgm:cxn modelId="{0A8ED0C1-531C-4266-824C-6E7DA164E2A6}" type="presParOf" srcId="{AAFDE498-1EFB-4691-B8F3-F37C38F61BAD}" destId="{FE6D0DF3-4DD8-4005-ACFD-6FA636EEE438}" srcOrd="4" destOrd="0" presId="urn:microsoft.com/office/officeart/2018/2/layout/IconLabelList"/>
    <dgm:cxn modelId="{BA486C6B-08AF-4FAC-A2DB-1C4C5C9106F2}" type="presParOf" srcId="{FE6D0DF3-4DD8-4005-ACFD-6FA636EEE438}" destId="{22477512-9165-4335-9622-F829FE47105A}" srcOrd="0" destOrd="0" presId="urn:microsoft.com/office/officeart/2018/2/layout/IconLabelList"/>
    <dgm:cxn modelId="{ED7AAF89-4BAC-4D1E-8E08-9EE5A6B84ADD}" type="presParOf" srcId="{FE6D0DF3-4DD8-4005-ACFD-6FA636EEE438}" destId="{341D5D7A-7C31-4DC9-A6EF-4CDAB38ABFE8}" srcOrd="1" destOrd="0" presId="urn:microsoft.com/office/officeart/2018/2/layout/IconLabelList"/>
    <dgm:cxn modelId="{88299E23-4511-4AD5-830B-BFB94EB89DF9}" type="presParOf" srcId="{FE6D0DF3-4DD8-4005-ACFD-6FA636EEE438}" destId="{E3A0B94A-06C2-4A84-A5D9-23E1BACFE7FC}" srcOrd="2" destOrd="0" presId="urn:microsoft.com/office/officeart/2018/2/layout/IconLabelList"/>
    <dgm:cxn modelId="{ED688E9F-A21B-48EE-90A3-B0AEAB89E268}" type="presParOf" srcId="{AAFDE498-1EFB-4691-B8F3-F37C38F61BAD}" destId="{D352D5A1-1378-4530-AB5F-147B72764E53}" srcOrd="5" destOrd="0" presId="urn:microsoft.com/office/officeart/2018/2/layout/IconLabelList"/>
    <dgm:cxn modelId="{A4AA33A1-5112-423C-A18D-0015B6F050C3}" type="presParOf" srcId="{AAFDE498-1EFB-4691-B8F3-F37C38F61BAD}" destId="{6284BACF-7329-4156-B729-412573A9705F}" srcOrd="6" destOrd="0" presId="urn:microsoft.com/office/officeart/2018/2/layout/IconLabelList"/>
    <dgm:cxn modelId="{AEEEABFA-7CDE-4483-839C-739CF4D46F66}" type="presParOf" srcId="{6284BACF-7329-4156-B729-412573A9705F}" destId="{0224699A-8804-40B7-B4EB-FD3A1BD8B84B}" srcOrd="0" destOrd="0" presId="urn:microsoft.com/office/officeart/2018/2/layout/IconLabelList"/>
    <dgm:cxn modelId="{02BC0CE4-EA03-434A-ACE7-1D0BAA033888}" type="presParOf" srcId="{6284BACF-7329-4156-B729-412573A9705F}" destId="{3721CB0C-A6D9-403A-9783-0FAC52F91A3B}" srcOrd="1" destOrd="0" presId="urn:microsoft.com/office/officeart/2018/2/layout/IconLabelList"/>
    <dgm:cxn modelId="{49CBE794-2E7F-4C0A-81C9-B77A32B0265E}" type="presParOf" srcId="{6284BACF-7329-4156-B729-412573A9705F}" destId="{8A99EDCA-AFF9-4355-996D-71822A025D3D}" srcOrd="2" destOrd="0" presId="urn:microsoft.com/office/officeart/2018/2/layout/IconLabelList"/>
    <dgm:cxn modelId="{726368B4-C5E9-4059-9782-1116CB25DAE0}" type="presParOf" srcId="{AAFDE498-1EFB-4691-B8F3-F37C38F61BAD}" destId="{C62A8674-91AD-4DD5-93FB-5F67B875EEAC}" srcOrd="7" destOrd="0" presId="urn:microsoft.com/office/officeart/2018/2/layout/IconLabelList"/>
    <dgm:cxn modelId="{9768486C-D145-4D59-841E-22DDEF2795A6}" type="presParOf" srcId="{AAFDE498-1EFB-4691-B8F3-F37C38F61BAD}" destId="{33147C33-D7EC-4155-B527-1E8C784B64EA}" srcOrd="8" destOrd="0" presId="urn:microsoft.com/office/officeart/2018/2/layout/IconLabelList"/>
    <dgm:cxn modelId="{A1715C0E-53BE-43FF-A5B3-CFEB6D9857A6}" type="presParOf" srcId="{33147C33-D7EC-4155-B527-1E8C784B64EA}" destId="{2A908EA7-B8BA-4B37-92F9-F45979FBB726}" srcOrd="0" destOrd="0" presId="urn:microsoft.com/office/officeart/2018/2/layout/IconLabelList"/>
    <dgm:cxn modelId="{BB161C53-F5C8-4643-B295-ACC8864DBD71}" type="presParOf" srcId="{33147C33-D7EC-4155-B527-1E8C784B64EA}" destId="{9342ABA0-6421-4FCF-862F-6BC57FCCD1E3}" srcOrd="1" destOrd="0" presId="urn:microsoft.com/office/officeart/2018/2/layout/IconLabelList"/>
    <dgm:cxn modelId="{E072957B-0F4B-428B-86E9-8E4EF8BA58FD}" type="presParOf" srcId="{33147C33-D7EC-4155-B527-1E8C784B64EA}" destId="{B0884D21-090F-4540-A557-D0789E843EB8}" srcOrd="2" destOrd="0" presId="urn:microsoft.com/office/officeart/2018/2/layout/IconLabelList"/>
    <dgm:cxn modelId="{FD00A68F-D84F-47C7-8A5F-6F229AE422AE}" type="presParOf" srcId="{AAFDE498-1EFB-4691-B8F3-F37C38F61BAD}" destId="{FA1BE43A-EF0F-4F2B-943C-C0F700E0D5B2}" srcOrd="9" destOrd="0" presId="urn:microsoft.com/office/officeart/2018/2/layout/IconLabelList"/>
    <dgm:cxn modelId="{0726826E-A8C3-4092-841B-59F12A248F81}" type="presParOf" srcId="{AAFDE498-1EFB-4691-B8F3-F37C38F61BAD}" destId="{711FF79F-2C3B-47D5-9C87-075C72E75054}" srcOrd="10" destOrd="0" presId="urn:microsoft.com/office/officeart/2018/2/layout/IconLabelList"/>
    <dgm:cxn modelId="{7377151A-BB2C-4631-B5E2-20EFB4BB99E9}" type="presParOf" srcId="{711FF79F-2C3B-47D5-9C87-075C72E75054}" destId="{3AEB0430-3F7E-447C-BB2A-9C17C7000425}" srcOrd="0" destOrd="0" presId="urn:microsoft.com/office/officeart/2018/2/layout/IconLabelList"/>
    <dgm:cxn modelId="{410EA3BB-1792-4F47-9885-5527C04CBD88}" type="presParOf" srcId="{711FF79F-2C3B-47D5-9C87-075C72E75054}" destId="{C77910CC-99CA-4173-A68B-F22CEF5CC736}" srcOrd="1" destOrd="0" presId="urn:microsoft.com/office/officeart/2018/2/layout/IconLabelList"/>
    <dgm:cxn modelId="{74DCAD5E-C85A-4C32-8486-B74594D0EEF4}" type="presParOf" srcId="{711FF79F-2C3B-47D5-9C87-075C72E75054}" destId="{88B63224-72B1-4078-9961-5DE9F0D887A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3538D-26A0-4C1E-B87C-32CE29ABCCC4}">
      <dsp:nvSpPr>
        <dsp:cNvPr id="0" name=""/>
        <dsp:cNvSpPr/>
      </dsp:nvSpPr>
      <dsp:spPr>
        <a:xfrm>
          <a:off x="0" y="0"/>
          <a:ext cx="3297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6B9D-4E64-4FC1-94AD-40CD4C049144}">
      <dsp:nvSpPr>
        <dsp:cNvPr id="0" name=""/>
        <dsp:cNvSpPr/>
      </dsp:nvSpPr>
      <dsp:spPr>
        <a:xfrm>
          <a:off x="0" y="0"/>
          <a:ext cx="3297517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Misalignment with agency priorities</a:t>
          </a:r>
        </a:p>
      </dsp:txBody>
      <dsp:txXfrm>
        <a:off x="0" y="0"/>
        <a:ext cx="3297517" cy="1179305"/>
      </dsp:txXfrm>
    </dsp:sp>
    <dsp:sp modelId="{082FF161-04D2-4024-8F78-9614490C4A08}">
      <dsp:nvSpPr>
        <dsp:cNvPr id="0" name=""/>
        <dsp:cNvSpPr/>
      </dsp:nvSpPr>
      <dsp:spPr>
        <a:xfrm>
          <a:off x="0" y="1179305"/>
          <a:ext cx="3297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7B7C-42A4-4D8F-BCFB-97DA194E174A}">
      <dsp:nvSpPr>
        <dsp:cNvPr id="0" name=""/>
        <dsp:cNvSpPr/>
      </dsp:nvSpPr>
      <dsp:spPr>
        <a:xfrm>
          <a:off x="0" y="1179305"/>
          <a:ext cx="3297517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Inefficient planning</a:t>
          </a:r>
        </a:p>
      </dsp:txBody>
      <dsp:txXfrm>
        <a:off x="0" y="1179305"/>
        <a:ext cx="3297517" cy="1179305"/>
      </dsp:txXfrm>
    </dsp:sp>
    <dsp:sp modelId="{BA1E72AC-7307-4EAB-9CC7-FB22D5BAD172}">
      <dsp:nvSpPr>
        <dsp:cNvPr id="0" name=""/>
        <dsp:cNvSpPr/>
      </dsp:nvSpPr>
      <dsp:spPr>
        <a:xfrm>
          <a:off x="0" y="2358611"/>
          <a:ext cx="3297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B45CC-CC48-4A01-8CD6-7FC926AE2AD3}">
      <dsp:nvSpPr>
        <dsp:cNvPr id="0" name=""/>
        <dsp:cNvSpPr/>
      </dsp:nvSpPr>
      <dsp:spPr>
        <a:xfrm>
          <a:off x="0" y="2358611"/>
          <a:ext cx="3297517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Budget not created in collaboration with program management</a:t>
          </a:r>
        </a:p>
      </dsp:txBody>
      <dsp:txXfrm>
        <a:off x="0" y="2358611"/>
        <a:ext cx="3297517" cy="1179305"/>
      </dsp:txXfrm>
    </dsp:sp>
    <dsp:sp modelId="{0296F417-AAE1-4612-B875-4C43803F88E5}">
      <dsp:nvSpPr>
        <dsp:cNvPr id="0" name=""/>
        <dsp:cNvSpPr/>
      </dsp:nvSpPr>
      <dsp:spPr>
        <a:xfrm>
          <a:off x="0" y="3537916"/>
          <a:ext cx="3297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FC25-4865-479E-9EC7-B1AA38520A59}">
      <dsp:nvSpPr>
        <dsp:cNvPr id="0" name=""/>
        <dsp:cNvSpPr/>
      </dsp:nvSpPr>
      <dsp:spPr>
        <a:xfrm>
          <a:off x="0" y="3537916"/>
          <a:ext cx="3297517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Reduced ability to optimize resources</a:t>
          </a:r>
        </a:p>
      </dsp:txBody>
      <dsp:txXfrm>
        <a:off x="0" y="3537916"/>
        <a:ext cx="3297517" cy="1179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9B5F3-C867-46F6-BF90-DE9C889FBCD8}">
      <dsp:nvSpPr>
        <dsp:cNvPr id="0" name=""/>
        <dsp:cNvSpPr/>
      </dsp:nvSpPr>
      <dsp:spPr>
        <a:xfrm>
          <a:off x="0" y="0"/>
          <a:ext cx="3135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4DCAB-AD4E-4FB0-BD32-78A897977B3E}">
      <dsp:nvSpPr>
        <dsp:cNvPr id="0" name=""/>
        <dsp:cNvSpPr/>
      </dsp:nvSpPr>
      <dsp:spPr>
        <a:xfrm>
          <a:off x="0" y="0"/>
          <a:ext cx="3135580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Inconsistent budget allocation across units</a:t>
          </a:r>
        </a:p>
      </dsp:txBody>
      <dsp:txXfrm>
        <a:off x="0" y="0"/>
        <a:ext cx="3135580" cy="1179305"/>
      </dsp:txXfrm>
    </dsp:sp>
    <dsp:sp modelId="{0AAA3002-771D-48BA-9856-81E36B23909B}">
      <dsp:nvSpPr>
        <dsp:cNvPr id="0" name=""/>
        <dsp:cNvSpPr/>
      </dsp:nvSpPr>
      <dsp:spPr>
        <a:xfrm>
          <a:off x="0" y="1179305"/>
          <a:ext cx="3135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35EC-C85B-49B9-8A7D-3F5DC9B74779}">
      <dsp:nvSpPr>
        <dsp:cNvPr id="0" name=""/>
        <dsp:cNvSpPr/>
      </dsp:nvSpPr>
      <dsp:spPr>
        <a:xfrm>
          <a:off x="0" y="1179305"/>
          <a:ext cx="3135580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Weak communication between operational units</a:t>
          </a:r>
        </a:p>
      </dsp:txBody>
      <dsp:txXfrm>
        <a:off x="0" y="1179305"/>
        <a:ext cx="3135580" cy="1179305"/>
      </dsp:txXfrm>
    </dsp:sp>
    <dsp:sp modelId="{834DC584-EB80-4A2F-9DC4-C3CB1E8DB935}">
      <dsp:nvSpPr>
        <dsp:cNvPr id="0" name=""/>
        <dsp:cNvSpPr/>
      </dsp:nvSpPr>
      <dsp:spPr>
        <a:xfrm>
          <a:off x="0" y="2358611"/>
          <a:ext cx="3135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D4A47-E80E-44B5-BC12-0995CA7C8D41}">
      <dsp:nvSpPr>
        <dsp:cNvPr id="0" name=""/>
        <dsp:cNvSpPr/>
      </dsp:nvSpPr>
      <dsp:spPr>
        <a:xfrm>
          <a:off x="0" y="2358611"/>
          <a:ext cx="3135580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Limited understanding of agency needs</a:t>
          </a:r>
        </a:p>
      </dsp:txBody>
      <dsp:txXfrm>
        <a:off x="0" y="2358611"/>
        <a:ext cx="3135580" cy="1179305"/>
      </dsp:txXfrm>
    </dsp:sp>
    <dsp:sp modelId="{9A0F2F5C-1571-4CA3-900B-9E7517856E38}">
      <dsp:nvSpPr>
        <dsp:cNvPr id="0" name=""/>
        <dsp:cNvSpPr/>
      </dsp:nvSpPr>
      <dsp:spPr>
        <a:xfrm>
          <a:off x="0" y="3537916"/>
          <a:ext cx="3135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611B3-97BA-4C42-960A-7188F1A0A5B8}">
      <dsp:nvSpPr>
        <dsp:cNvPr id="0" name=""/>
        <dsp:cNvSpPr/>
      </dsp:nvSpPr>
      <dsp:spPr>
        <a:xfrm>
          <a:off x="0" y="3537916"/>
          <a:ext cx="3135580" cy="117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Limited managerial insight into local budget use</a:t>
          </a:r>
        </a:p>
      </dsp:txBody>
      <dsp:txXfrm>
        <a:off x="0" y="3537916"/>
        <a:ext cx="3135580" cy="1179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BAA08-6E86-4A46-9072-DE32971AB3AA}">
      <dsp:nvSpPr>
        <dsp:cNvPr id="0" name=""/>
        <dsp:cNvSpPr/>
      </dsp:nvSpPr>
      <dsp:spPr>
        <a:xfrm>
          <a:off x="2031430" y="1506"/>
          <a:ext cx="3047146" cy="1195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DA7F0-7DB0-4533-B19B-98FF60E237F6}">
      <dsp:nvSpPr>
        <dsp:cNvPr id="0" name=""/>
        <dsp:cNvSpPr/>
      </dsp:nvSpPr>
      <dsp:spPr>
        <a:xfrm>
          <a:off x="0" y="0"/>
          <a:ext cx="2031430" cy="1195552"/>
        </a:xfrm>
        <a:prstGeom prst="roundRect">
          <a:avLst/>
        </a:prstGeom>
        <a:solidFill>
          <a:srgbClr val="2AA4AC">
            <a:alpha val="4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 Governance</a:t>
          </a:r>
        </a:p>
      </dsp:txBody>
      <dsp:txXfrm>
        <a:off x="58362" y="58362"/>
        <a:ext cx="1914706" cy="1078828"/>
      </dsp:txXfrm>
    </dsp:sp>
    <dsp:sp modelId="{3FEB6629-DB28-4B8D-9BE6-E28C1CD6ADCE}">
      <dsp:nvSpPr>
        <dsp:cNvPr id="0" name=""/>
        <dsp:cNvSpPr/>
      </dsp:nvSpPr>
      <dsp:spPr>
        <a:xfrm>
          <a:off x="2031430" y="1316614"/>
          <a:ext cx="3047146" cy="1195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90E41-BEA3-480E-A9E5-4AA44836BF31}">
      <dsp:nvSpPr>
        <dsp:cNvPr id="0" name=""/>
        <dsp:cNvSpPr/>
      </dsp:nvSpPr>
      <dsp:spPr>
        <a:xfrm>
          <a:off x="0" y="1316614"/>
          <a:ext cx="2031430" cy="1195552"/>
        </a:xfrm>
        <a:prstGeom prst="roundRect">
          <a:avLst/>
        </a:prstGeom>
        <a:solidFill>
          <a:srgbClr val="1FA4AC">
            <a:alpha val="4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Coordination</a:t>
          </a:r>
        </a:p>
      </dsp:txBody>
      <dsp:txXfrm>
        <a:off x="58362" y="1374976"/>
        <a:ext cx="1914706" cy="1078828"/>
      </dsp:txXfrm>
    </dsp:sp>
    <dsp:sp modelId="{4C70169F-F862-44E6-ADAD-FEC837FE4A87}">
      <dsp:nvSpPr>
        <dsp:cNvPr id="0" name=""/>
        <dsp:cNvSpPr/>
      </dsp:nvSpPr>
      <dsp:spPr>
        <a:xfrm>
          <a:off x="2031430" y="2631721"/>
          <a:ext cx="3047146" cy="1195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29EED-9173-4897-B37F-10EF26632832}">
      <dsp:nvSpPr>
        <dsp:cNvPr id="0" name=""/>
        <dsp:cNvSpPr/>
      </dsp:nvSpPr>
      <dsp:spPr>
        <a:xfrm>
          <a:off x="0" y="2631721"/>
          <a:ext cx="2031430" cy="1195552"/>
        </a:xfrm>
        <a:prstGeom prst="roundRect">
          <a:avLst/>
        </a:prstGeom>
        <a:solidFill>
          <a:srgbClr val="1FA4AC">
            <a:alpha val="4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Institutional Knowledge</a:t>
          </a:r>
        </a:p>
      </dsp:txBody>
      <dsp:txXfrm>
        <a:off x="58362" y="2690083"/>
        <a:ext cx="1914706" cy="1078828"/>
      </dsp:txXfrm>
    </dsp:sp>
    <dsp:sp modelId="{F0A278A7-1A5E-4536-AEE8-AB1C51B6974F}">
      <dsp:nvSpPr>
        <dsp:cNvPr id="0" name=""/>
        <dsp:cNvSpPr/>
      </dsp:nvSpPr>
      <dsp:spPr>
        <a:xfrm>
          <a:off x="2031430" y="3946828"/>
          <a:ext cx="3047146" cy="1195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FFF47-72D6-47A3-886D-6F481DBCB76F}">
      <dsp:nvSpPr>
        <dsp:cNvPr id="0" name=""/>
        <dsp:cNvSpPr/>
      </dsp:nvSpPr>
      <dsp:spPr>
        <a:xfrm>
          <a:off x="0" y="3946828"/>
          <a:ext cx="2031430" cy="1195552"/>
        </a:xfrm>
        <a:prstGeom prst="roundRect">
          <a:avLst/>
        </a:prstGeom>
        <a:solidFill>
          <a:srgbClr val="1FA4AC">
            <a:alpha val="4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Management Oversight</a:t>
          </a:r>
        </a:p>
      </dsp:txBody>
      <dsp:txXfrm>
        <a:off x="58362" y="4005190"/>
        <a:ext cx="1914706" cy="1078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B4775-8670-4FD1-9AAD-2D4A0871049C}">
      <dsp:nvSpPr>
        <dsp:cNvPr id="0" name=""/>
        <dsp:cNvSpPr/>
      </dsp:nvSpPr>
      <dsp:spPr>
        <a:xfrm>
          <a:off x="272987" y="541890"/>
          <a:ext cx="850306" cy="850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6C4FE-CF7E-4492-91C6-AC12EB0DF7EA}">
      <dsp:nvSpPr>
        <dsp:cNvPr id="0" name=""/>
        <dsp:cNvSpPr/>
      </dsp:nvSpPr>
      <dsp:spPr>
        <a:xfrm>
          <a:off x="454200" y="723103"/>
          <a:ext cx="487880" cy="487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7D60F-14D1-4219-A847-12488968220D}">
      <dsp:nvSpPr>
        <dsp:cNvPr id="0" name=""/>
        <dsp:cNvSpPr/>
      </dsp:nvSpPr>
      <dsp:spPr>
        <a:xfrm>
          <a:off x="1168" y="1657046"/>
          <a:ext cx="1393945" cy="55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VRTAC-QM support</a:t>
          </a:r>
        </a:p>
      </dsp:txBody>
      <dsp:txXfrm>
        <a:off x="1168" y="1657046"/>
        <a:ext cx="1393945" cy="557578"/>
      </dsp:txXfrm>
    </dsp:sp>
    <dsp:sp modelId="{180468A4-5EA5-4B3B-9E69-5BE8EDFB3216}">
      <dsp:nvSpPr>
        <dsp:cNvPr id="0" name=""/>
        <dsp:cNvSpPr/>
      </dsp:nvSpPr>
      <dsp:spPr>
        <a:xfrm>
          <a:off x="1910873" y="541890"/>
          <a:ext cx="850306" cy="850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E0690-A825-43F7-9FCA-B7A87E4B07E6}">
      <dsp:nvSpPr>
        <dsp:cNvPr id="0" name=""/>
        <dsp:cNvSpPr/>
      </dsp:nvSpPr>
      <dsp:spPr>
        <a:xfrm>
          <a:off x="2092086" y="723103"/>
          <a:ext cx="487880" cy="487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39D0B-A8E4-459D-B346-476B701E892B}">
      <dsp:nvSpPr>
        <dsp:cNvPr id="0" name=""/>
        <dsp:cNvSpPr/>
      </dsp:nvSpPr>
      <dsp:spPr>
        <a:xfrm>
          <a:off x="1639054" y="1657046"/>
          <a:ext cx="1393945" cy="55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Financial Alignment </a:t>
          </a:r>
        </a:p>
      </dsp:txBody>
      <dsp:txXfrm>
        <a:off x="1639054" y="1657046"/>
        <a:ext cx="1393945" cy="557578"/>
      </dsp:txXfrm>
    </dsp:sp>
    <dsp:sp modelId="{DD2152F2-BDAC-47EC-9609-29F1866189EE}">
      <dsp:nvSpPr>
        <dsp:cNvPr id="0" name=""/>
        <dsp:cNvSpPr/>
      </dsp:nvSpPr>
      <dsp:spPr>
        <a:xfrm>
          <a:off x="3548759" y="541890"/>
          <a:ext cx="850306" cy="850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3E19-8ED6-4E57-9D1F-218C153962C0}">
      <dsp:nvSpPr>
        <dsp:cNvPr id="0" name=""/>
        <dsp:cNvSpPr/>
      </dsp:nvSpPr>
      <dsp:spPr>
        <a:xfrm>
          <a:off x="3729972" y="723103"/>
          <a:ext cx="487880" cy="487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9373-C1B4-4BDA-9C0E-2CE2BAAF048F}">
      <dsp:nvSpPr>
        <dsp:cNvPr id="0" name=""/>
        <dsp:cNvSpPr/>
      </dsp:nvSpPr>
      <dsp:spPr>
        <a:xfrm>
          <a:off x="3276940" y="1657046"/>
          <a:ext cx="1393945" cy="55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Data &amp; Research</a:t>
          </a:r>
        </a:p>
      </dsp:txBody>
      <dsp:txXfrm>
        <a:off x="3276940" y="1657046"/>
        <a:ext cx="1393945" cy="557578"/>
      </dsp:txXfrm>
    </dsp:sp>
    <dsp:sp modelId="{1B9836CE-51AF-4687-B6F6-F546428F3C9B}">
      <dsp:nvSpPr>
        <dsp:cNvPr id="0" name=""/>
        <dsp:cNvSpPr/>
      </dsp:nvSpPr>
      <dsp:spPr>
        <a:xfrm>
          <a:off x="1091930" y="2563111"/>
          <a:ext cx="850306" cy="850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F916-D056-4745-93E5-AACD38072C41}">
      <dsp:nvSpPr>
        <dsp:cNvPr id="0" name=""/>
        <dsp:cNvSpPr/>
      </dsp:nvSpPr>
      <dsp:spPr>
        <a:xfrm>
          <a:off x="1273143" y="2744324"/>
          <a:ext cx="487880" cy="4878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DD24C-7AAA-414C-853D-45DF2D61D789}">
      <dsp:nvSpPr>
        <dsp:cNvPr id="0" name=""/>
        <dsp:cNvSpPr/>
      </dsp:nvSpPr>
      <dsp:spPr>
        <a:xfrm>
          <a:off x="820111" y="3678267"/>
          <a:ext cx="1393945" cy="55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Communication</a:t>
          </a:r>
        </a:p>
      </dsp:txBody>
      <dsp:txXfrm>
        <a:off x="820111" y="3678267"/>
        <a:ext cx="1393945" cy="557578"/>
      </dsp:txXfrm>
    </dsp:sp>
    <dsp:sp modelId="{C6936A67-C760-45DC-BF43-BD0332EC0218}">
      <dsp:nvSpPr>
        <dsp:cNvPr id="0" name=""/>
        <dsp:cNvSpPr/>
      </dsp:nvSpPr>
      <dsp:spPr>
        <a:xfrm>
          <a:off x="2729816" y="2563111"/>
          <a:ext cx="850306" cy="850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021A-8F1C-41EC-A677-61D0F1975D31}">
      <dsp:nvSpPr>
        <dsp:cNvPr id="0" name=""/>
        <dsp:cNvSpPr/>
      </dsp:nvSpPr>
      <dsp:spPr>
        <a:xfrm>
          <a:off x="2911029" y="2744324"/>
          <a:ext cx="487880" cy="4878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992C-AE96-4A93-BB2E-2564E6519CD0}">
      <dsp:nvSpPr>
        <dsp:cNvPr id="0" name=""/>
        <dsp:cNvSpPr/>
      </dsp:nvSpPr>
      <dsp:spPr>
        <a:xfrm>
          <a:off x="2457997" y="3678267"/>
          <a:ext cx="1393945" cy="55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Spending Strategies</a:t>
          </a:r>
        </a:p>
      </dsp:txBody>
      <dsp:txXfrm>
        <a:off x="2457997" y="3678267"/>
        <a:ext cx="1393945" cy="557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E508-A574-4683-B16D-2AA64CE9B427}">
      <dsp:nvSpPr>
        <dsp:cNvPr id="0" name=""/>
        <dsp:cNvSpPr/>
      </dsp:nvSpPr>
      <dsp:spPr>
        <a:xfrm>
          <a:off x="980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  <a:cs typeface="Calibri" panose="020F0502020204030204" pitchFamily="34" charset="0"/>
            </a:rPr>
            <a:t>Population size and demographics</a:t>
          </a:r>
          <a:endParaRPr lang="en-US" sz="1100" kern="1200" dirty="0">
            <a:latin typeface="+mn-lt"/>
          </a:endParaRPr>
        </a:p>
      </dsp:txBody>
      <dsp:txXfrm>
        <a:off x="236300" y="2376516"/>
        <a:ext cx="1136226" cy="1136226"/>
      </dsp:txXfrm>
    </dsp:sp>
    <dsp:sp modelId="{66FB8E42-8B85-4DE8-9E79-78BAD6C8B7FA}">
      <dsp:nvSpPr>
        <dsp:cNvPr id="0" name=""/>
        <dsp:cNvSpPr/>
      </dsp:nvSpPr>
      <dsp:spPr>
        <a:xfrm>
          <a:off x="1286473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characteristics and community needs</a:t>
          </a:r>
        </a:p>
      </dsp:txBody>
      <dsp:txXfrm>
        <a:off x="1521793" y="2376516"/>
        <a:ext cx="1136226" cy="1136226"/>
      </dsp:txXfrm>
    </dsp:sp>
    <dsp:sp modelId="{017D1BF8-5410-46AE-BEAB-D6098973AF69}">
      <dsp:nvSpPr>
        <dsp:cNvPr id="0" name=""/>
        <dsp:cNvSpPr/>
      </dsp:nvSpPr>
      <dsp:spPr>
        <a:xfrm>
          <a:off x="2571966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Cost consideration</a:t>
          </a:r>
        </a:p>
      </dsp:txBody>
      <dsp:txXfrm>
        <a:off x="2807286" y="2376516"/>
        <a:ext cx="1136226" cy="1136226"/>
      </dsp:txXfrm>
    </dsp:sp>
    <dsp:sp modelId="{42AF359A-261F-4BF3-9BF8-F0C95BAEEEC8}">
      <dsp:nvSpPr>
        <dsp:cNvPr id="0" name=""/>
        <dsp:cNvSpPr/>
      </dsp:nvSpPr>
      <dsp:spPr>
        <a:xfrm>
          <a:off x="3857459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Budget allocation and planning</a:t>
          </a:r>
        </a:p>
      </dsp:txBody>
      <dsp:txXfrm>
        <a:off x="4092779" y="2376516"/>
        <a:ext cx="1136226" cy="1136226"/>
      </dsp:txXfrm>
    </dsp:sp>
    <dsp:sp modelId="{36950702-7CA6-4502-9775-B655CBAAE031}">
      <dsp:nvSpPr>
        <dsp:cNvPr id="0" name=""/>
        <dsp:cNvSpPr/>
      </dsp:nvSpPr>
      <dsp:spPr>
        <a:xfrm>
          <a:off x="5142952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Unique needs of each service area</a:t>
          </a:r>
        </a:p>
      </dsp:txBody>
      <dsp:txXfrm>
        <a:off x="5378272" y="2376516"/>
        <a:ext cx="1136226" cy="1136226"/>
      </dsp:txXfrm>
    </dsp:sp>
    <dsp:sp modelId="{DE741DFA-8C71-4D36-A3B8-F996251C0170}">
      <dsp:nvSpPr>
        <dsp:cNvPr id="0" name=""/>
        <dsp:cNvSpPr/>
      </dsp:nvSpPr>
      <dsp:spPr>
        <a:xfrm>
          <a:off x="6428445" y="2141196"/>
          <a:ext cx="1606866" cy="1606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431" tIns="13970" rIns="884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Service location differences</a:t>
          </a:r>
        </a:p>
      </dsp:txBody>
      <dsp:txXfrm>
        <a:off x="6663765" y="2376516"/>
        <a:ext cx="1136226" cy="1136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F7B67-D18A-44B7-9783-5772BC306338}">
      <dsp:nvSpPr>
        <dsp:cNvPr id="0" name=""/>
        <dsp:cNvSpPr/>
      </dsp:nvSpPr>
      <dsp:spPr>
        <a:xfrm>
          <a:off x="498959" y="0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Unique needs of each service area</a:t>
          </a:r>
        </a:p>
      </dsp:txBody>
      <dsp:txXfrm>
        <a:off x="886444" y="387505"/>
        <a:ext cx="1870945" cy="1871038"/>
      </dsp:txXfrm>
    </dsp:sp>
    <dsp:sp modelId="{37C3BB6C-3A79-41E3-BC20-1631228B972A}">
      <dsp:nvSpPr>
        <dsp:cNvPr id="0" name=""/>
        <dsp:cNvSpPr/>
      </dsp:nvSpPr>
      <dsp:spPr>
        <a:xfrm>
          <a:off x="1873312" y="1705289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Local infrastructure and resource availability</a:t>
          </a:r>
        </a:p>
      </dsp:txBody>
      <dsp:txXfrm>
        <a:off x="2260797" y="2092794"/>
        <a:ext cx="1870945" cy="1871038"/>
      </dsp:txXfrm>
    </dsp:sp>
    <dsp:sp modelId="{D74DFE41-9D3A-446D-A7A3-7C85D61703D0}">
      <dsp:nvSpPr>
        <dsp:cNvPr id="0" name=""/>
        <dsp:cNvSpPr/>
      </dsp:nvSpPr>
      <dsp:spPr>
        <a:xfrm>
          <a:off x="3247665" y="0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Cultural and community factors</a:t>
          </a:r>
        </a:p>
      </dsp:txBody>
      <dsp:txXfrm>
        <a:off x="3635150" y="387505"/>
        <a:ext cx="1870945" cy="1871038"/>
      </dsp:txXfrm>
    </dsp:sp>
    <dsp:sp modelId="{EB1E0ADE-A7B5-4BCF-927E-67740FDFB0A8}">
      <dsp:nvSpPr>
        <dsp:cNvPr id="0" name=""/>
        <dsp:cNvSpPr/>
      </dsp:nvSpPr>
      <dsp:spPr>
        <a:xfrm>
          <a:off x="4622018" y="1705289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Efficient resource distribution </a:t>
          </a:r>
        </a:p>
      </dsp:txBody>
      <dsp:txXfrm>
        <a:off x="5009503" y="2092794"/>
        <a:ext cx="1870945" cy="1871038"/>
      </dsp:txXfrm>
    </dsp:sp>
    <dsp:sp modelId="{0A32D55D-8E5D-4234-A9D7-75733286130E}">
      <dsp:nvSpPr>
        <dsp:cNvPr id="0" name=""/>
        <dsp:cNvSpPr/>
      </dsp:nvSpPr>
      <dsp:spPr>
        <a:xfrm>
          <a:off x="5996372" y="0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Tailoring services to local demand</a:t>
          </a:r>
        </a:p>
      </dsp:txBody>
      <dsp:txXfrm>
        <a:off x="6383857" y="387505"/>
        <a:ext cx="1870945" cy="1871038"/>
      </dsp:txXfrm>
    </dsp:sp>
    <dsp:sp modelId="{AA1E336A-6415-411D-8F5A-8A85ABE8224F}">
      <dsp:nvSpPr>
        <dsp:cNvPr id="0" name=""/>
        <dsp:cNvSpPr/>
      </dsp:nvSpPr>
      <dsp:spPr>
        <a:xfrm>
          <a:off x="7370725" y="1705289"/>
          <a:ext cx="2645915" cy="26460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ensuring accessibility and sustainability</a:t>
          </a:r>
        </a:p>
      </dsp:txBody>
      <dsp:txXfrm>
        <a:off x="7758210" y="2092794"/>
        <a:ext cx="1870945" cy="18710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1859E-820F-42A1-A815-96F9E1091C18}">
      <dsp:nvSpPr>
        <dsp:cNvPr id="0" name=""/>
        <dsp:cNvSpPr/>
      </dsp:nvSpPr>
      <dsp:spPr>
        <a:xfrm>
          <a:off x="0" y="630936"/>
          <a:ext cx="10423525" cy="841248"/>
        </a:xfrm>
        <a:prstGeom prst="notchedRightArrow">
          <a:avLst/>
        </a:prstGeom>
        <a:solidFill>
          <a:srgbClr val="2AA4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C4FE-7A4B-41EF-8814-669D0064B6EF}">
      <dsp:nvSpPr>
        <dsp:cNvPr id="0" name=""/>
        <dsp:cNvSpPr/>
      </dsp:nvSpPr>
      <dsp:spPr>
        <a:xfrm>
          <a:off x="4580" y="0"/>
          <a:ext cx="3023229" cy="84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Expand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Collaboration/ comparable benefits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Strategic partnerships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Gain community resource knowledge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Area Managers – guide the team</a:t>
          </a:r>
        </a:p>
      </dsp:txBody>
      <dsp:txXfrm>
        <a:off x="4580" y="0"/>
        <a:ext cx="3023229" cy="841248"/>
      </dsp:txXfrm>
    </dsp:sp>
    <dsp:sp modelId="{69242FCE-B1A3-4CB0-90C2-CB5EC309668C}">
      <dsp:nvSpPr>
        <dsp:cNvPr id="0" name=""/>
        <dsp:cNvSpPr/>
      </dsp:nvSpPr>
      <dsp:spPr>
        <a:xfrm>
          <a:off x="1411039" y="946404"/>
          <a:ext cx="210312" cy="210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CC98-97C1-4FA6-9751-2F88545F8213}">
      <dsp:nvSpPr>
        <dsp:cNvPr id="0" name=""/>
        <dsp:cNvSpPr/>
      </dsp:nvSpPr>
      <dsp:spPr>
        <a:xfrm>
          <a:off x="3178971" y="1261872"/>
          <a:ext cx="3023229" cy="84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Enhance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Assess practices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Policy understanding and implementation of DRAN principles applicable to client services and IPE development.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Update and revise policies or create new ones. 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+mn-lt"/>
          </a:endParaRPr>
        </a:p>
      </dsp:txBody>
      <dsp:txXfrm>
        <a:off x="3178971" y="1261872"/>
        <a:ext cx="3023229" cy="841248"/>
      </dsp:txXfrm>
    </dsp:sp>
    <dsp:sp modelId="{8A3CF5DF-2912-4784-8B16-20EF1087B16D}">
      <dsp:nvSpPr>
        <dsp:cNvPr id="0" name=""/>
        <dsp:cNvSpPr/>
      </dsp:nvSpPr>
      <dsp:spPr>
        <a:xfrm>
          <a:off x="4585430" y="946404"/>
          <a:ext cx="210312" cy="210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ECEB-4BEA-4EA4-A72E-9427A4EDF870}">
      <dsp:nvSpPr>
        <dsp:cNvPr id="0" name=""/>
        <dsp:cNvSpPr/>
      </dsp:nvSpPr>
      <dsp:spPr>
        <a:xfrm>
          <a:off x="6353362" y="0"/>
          <a:ext cx="3023229" cy="84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Explore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>
              <a:latin typeface="+mn-lt"/>
            </a:rPr>
            <a:t>Understand the unique composition of the service area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>
              <a:latin typeface="+mn-lt"/>
            </a:rPr>
            <a:t>Plan accordingly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>
              <a:latin typeface="+mn-lt"/>
            </a:rPr>
            <a:t>Educate units and gain perspective</a:t>
          </a:r>
        </a:p>
      </dsp:txBody>
      <dsp:txXfrm>
        <a:off x="6353362" y="0"/>
        <a:ext cx="3023229" cy="841248"/>
      </dsp:txXfrm>
    </dsp:sp>
    <dsp:sp modelId="{AE8B9E76-450B-4587-ADD0-D709E0D11B62}">
      <dsp:nvSpPr>
        <dsp:cNvPr id="0" name=""/>
        <dsp:cNvSpPr/>
      </dsp:nvSpPr>
      <dsp:spPr>
        <a:xfrm>
          <a:off x="7759821" y="946404"/>
          <a:ext cx="210312" cy="210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2CA46-4656-4CED-9CC8-C8FFAE5D390F}">
      <dsp:nvSpPr>
        <dsp:cNvPr id="0" name=""/>
        <dsp:cNvSpPr/>
      </dsp:nvSpPr>
      <dsp:spPr>
        <a:xfrm>
          <a:off x="932003" y="325397"/>
          <a:ext cx="784687" cy="78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7B2F-6DDA-47F5-BBD3-133F74380FA5}">
      <dsp:nvSpPr>
        <dsp:cNvPr id="0" name=""/>
        <dsp:cNvSpPr/>
      </dsp:nvSpPr>
      <dsp:spPr>
        <a:xfrm>
          <a:off x="452472" y="1427909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 Authorization Trackers to improve visibility of funding status and obligations. Report is shared bi-weekly with the Administrative Services Unit.</a:t>
          </a:r>
        </a:p>
      </dsp:txBody>
      <dsp:txXfrm>
        <a:off x="452472" y="1427909"/>
        <a:ext cx="1743750" cy="1002656"/>
      </dsp:txXfrm>
    </dsp:sp>
    <dsp:sp modelId="{AA909D72-857D-45A6-B695-59D06B524A5C}">
      <dsp:nvSpPr>
        <dsp:cNvPr id="0" name=""/>
        <dsp:cNvSpPr/>
      </dsp:nvSpPr>
      <dsp:spPr>
        <a:xfrm>
          <a:off x="2980909" y="325397"/>
          <a:ext cx="784687" cy="78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BF29F-385F-4D1B-8253-06A78A4D54CD}">
      <dsp:nvSpPr>
        <dsp:cNvPr id="0" name=""/>
        <dsp:cNvSpPr/>
      </dsp:nvSpPr>
      <dsp:spPr>
        <a:xfrm>
          <a:off x="2501378" y="1427909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Adapted authorization practices to manage ongoing budget obligations and funding timelines.</a:t>
          </a:r>
        </a:p>
      </dsp:txBody>
      <dsp:txXfrm>
        <a:off x="2501378" y="1427909"/>
        <a:ext cx="1743750" cy="1002656"/>
      </dsp:txXfrm>
    </dsp:sp>
    <dsp:sp modelId="{22477512-9165-4335-9622-F829FE47105A}">
      <dsp:nvSpPr>
        <dsp:cNvPr id="0" name=""/>
        <dsp:cNvSpPr/>
      </dsp:nvSpPr>
      <dsp:spPr>
        <a:xfrm>
          <a:off x="5029816" y="325397"/>
          <a:ext cx="784687" cy="78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0B94A-06C2-4A84-A5D9-23E1BACFE7FC}">
      <dsp:nvSpPr>
        <dsp:cNvPr id="0" name=""/>
        <dsp:cNvSpPr/>
      </dsp:nvSpPr>
      <dsp:spPr>
        <a:xfrm>
          <a:off x="4550284" y="1427909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Rebuilt and reconfigured internal applications to support Period of Performance (</a:t>
          </a:r>
          <a:r>
            <a:rPr lang="en-US" sz="1100" kern="120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PoP</a:t>
          </a:r>
          <a:r>
            <a:rPr lang="en-US" sz="1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 monitoring. </a:t>
          </a:r>
        </a:p>
      </dsp:txBody>
      <dsp:txXfrm>
        <a:off x="4550284" y="1427909"/>
        <a:ext cx="1743750" cy="1002656"/>
      </dsp:txXfrm>
    </dsp:sp>
    <dsp:sp modelId="{0224699A-8804-40B7-B4EB-FD3A1BD8B84B}">
      <dsp:nvSpPr>
        <dsp:cNvPr id="0" name=""/>
        <dsp:cNvSpPr/>
      </dsp:nvSpPr>
      <dsp:spPr>
        <a:xfrm>
          <a:off x="932003" y="2866503"/>
          <a:ext cx="784687" cy="784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9EDCA-AFF9-4355-996D-71822A025D3D}">
      <dsp:nvSpPr>
        <dsp:cNvPr id="0" name=""/>
        <dsp:cNvSpPr/>
      </dsp:nvSpPr>
      <dsp:spPr>
        <a:xfrm>
          <a:off x="452472" y="3969014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Developed fiscal management applications to streamline financial communication and reporting (i.e., cost per case report). </a:t>
          </a:r>
        </a:p>
      </dsp:txBody>
      <dsp:txXfrm>
        <a:off x="452472" y="3969014"/>
        <a:ext cx="1743750" cy="1002656"/>
      </dsp:txXfrm>
    </dsp:sp>
    <dsp:sp modelId="{2A908EA7-B8BA-4B37-92F9-F45979FBB726}">
      <dsp:nvSpPr>
        <dsp:cNvPr id="0" name=""/>
        <dsp:cNvSpPr/>
      </dsp:nvSpPr>
      <dsp:spPr>
        <a:xfrm>
          <a:off x="2980909" y="2866503"/>
          <a:ext cx="784687" cy="784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84D21-090F-4540-A557-D0789E843EB8}">
      <dsp:nvSpPr>
        <dsp:cNvPr id="0" name=""/>
        <dsp:cNvSpPr/>
      </dsp:nvSpPr>
      <dsp:spPr>
        <a:xfrm>
          <a:off x="2501378" y="3969014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Providing ongoing training for management to strengthen understanding of financial processes and tools.</a:t>
          </a:r>
        </a:p>
      </dsp:txBody>
      <dsp:txXfrm>
        <a:off x="2501378" y="3969014"/>
        <a:ext cx="1743750" cy="1002656"/>
      </dsp:txXfrm>
    </dsp:sp>
    <dsp:sp modelId="{3AEB0430-3F7E-447C-BB2A-9C17C7000425}">
      <dsp:nvSpPr>
        <dsp:cNvPr id="0" name=""/>
        <dsp:cNvSpPr/>
      </dsp:nvSpPr>
      <dsp:spPr>
        <a:xfrm>
          <a:off x="5029816" y="2866503"/>
          <a:ext cx="784687" cy="7846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63224-72B1-4078-9961-5DE9F0D887A2}">
      <dsp:nvSpPr>
        <dsp:cNvPr id="0" name=""/>
        <dsp:cNvSpPr/>
      </dsp:nvSpPr>
      <dsp:spPr>
        <a:xfrm>
          <a:off x="4550284" y="3969014"/>
          <a:ext cx="1743750" cy="100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Ongoing training to educate all client service personnel on DRAN for use in identifying planned services for the Individualized Plans for Employment (IPEs). </a:t>
          </a:r>
        </a:p>
      </dsp:txBody>
      <dsp:txXfrm>
        <a:off x="4550284" y="3969014"/>
        <a:ext cx="1743750" cy="100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39108-60DB-98B9-3B91-8D0A017B8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1BDE3-3536-865C-6909-88DE3C1C2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1933EC-EA01-433B-A5A2-0AC3E323E06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75562-D144-4CFE-ADB7-1227A83F88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75E35-ECA7-9B68-90EB-A152EFCD5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7B3A64-671A-4351-A2DA-52457F73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683C99-3A9D-40F3-91BD-CFA495DFB64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BE902-1458-4877-AA7A-DFBFA5C6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2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6F4D-29BC-A3DE-7126-A652F153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93532-B927-C4FA-A6D5-CED15739D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D9DB6-EDBE-F935-03B2-A36866C13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D6961-9140-46CD-EE32-C1D73104B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CB65-60C0-4642-88C5-A8FFB1F0F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0B597-F6A6-4D52-961D-A41BD76163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Project SEARCH, WB Learning sites, increase SWD to sites,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slide above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CB9A0-8A9C-EBBE-37FF-A16C455A4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48F2B-3DD7-B791-BCC7-BDB4E9481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9487E-7679-7156-F4F0-B270CE304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CC33-4BC1-2C57-4F74-BA5A91015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BE902-1458-4877-AA7A-DFBFA5C68A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4470-F6B3-D71A-B947-AA18C4F03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431E4-762D-596C-851D-5F724A6F9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Division of Rehabilitation Logo. ">
            <a:extLst>
              <a:ext uri="{FF2B5EF4-FFF2-40B4-BE49-F238E27FC236}">
                <a16:creationId xmlns:a16="http://schemas.microsoft.com/office/drawing/2014/main" id="{297C8042-61A0-8667-9E0E-82A568638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6" y="5999"/>
            <a:ext cx="1983944" cy="14168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93B3-26DB-946B-E6E4-FD7AE3DB8F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FFD2B9-1B21-965B-34BB-E11B14D417A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0" y="0"/>
            <a:ext cx="789709" cy="6899564"/>
          </a:xfrm>
          <a:prstGeom prst="line">
            <a:avLst/>
          </a:prstGeom>
          <a:ln w="171450">
            <a:solidFill>
              <a:srgbClr val="FCD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E354DA-2668-8BEC-1058-6476B63230E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-95003" y="4281055"/>
            <a:ext cx="884712" cy="2618509"/>
          </a:xfrm>
          <a:prstGeom prst="line">
            <a:avLst/>
          </a:prstGeom>
          <a:ln w="200025">
            <a:solidFill>
              <a:srgbClr val="2AA4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9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3F2A-D2BF-1257-9FDD-A60F959F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C8369-9B83-8475-0607-CF54D1254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7194-B821-0C6F-EA92-B076245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80F6E-C089-4AF9-B31F-8219BFE7F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CE5F7-9E45-2267-EE0D-4EFB5DFD1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32F24-008B-C861-508E-F33D617A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0DD0-6186-B856-5074-D16BB487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0628F-9094-E6A6-E6A9-EAF770F59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6597-2B2A-BCBE-2B64-A657A3EA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01A97-320E-EF13-E045-012732629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7201-52C2-73DE-DFF1-8FFC29F8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AF8A-6392-B296-B6C7-502E2AEC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9FD-BF01-43C4-1F1D-3BA72FAB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ivision of Rehabilitation Logo. ">
            <a:extLst>
              <a:ext uri="{FF2B5EF4-FFF2-40B4-BE49-F238E27FC236}">
                <a16:creationId xmlns:a16="http://schemas.microsoft.com/office/drawing/2014/main" id="{423708B3-4B27-EBD7-28E4-C591B8C243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6" y="5999"/>
            <a:ext cx="1983944" cy="14168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594765-8F9F-6A21-541A-E46D93ED9F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0" y="0"/>
            <a:ext cx="789709" cy="6899564"/>
          </a:xfrm>
          <a:prstGeom prst="line">
            <a:avLst/>
          </a:prstGeom>
          <a:ln w="171450">
            <a:solidFill>
              <a:srgbClr val="FCD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5E2ADF-16FB-B478-C80A-FB0FBE8343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-95003" y="4281055"/>
            <a:ext cx="884712" cy="2618509"/>
          </a:xfrm>
          <a:prstGeom prst="line">
            <a:avLst/>
          </a:prstGeom>
          <a:ln w="200025">
            <a:solidFill>
              <a:srgbClr val="2AA4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AA4A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0B3C-61CF-639C-7F18-9BFFBDB2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2C9A9-B88C-1026-6E82-DC339779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2685-E462-0C03-9DC4-1B2AD8F9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ivision of Rehabilitation Logo. ">
            <a:extLst>
              <a:ext uri="{FF2B5EF4-FFF2-40B4-BE49-F238E27FC236}">
                <a16:creationId xmlns:a16="http://schemas.microsoft.com/office/drawing/2014/main" id="{8D310EA6-9860-DEA9-33B8-F7D0D0BAD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70" y="330962"/>
            <a:ext cx="3785616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D2B9-A283-D419-CC6F-B9DBFA7C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45A6-4B73-1CCF-EAAB-D4C876D16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9CEF3-E579-9200-0AC8-17E25AB5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918A6-79BE-0C52-03DF-C72960C6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ivision of Rehabilitation Logo. ">
            <a:extLst>
              <a:ext uri="{FF2B5EF4-FFF2-40B4-BE49-F238E27FC236}">
                <a16:creationId xmlns:a16="http://schemas.microsoft.com/office/drawing/2014/main" id="{99ADDDE6-9FC6-E3AC-8106-EFB3D9028AF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6" y="5999"/>
            <a:ext cx="1983944" cy="14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1DB5-584F-40D7-AF68-513F147D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2E66-392C-04DB-3EAD-974119BC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6C15E-7B45-93AB-B5DE-451A8DC6C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D3632-7DEF-B350-7A10-716FFEDDD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FBD8E-05AF-254B-96E7-61DDFB66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B9F60-1E4B-E32C-BC23-6653CD1A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1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96FA-D26C-C1F4-C0B9-7FD8EEBC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76EC-74D5-128F-D0C3-2615166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953BA-F1F9-FE50-917E-58C611DD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0F97-50A8-C7B4-88D6-F7441A1B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46F9-3429-0137-0CAC-507C0EB9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7CD7-5758-121B-39FB-F6BB6F6C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4253-A2A7-6E41-4233-F9FE27A4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9089-136D-BDA2-D2CD-40512979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38135-C705-DE1C-F7C1-0EFBDCEE7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01E58-704E-A570-F21F-A304BCEF4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D138-A63A-1D7A-B69A-97BC7AB5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16748-7ACD-04D6-5166-2A9D3D33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11E18-57B7-431D-8164-C7E2D547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EF4E-D977-35BD-E7D0-F879ED364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6F2C2-9F66-4D6A-B0C1-4012228C44A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EE9AB8-8EE9-D8A8-EB4C-D3F938EBACA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0" y="0"/>
            <a:ext cx="789709" cy="6899564"/>
          </a:xfrm>
          <a:prstGeom prst="line">
            <a:avLst/>
          </a:prstGeom>
          <a:ln w="171450">
            <a:solidFill>
              <a:srgbClr val="FCD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CD8A40-4DBA-E093-5467-1F04A9B635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-95003" y="4281055"/>
            <a:ext cx="884712" cy="2618509"/>
          </a:xfrm>
          <a:prstGeom prst="line">
            <a:avLst/>
          </a:prstGeom>
          <a:ln w="200025">
            <a:solidFill>
              <a:srgbClr val="2AA4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5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heic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5D37-1D68-0347-AFA2-CB0CCBF9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76" y="2544554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US" sz="3800" b="1">
                <a:latin typeface="Calibri"/>
                <a:ea typeface="Calibri"/>
                <a:cs typeface="Calibri"/>
              </a:rPr>
              <a:t>Enhancing Fiscal and Programmatic Collaboration: </a:t>
            </a:r>
            <a:br>
              <a:rPr lang="en-US" sz="3800" b="1">
                <a:latin typeface="Calibri"/>
                <a:ea typeface="Calibri"/>
              </a:rPr>
            </a:br>
            <a:br>
              <a:rPr lang="en-US" sz="3800" b="1">
                <a:latin typeface="Calibri"/>
                <a:ea typeface="Calibri"/>
              </a:rPr>
            </a:br>
            <a:r>
              <a:rPr lang="en-US" sz="3800" b="1">
                <a:latin typeface="Calibri"/>
                <a:ea typeface="Calibri"/>
                <a:cs typeface="Calibri"/>
              </a:rPr>
              <a:t>New Mexico’s Approach to Financial Transparency and Data-Driven Decisions for client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90274-E2D6-E91C-7C41-3C044104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50" y="5620250"/>
            <a:ext cx="10515600" cy="11766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ea typeface="Calibri"/>
              </a:rPr>
              <a:t>Antoinette Holmes – Deputy Director Statewide Programs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a typeface="Calibri"/>
              </a:rPr>
              <a:t>Charlene B. Chavez – Statewide Transition Director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a typeface="Calibri"/>
              </a:rPr>
              <a:t>Rosalva Lucero – AWARE Program Manager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BCD4-508F-B0B7-A31A-B3EFA76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NEW (VR) OPEN Cases – PY24</a:t>
            </a:r>
          </a:p>
        </p:txBody>
      </p:sp>
      <p:graphicFrame>
        <p:nvGraphicFramePr>
          <p:cNvPr id="4" name="Chart 3" descr="Data graph chart ">
            <a:extLst>
              <a:ext uri="{FF2B5EF4-FFF2-40B4-BE49-F238E27FC236}">
                <a16:creationId xmlns:a16="http://schemas.microsoft.com/office/drawing/2014/main" id="{7E443848-A3A9-18F9-2DD3-9D5B1A0D8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752446"/>
              </p:ext>
            </p:extLst>
          </p:nvPr>
        </p:nvGraphicFramePr>
        <p:xfrm>
          <a:off x="838200" y="1555750"/>
          <a:ext cx="1096645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3A3CE7-9A99-EB2C-0492-C8DAB0F44885}"/>
              </a:ext>
            </a:extLst>
          </p:cNvPr>
          <p:cNvSpPr txBox="1"/>
          <p:nvPr/>
        </p:nvSpPr>
        <p:spPr>
          <a:xfrm>
            <a:off x="838200" y="6467673"/>
            <a:ext cx="572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</p:spTree>
    <p:extLst>
      <p:ext uri="{BB962C8B-B14F-4D97-AF65-F5344CB8AC3E}">
        <p14:creationId xmlns:p14="http://schemas.microsoft.com/office/powerpoint/2010/main" val="7596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D372-CD85-CE5F-7570-EB501670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(VR) Closure Activity – PY24</a:t>
            </a:r>
          </a:p>
        </p:txBody>
      </p:sp>
      <p:graphicFrame>
        <p:nvGraphicFramePr>
          <p:cNvPr id="4" name="Chart 3" descr="Data graph chart with currency numbers">
            <a:extLst>
              <a:ext uri="{FF2B5EF4-FFF2-40B4-BE49-F238E27FC236}">
                <a16:creationId xmlns:a16="http://schemas.microsoft.com/office/drawing/2014/main" id="{F7ACDB2C-2463-BB04-7D32-D08D511AB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68028"/>
              </p:ext>
            </p:extLst>
          </p:nvPr>
        </p:nvGraphicFramePr>
        <p:xfrm>
          <a:off x="1117600" y="1473200"/>
          <a:ext cx="1028065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29539D-D92E-A6A6-DF50-19E00014A1BE}"/>
              </a:ext>
            </a:extLst>
          </p:cNvPr>
          <p:cNvSpPr txBox="1"/>
          <p:nvPr/>
        </p:nvSpPr>
        <p:spPr>
          <a:xfrm>
            <a:off x="838200" y="6550223"/>
            <a:ext cx="342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</p:spTree>
    <p:extLst>
      <p:ext uri="{BB962C8B-B14F-4D97-AF65-F5344CB8AC3E}">
        <p14:creationId xmlns:p14="http://schemas.microsoft.com/office/powerpoint/2010/main" val="257079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233B-38F5-A5BD-294B-1C6A369D5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4D3C-F4EB-6328-885A-167DAE91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5"/>
            <a:ext cx="10515600" cy="1325563"/>
          </a:xfrm>
        </p:spPr>
        <p:txBody>
          <a:bodyPr/>
          <a:lstStyle/>
          <a:p>
            <a:r>
              <a:rPr lang="en-US"/>
              <a:t>Monthly OPEN (PRE) Case Activity – PY24</a:t>
            </a:r>
          </a:p>
        </p:txBody>
      </p:sp>
      <p:graphicFrame>
        <p:nvGraphicFramePr>
          <p:cNvPr id="4" name="Chart 3" descr="Data graph chart ">
            <a:extLst>
              <a:ext uri="{FF2B5EF4-FFF2-40B4-BE49-F238E27FC236}">
                <a16:creationId xmlns:a16="http://schemas.microsoft.com/office/drawing/2014/main" id="{DE27F050-CE0F-C120-F230-1A2D1D35E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84579"/>
              </p:ext>
            </p:extLst>
          </p:nvPr>
        </p:nvGraphicFramePr>
        <p:xfrm>
          <a:off x="1035050" y="1416050"/>
          <a:ext cx="10934700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152D60-F087-FF54-046A-A13225639511}"/>
              </a:ext>
            </a:extLst>
          </p:cNvPr>
          <p:cNvSpPr txBox="1"/>
          <p:nvPr/>
        </p:nvSpPr>
        <p:spPr>
          <a:xfrm>
            <a:off x="838200" y="6550223"/>
            <a:ext cx="342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</p:spTree>
    <p:extLst>
      <p:ext uri="{BB962C8B-B14F-4D97-AF65-F5344CB8AC3E}">
        <p14:creationId xmlns:p14="http://schemas.microsoft.com/office/powerpoint/2010/main" val="114077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66ED-A8D9-2F5D-8874-2E19CE68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NEW (PRE) Case Activity – PY24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CD4E2-7B99-462B-44BF-CB1950E38550}"/>
              </a:ext>
            </a:extLst>
          </p:cNvPr>
          <p:cNvSpPr txBox="1"/>
          <p:nvPr/>
        </p:nvSpPr>
        <p:spPr>
          <a:xfrm>
            <a:off x="838200" y="6550223"/>
            <a:ext cx="342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  <p:graphicFrame>
        <p:nvGraphicFramePr>
          <p:cNvPr id="5" name="Chart 4" descr="Data graph chart">
            <a:extLst>
              <a:ext uri="{FF2B5EF4-FFF2-40B4-BE49-F238E27FC236}">
                <a16:creationId xmlns:a16="http://schemas.microsoft.com/office/drawing/2014/main" id="{B1302FE9-8AD1-F05E-B7DE-32E774B6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951227"/>
              </p:ext>
            </p:extLst>
          </p:nvPr>
        </p:nvGraphicFramePr>
        <p:xfrm>
          <a:off x="908050" y="1384301"/>
          <a:ext cx="10890250" cy="510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36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9513-2766-F196-945C-562C697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(PRE) Closure Activity – PY24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FF8DF-8305-7C96-1DF4-91BBAE5516DA}"/>
              </a:ext>
            </a:extLst>
          </p:cNvPr>
          <p:cNvSpPr txBox="1"/>
          <p:nvPr/>
        </p:nvSpPr>
        <p:spPr>
          <a:xfrm>
            <a:off x="838200" y="6550223"/>
            <a:ext cx="342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  <p:graphicFrame>
        <p:nvGraphicFramePr>
          <p:cNvPr id="5" name="Chart 4" descr="Data graph chart">
            <a:extLst>
              <a:ext uri="{FF2B5EF4-FFF2-40B4-BE49-F238E27FC236}">
                <a16:creationId xmlns:a16="http://schemas.microsoft.com/office/drawing/2014/main" id="{D902399A-3F83-6B1C-D7FA-594FDB787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53068"/>
              </p:ext>
            </p:extLst>
          </p:nvPr>
        </p:nvGraphicFramePr>
        <p:xfrm>
          <a:off x="838200" y="1339850"/>
          <a:ext cx="1080135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46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1D1A-FE09-8877-D770-7D1C5F04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RSU Authorization Activity</a:t>
            </a:r>
            <a:br>
              <a:rPr lang="en-US" dirty="0"/>
            </a:br>
            <a:r>
              <a:rPr lang="en-US" dirty="0"/>
              <a:t>PY23 (October ’23 - June ’24)</a:t>
            </a:r>
          </a:p>
        </p:txBody>
      </p:sp>
      <p:pic>
        <p:nvPicPr>
          <p:cNvPr id="4" name="Picture 3" descr="Data graph chart">
            <a:extLst>
              <a:ext uri="{FF2B5EF4-FFF2-40B4-BE49-F238E27FC236}">
                <a16:creationId xmlns:a16="http://schemas.microsoft.com/office/drawing/2014/main" id="{D4F17A1A-2A53-2068-1F2E-4E90AAD4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67" y="1739900"/>
            <a:ext cx="9797596" cy="53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11D3-6CBB-70BF-7088-34643A9D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Attrition to Consider</a:t>
            </a:r>
          </a:p>
        </p:txBody>
      </p:sp>
      <p:pic>
        <p:nvPicPr>
          <p:cNvPr id="4" name="Picture 3" descr="Data graph chart">
            <a:extLst>
              <a:ext uri="{FF2B5EF4-FFF2-40B4-BE49-F238E27FC236}">
                <a16:creationId xmlns:a16="http://schemas.microsoft.com/office/drawing/2014/main" id="{ECD06774-4493-6D0A-B88B-8D2EFB0C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04" y="1270657"/>
            <a:ext cx="9107846" cy="57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21B5-5F9D-334D-1909-9E825277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Authorization Activity</a:t>
            </a:r>
            <a:br>
              <a:rPr lang="en-US" dirty="0"/>
            </a:br>
            <a:r>
              <a:rPr lang="en-US" dirty="0"/>
              <a:t>PY23 (October ’23 - June ’24)</a:t>
            </a:r>
          </a:p>
        </p:txBody>
      </p:sp>
      <p:pic>
        <p:nvPicPr>
          <p:cNvPr id="4" name="Picture 3" descr="Data graph chart">
            <a:extLst>
              <a:ext uri="{FF2B5EF4-FFF2-40B4-BE49-F238E27FC236}">
                <a16:creationId xmlns:a16="http://schemas.microsoft.com/office/drawing/2014/main" id="{CD4BAD43-070D-D71B-0A97-3AB67947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57" y="2284186"/>
            <a:ext cx="11634117" cy="32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347-98E2-09DE-DE5F-E107C3B4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43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Category Activity (October ’23 - June ’24)</a:t>
            </a:r>
            <a:br>
              <a:rPr lang="en-US" dirty="0"/>
            </a:br>
            <a:r>
              <a:rPr lang="en-US" i="1" dirty="0"/>
              <a:t>estimated </a:t>
            </a:r>
          </a:p>
        </p:txBody>
      </p:sp>
      <p:pic>
        <p:nvPicPr>
          <p:cNvPr id="4" name="Picture 3" descr="Data graph chart">
            <a:extLst>
              <a:ext uri="{FF2B5EF4-FFF2-40B4-BE49-F238E27FC236}">
                <a16:creationId xmlns:a16="http://schemas.microsoft.com/office/drawing/2014/main" id="{F7EB3A8F-2E38-1BD8-B9B9-597660248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05"/>
          <a:stretch/>
        </p:blipFill>
        <p:spPr>
          <a:xfrm>
            <a:off x="1291590" y="1576388"/>
            <a:ext cx="8671176" cy="52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347-98E2-09DE-DE5F-E107C3B4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43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Category Activity (October ’23 - June ’24)</a:t>
            </a:r>
            <a:br>
              <a:rPr lang="en-US" dirty="0"/>
            </a:br>
            <a:r>
              <a:rPr lang="en-US" i="1" dirty="0"/>
              <a:t>actuals</a:t>
            </a:r>
          </a:p>
        </p:txBody>
      </p:sp>
      <p:pic>
        <p:nvPicPr>
          <p:cNvPr id="3" name="Picture 2" descr="Data graph chart">
            <a:extLst>
              <a:ext uri="{FF2B5EF4-FFF2-40B4-BE49-F238E27FC236}">
                <a16:creationId xmlns:a16="http://schemas.microsoft.com/office/drawing/2014/main" id="{6650D51E-28C6-8379-0772-87339488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20" y="1620836"/>
            <a:ext cx="8937080" cy="51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B4CB-2007-6D17-54E3-0E52168B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73"/>
            <a:ext cx="10515600" cy="1325563"/>
          </a:xfrm>
        </p:spPr>
        <p:txBody>
          <a:bodyPr/>
          <a:lstStyle/>
          <a:p>
            <a:pPr algn="ctr"/>
            <a:r>
              <a:rPr lang="en-US"/>
              <a:t>Challenges Identified</a:t>
            </a:r>
          </a:p>
        </p:txBody>
      </p:sp>
      <p:graphicFrame>
        <p:nvGraphicFramePr>
          <p:cNvPr id="6" name="Content Placeholder 5" descr="Flow chart">
            <a:extLst>
              <a:ext uri="{FF2B5EF4-FFF2-40B4-BE49-F238E27FC236}">
                <a16:creationId xmlns:a16="http://schemas.microsoft.com/office/drawing/2014/main" id="{6F189AB8-992E-E39B-EFD5-2FCA8C5FB9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0596759"/>
              </p:ext>
            </p:extLst>
          </p:nvPr>
        </p:nvGraphicFramePr>
        <p:xfrm>
          <a:off x="588818" y="1825625"/>
          <a:ext cx="36004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 descr="table with content">
            <a:extLst>
              <a:ext uri="{FF2B5EF4-FFF2-40B4-BE49-F238E27FC236}">
                <a16:creationId xmlns:a16="http://schemas.microsoft.com/office/drawing/2014/main" id="{1F7E86EF-BA9B-4689-CD72-89F2214934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254029"/>
              </p:ext>
            </p:extLst>
          </p:nvPr>
        </p:nvGraphicFramePr>
        <p:xfrm>
          <a:off x="8686786" y="1942523"/>
          <a:ext cx="3297518" cy="471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 descr="Table with content">
            <a:extLst>
              <a:ext uri="{FF2B5EF4-FFF2-40B4-BE49-F238E27FC236}">
                <a16:creationId xmlns:a16="http://schemas.microsoft.com/office/drawing/2014/main" id="{F2F99CAD-5FD4-836C-2A93-A1ACF2C38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141276"/>
              </p:ext>
            </p:extLst>
          </p:nvPr>
        </p:nvGraphicFramePr>
        <p:xfrm>
          <a:off x="5394166" y="1942523"/>
          <a:ext cx="3135580" cy="471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 descr="Table with content titles">
            <a:extLst>
              <a:ext uri="{FF2B5EF4-FFF2-40B4-BE49-F238E27FC236}">
                <a16:creationId xmlns:a16="http://schemas.microsoft.com/office/drawing/2014/main" id="{E1EDE15E-8CC2-66F1-FF37-57634148D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406271"/>
              </p:ext>
            </p:extLst>
          </p:nvPr>
        </p:nvGraphicFramePr>
        <p:xfrm>
          <a:off x="315589" y="1608939"/>
          <a:ext cx="5078577" cy="514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CA17B6F-BC04-AC84-2A78-F09498C26D65}"/>
              </a:ext>
            </a:extLst>
          </p:cNvPr>
          <p:cNvSpPr txBox="1"/>
          <p:nvPr/>
        </p:nvSpPr>
        <p:spPr>
          <a:xfrm>
            <a:off x="5773072" y="1578081"/>
            <a:ext cx="237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libri"/>
                <a:ea typeface="Calibri"/>
                <a:cs typeface="Calibri"/>
              </a:rPr>
              <a:t>KEY 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8E0BD-B6B2-D35F-5F37-106CDD716C57}"/>
              </a:ext>
            </a:extLst>
          </p:cNvPr>
          <p:cNvSpPr txBox="1"/>
          <p:nvPr/>
        </p:nvSpPr>
        <p:spPr>
          <a:xfrm>
            <a:off x="9746569" y="1578082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libri"/>
                <a:ea typeface="Calibri"/>
                <a:cs typeface="Calibri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53721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4A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4B0F-3591-6620-4D36-6A4D8819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878" y="38100"/>
            <a:ext cx="9030089" cy="105087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CSNA Field Area 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B365-C1F8-7BA8-8550-F5D83B6248EE}"/>
              </a:ext>
            </a:extLst>
          </p:cNvPr>
          <p:cNvSpPr txBox="1"/>
          <p:nvPr/>
        </p:nvSpPr>
        <p:spPr>
          <a:xfrm>
            <a:off x="698499" y="635000"/>
            <a:ext cx="11531039" cy="625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  <a:p>
            <a:endParaRPr lang="en-US" b="0" i="0" u="none" strike="noStrike" baseline="0">
              <a:latin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  <a:p>
            <a:endParaRPr lang="en-US" b="0" i="0" u="none" strike="noStrike" baseline="0">
              <a:latin typeface="Times New Roman" panose="02020603050405020304" pitchFamily="18" charset="0"/>
            </a:endParaRPr>
          </a:p>
          <a:p>
            <a:r>
              <a:rPr lang="en-US" sz="2400" b="1"/>
              <a:t>Local Area Top Industries by Employment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0" i="0" u="none" strike="noStrike" baseline="0">
              <a:latin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</a:endParaRPr>
          </a:p>
          <a:p>
            <a:endParaRPr lang="en-US" b="0" i="0" u="none" strike="noStrike" baseline="0">
              <a:latin typeface="Times New Roman" panose="02020603050405020304" pitchFamily="18" charset="0"/>
            </a:endParaRPr>
          </a:p>
          <a:p>
            <a:endParaRPr lang="en-US" b="0" i="0" u="none" strike="noStrike" baseline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>
                <a:latin typeface="Times New Roman" panose="02020603050405020304" pitchFamily="18" charset="0"/>
              </a:rPr>
              <a:t> 	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25793-C8F5-A06C-745C-AC4539AF9444}"/>
              </a:ext>
            </a:extLst>
          </p:cNvPr>
          <p:cNvSpPr txBox="1"/>
          <p:nvPr/>
        </p:nvSpPr>
        <p:spPr>
          <a:xfrm>
            <a:off x="7873435" y="1840486"/>
            <a:ext cx="4027506" cy="800219"/>
          </a:xfrm>
          <a:prstGeom prst="rect">
            <a:avLst/>
          </a:prstGeom>
          <a:solidFill>
            <a:srgbClr val="465F8D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Disability Types and Age</a:t>
            </a:r>
          </a:p>
          <a:p>
            <a:endParaRPr lang="en-US" sz="1400"/>
          </a:p>
          <a:p>
            <a:endParaRPr lang="en-US" sz="1400"/>
          </a:p>
        </p:txBody>
      </p:sp>
      <p:pic>
        <p:nvPicPr>
          <p:cNvPr id="11" name="Picture 10" descr="Data graph chart">
            <a:extLst>
              <a:ext uri="{FF2B5EF4-FFF2-40B4-BE49-F238E27FC236}">
                <a16:creationId xmlns:a16="http://schemas.microsoft.com/office/drawing/2014/main" id="{214A829D-3372-5542-5B02-0B3DAC929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0"/>
          <a:stretch/>
        </p:blipFill>
        <p:spPr>
          <a:xfrm>
            <a:off x="8179537" y="2226732"/>
            <a:ext cx="3415303" cy="4515155"/>
          </a:xfrm>
          <a:prstGeom prst="rect">
            <a:avLst/>
          </a:prstGeom>
        </p:spPr>
      </p:pic>
      <p:pic>
        <p:nvPicPr>
          <p:cNvPr id="10" name="Picture 9" descr="Data graph chart">
            <a:extLst>
              <a:ext uri="{FF2B5EF4-FFF2-40B4-BE49-F238E27FC236}">
                <a16:creationId xmlns:a16="http://schemas.microsoft.com/office/drawing/2014/main" id="{17DFF2DD-E20B-A03C-13B6-B67ED31D2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5" y="2448409"/>
            <a:ext cx="6882215" cy="709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1D65EC-CBB7-3373-C000-0692A4674227}"/>
              </a:ext>
            </a:extLst>
          </p:cNvPr>
          <p:cNvSpPr txBox="1"/>
          <p:nvPr/>
        </p:nvSpPr>
        <p:spPr>
          <a:xfrm>
            <a:off x="698499" y="5543671"/>
            <a:ext cx="3473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Median Age =  39.1</a:t>
            </a:r>
          </a:p>
          <a:p>
            <a:r>
              <a:rPr lang="en-US" sz="2000" b="1"/>
              <a:t>Median Working Age = 38.9</a:t>
            </a:r>
          </a:p>
          <a:p>
            <a:r>
              <a:rPr lang="en-US" sz="2000" b="1"/>
              <a:t>Median HHI = $65,075 ($59,726 NM)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DD146F-4BD3-CA73-B186-6C1EBD030340}"/>
              </a:ext>
            </a:extLst>
          </p:cNvPr>
          <p:cNvSpPr txBox="1"/>
          <p:nvPr/>
        </p:nvSpPr>
        <p:spPr>
          <a:xfrm>
            <a:off x="3854430" y="5720862"/>
            <a:ext cx="6032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Avg Poverty Rate = 13.8%</a:t>
            </a:r>
          </a:p>
          <a:p>
            <a:r>
              <a:rPr lang="en-US" sz="2000" b="1"/>
              <a:t>Median Earnings</a:t>
            </a:r>
          </a:p>
          <a:p>
            <a:r>
              <a:rPr lang="en-US" sz="2000" b="1"/>
              <a:t> w/disability = $39,747 ($36,245 NM)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5DABE1-D39D-90A6-262E-04F18726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44589" y="1861788"/>
            <a:ext cx="0" cy="4418362"/>
          </a:xfrm>
          <a:prstGeom prst="line">
            <a:avLst/>
          </a:prstGeom>
          <a:ln w="101600">
            <a:solidFill>
              <a:srgbClr val="465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0A9C1D-CF2D-3E99-08A3-F98CEFB1D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79967" y="2079078"/>
            <a:ext cx="858413" cy="369332"/>
          </a:xfrm>
          <a:prstGeom prst="rect">
            <a:avLst/>
          </a:prstGeom>
          <a:solidFill>
            <a:srgbClr val="465F8D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Data graph chart">
            <a:extLst>
              <a:ext uri="{FF2B5EF4-FFF2-40B4-BE49-F238E27FC236}">
                <a16:creationId xmlns:a16="http://schemas.microsoft.com/office/drawing/2014/main" id="{9320342D-B6E5-0C0E-23D7-D53CE18DB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967" y="2448409"/>
            <a:ext cx="968492" cy="4293478"/>
          </a:xfrm>
          <a:prstGeom prst="rect">
            <a:avLst/>
          </a:prstGeom>
        </p:spPr>
      </p:pic>
      <p:pic>
        <p:nvPicPr>
          <p:cNvPr id="12" name="Picture 11" descr="Data graph chart">
            <a:extLst>
              <a:ext uri="{FF2B5EF4-FFF2-40B4-BE49-F238E27FC236}">
                <a16:creationId xmlns:a16="http://schemas.microsoft.com/office/drawing/2014/main" id="{326BBE38-19D1-3819-B4F1-B1583C254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93" y="3143182"/>
            <a:ext cx="6927847" cy="1774326"/>
          </a:xfrm>
          <a:prstGeom prst="rect">
            <a:avLst/>
          </a:prstGeom>
        </p:spPr>
      </p:pic>
      <p:pic>
        <p:nvPicPr>
          <p:cNvPr id="22" name="Picture 21" descr="Data graph chart">
            <a:extLst>
              <a:ext uri="{FF2B5EF4-FFF2-40B4-BE49-F238E27FC236}">
                <a16:creationId xmlns:a16="http://schemas.microsoft.com/office/drawing/2014/main" id="{62969921-A98C-331C-6F46-7A79EF0D9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54" y="4923858"/>
            <a:ext cx="6940726" cy="588789"/>
          </a:xfrm>
          <a:prstGeom prst="rect">
            <a:avLst/>
          </a:prstGeom>
        </p:spPr>
      </p:pic>
      <p:pic>
        <p:nvPicPr>
          <p:cNvPr id="24" name="Picture 23" descr="Data graph chart">
            <a:extLst>
              <a:ext uri="{FF2B5EF4-FFF2-40B4-BE49-F238E27FC236}">
                <a16:creationId xmlns:a16="http://schemas.microsoft.com/office/drawing/2014/main" id="{FBF100C5-221A-6078-95CB-7E4B34293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38765"/>
            <a:ext cx="12192000" cy="6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ta graph chart">
            <a:extLst>
              <a:ext uri="{FF2B5EF4-FFF2-40B4-BE49-F238E27FC236}">
                <a16:creationId xmlns:a16="http://schemas.microsoft.com/office/drawing/2014/main" id="{AC31167B-9CD8-B1E0-70DD-7126890A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2952800"/>
            <a:ext cx="2972458" cy="311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76220-12FC-0C3E-AB8D-D63360B6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61454"/>
            <a:ext cx="10515600" cy="1325563"/>
          </a:xfrm>
        </p:spPr>
        <p:txBody>
          <a:bodyPr/>
          <a:lstStyle/>
          <a:p>
            <a:r>
              <a:rPr lang="en-US"/>
              <a:t>NMDVR Authorization 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9CAB-5E7B-1510-3B7D-8780F000B8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4250" y="1314450"/>
            <a:ext cx="5906529" cy="5365750"/>
          </a:xfrm>
        </p:spPr>
        <p:txBody>
          <a:bodyPr>
            <a:normAutofit/>
          </a:bodyPr>
          <a:lstStyle/>
          <a:p>
            <a:r>
              <a:rPr lang="en-US" dirty="0"/>
              <a:t>Bi-weekly Authorization Trackers</a:t>
            </a:r>
          </a:p>
          <a:p>
            <a:pPr lvl="1"/>
            <a:r>
              <a:rPr lang="en-US" dirty="0"/>
              <a:t>Field Area review</a:t>
            </a:r>
          </a:p>
          <a:p>
            <a:pPr lvl="1"/>
            <a:r>
              <a:rPr lang="en-US" dirty="0"/>
              <a:t>Update current authorization status</a:t>
            </a:r>
          </a:p>
          <a:p>
            <a:pPr lvl="1"/>
            <a:r>
              <a:rPr lang="en-US" dirty="0"/>
              <a:t>9 status categories </a:t>
            </a:r>
          </a:p>
          <a:p>
            <a:r>
              <a:rPr lang="en-US" dirty="0"/>
              <a:t>MASTER Tracker </a:t>
            </a:r>
          </a:p>
          <a:p>
            <a:pPr lvl="1"/>
            <a:r>
              <a:rPr lang="en-US" dirty="0"/>
              <a:t>Total Outstanding vs Paid by Area</a:t>
            </a:r>
          </a:p>
          <a:p>
            <a:pPr lvl="1"/>
            <a:r>
              <a:rPr lang="en-US" dirty="0"/>
              <a:t>Budget by Area Outstanding vs Paid </a:t>
            </a:r>
          </a:p>
          <a:p>
            <a:pPr lvl="1"/>
            <a:r>
              <a:rPr lang="en-US" dirty="0"/>
              <a:t>Service Category Outstanding vs Paid</a:t>
            </a:r>
          </a:p>
        </p:txBody>
      </p:sp>
      <p:pic>
        <p:nvPicPr>
          <p:cNvPr id="7" name="Picture 6" descr="Data graph chart">
            <a:extLst>
              <a:ext uri="{FF2B5EF4-FFF2-40B4-BE49-F238E27FC236}">
                <a16:creationId xmlns:a16="http://schemas.microsoft.com/office/drawing/2014/main" id="{44AFB21C-B54F-8E37-D9D7-DE6BDCBF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257" y="3930650"/>
            <a:ext cx="4215974" cy="274954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5BC7598-A020-DB0C-F9FA-E9182426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7379" y="1362604"/>
            <a:ext cx="1130300" cy="789058"/>
          </a:xfrm>
          <a:prstGeom prst="rightArrow">
            <a:avLst/>
          </a:prstGeom>
          <a:solidFill>
            <a:srgbClr val="465F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ata graph chart">
            <a:extLst>
              <a:ext uri="{FF2B5EF4-FFF2-40B4-BE49-F238E27FC236}">
                <a16:creationId xmlns:a16="http://schemas.microsoft.com/office/drawing/2014/main" id="{04F0462F-73A7-98E6-B817-C62CC6F4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706" y="944334"/>
            <a:ext cx="3371776" cy="1864308"/>
          </a:xfrm>
          <a:prstGeom prst="rect">
            <a:avLst/>
          </a:prstGeom>
        </p:spPr>
      </p:pic>
      <p:pic>
        <p:nvPicPr>
          <p:cNvPr id="5" name="Picture 4" descr="Data graph chart">
            <a:extLst>
              <a:ext uri="{FF2B5EF4-FFF2-40B4-BE49-F238E27FC236}">
                <a16:creationId xmlns:a16="http://schemas.microsoft.com/office/drawing/2014/main" id="{3C397B46-DDB4-3731-D88A-A270634DE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0" y="5276370"/>
            <a:ext cx="5316258" cy="14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9F28-6AD4-874D-ED30-0A40617F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16E7-A475-7158-AFE2-9C2CD229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-11113"/>
            <a:ext cx="10515600" cy="1325563"/>
          </a:xfrm>
        </p:spPr>
        <p:txBody>
          <a:bodyPr/>
          <a:lstStyle/>
          <a:p>
            <a:r>
              <a:rPr lang="en-US"/>
              <a:t>NMDVR Quarterly Attrition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CD94-E305-EA16-E177-BC2B49FF5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4250" y="1314450"/>
            <a:ext cx="6796087" cy="5365750"/>
          </a:xfrm>
        </p:spPr>
        <p:txBody>
          <a:bodyPr>
            <a:normAutofit/>
          </a:bodyPr>
          <a:lstStyle/>
          <a:p>
            <a:r>
              <a:rPr lang="en-US" dirty="0"/>
              <a:t>Total authorization amount by Service Category, Area, and Caseload  </a:t>
            </a:r>
          </a:p>
          <a:p>
            <a:pPr lvl="1"/>
            <a:r>
              <a:rPr lang="en-US" dirty="0"/>
              <a:t>Identify services under 75% materialized to be reviewed</a:t>
            </a:r>
          </a:p>
          <a:p>
            <a:r>
              <a:rPr lang="en-US" dirty="0"/>
              <a:t>Authorization activity by Month and by Area</a:t>
            </a:r>
          </a:p>
          <a:p>
            <a:r>
              <a:rPr lang="en-US" dirty="0"/>
              <a:t>Program Year burn rate  (actual quarterly spend vs budget amount)</a:t>
            </a:r>
          </a:p>
          <a:p>
            <a:r>
              <a:rPr lang="en-US" dirty="0"/>
              <a:t>Authorization activity by status (cancelled, closed, open)</a:t>
            </a:r>
          </a:p>
          <a:p>
            <a:r>
              <a:rPr lang="en-US" dirty="0"/>
              <a:t>Total SWD activity by Area with paid authorizations </a:t>
            </a:r>
          </a:p>
        </p:txBody>
      </p:sp>
      <p:pic>
        <p:nvPicPr>
          <p:cNvPr id="6" name="Picture 5" descr="Data graph chart">
            <a:extLst>
              <a:ext uri="{FF2B5EF4-FFF2-40B4-BE49-F238E27FC236}">
                <a16:creationId xmlns:a16="http://schemas.microsoft.com/office/drawing/2014/main" id="{3629CBB8-6FBB-2320-D5D5-2C5A11CB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437" y="987288"/>
            <a:ext cx="3643313" cy="2228850"/>
          </a:xfrm>
          <a:prstGeom prst="rect">
            <a:avLst/>
          </a:prstGeom>
        </p:spPr>
      </p:pic>
      <p:pic>
        <p:nvPicPr>
          <p:cNvPr id="9" name="Picture 8" descr="Data graph chart">
            <a:extLst>
              <a:ext uri="{FF2B5EF4-FFF2-40B4-BE49-F238E27FC236}">
                <a16:creationId xmlns:a16="http://schemas.microsoft.com/office/drawing/2014/main" id="{D24F40F0-D5BA-81C7-5254-7BB30EFE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66" b="7873"/>
          <a:stretch>
            <a:fillRect/>
          </a:stretch>
        </p:blipFill>
        <p:spPr>
          <a:xfrm>
            <a:off x="8062926" y="2276935"/>
            <a:ext cx="3749304" cy="1562101"/>
          </a:xfrm>
          <a:prstGeom prst="rect">
            <a:avLst/>
          </a:prstGeom>
        </p:spPr>
      </p:pic>
      <p:pic>
        <p:nvPicPr>
          <p:cNvPr id="20" name="Picture 19" descr="Data graph chart">
            <a:extLst>
              <a:ext uri="{FF2B5EF4-FFF2-40B4-BE49-F238E27FC236}">
                <a16:creationId xmlns:a16="http://schemas.microsoft.com/office/drawing/2014/main" id="{18D38333-AFCF-23C2-534D-05CE132A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173" y="2834679"/>
            <a:ext cx="3679825" cy="1805783"/>
          </a:xfrm>
          <a:prstGeom prst="rect">
            <a:avLst/>
          </a:prstGeom>
        </p:spPr>
      </p:pic>
      <p:pic>
        <p:nvPicPr>
          <p:cNvPr id="13" name="Picture 12" descr="Data graph chart">
            <a:extLst>
              <a:ext uri="{FF2B5EF4-FFF2-40B4-BE49-F238E27FC236}">
                <a16:creationId xmlns:a16="http://schemas.microsoft.com/office/drawing/2014/main" id="{9853C034-EBE4-75FD-85CA-B72EE3A98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947" y="3641863"/>
            <a:ext cx="3470275" cy="1765668"/>
          </a:xfrm>
          <a:prstGeom prst="rect">
            <a:avLst/>
          </a:prstGeom>
        </p:spPr>
      </p:pic>
      <p:pic>
        <p:nvPicPr>
          <p:cNvPr id="16" name="Picture 15" descr="Data graph chart">
            <a:extLst>
              <a:ext uri="{FF2B5EF4-FFF2-40B4-BE49-F238E27FC236}">
                <a16:creationId xmlns:a16="http://schemas.microsoft.com/office/drawing/2014/main" id="{EEACA781-79B9-771A-3D4F-2B2630803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365" y="4588243"/>
            <a:ext cx="4345526" cy="1146450"/>
          </a:xfrm>
          <a:prstGeom prst="rect">
            <a:avLst/>
          </a:prstGeom>
        </p:spPr>
      </p:pic>
      <p:pic>
        <p:nvPicPr>
          <p:cNvPr id="18" name="Picture 17" descr="Data graph chart">
            <a:extLst>
              <a:ext uri="{FF2B5EF4-FFF2-40B4-BE49-F238E27FC236}">
                <a16:creationId xmlns:a16="http://schemas.microsoft.com/office/drawing/2014/main" id="{B40BAEC3-DBC4-A6C1-04F6-77558C27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0355"/>
          <a:stretch>
            <a:fillRect/>
          </a:stretch>
        </p:blipFill>
        <p:spPr>
          <a:xfrm>
            <a:off x="8858075" y="5407531"/>
            <a:ext cx="289419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91C-937E-D3DF-3CFD-73985511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4431"/>
            <a:ext cx="10515600" cy="2852737"/>
          </a:xfrm>
        </p:spPr>
        <p:txBody>
          <a:bodyPr/>
          <a:lstStyle/>
          <a:p>
            <a:pPr algn="ctr"/>
            <a:r>
              <a:rPr lang="en-US" b="1"/>
              <a:t>Pre-Employment Transition Services</a:t>
            </a:r>
            <a:br>
              <a:rPr lang="en-US" b="1"/>
            </a:br>
            <a:r>
              <a:rPr lang="en-US" sz="4400" b="1"/>
              <a:t>Tracking the 15% Reserve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25767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9214-4C7A-4CE9-80C4-0749E9E4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30" y="223769"/>
            <a:ext cx="5430520" cy="1439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Fiscal Forecasting 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F0AA39-6B85-F9BD-6AD5-F4FDADE6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355850"/>
            <a:ext cx="4243589" cy="383771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Allows us as agency to examine how to budget and be more predicable of services for SWD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Helps the agency plan staffing, scheduling, and budgeting more effectively.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Supports predictable and high‑quality Pre‑ETS service delivery statewide.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Placeholder 8" descr="Picture of students using virtual headsets">
            <a:extLst>
              <a:ext uri="{FF2B5EF4-FFF2-40B4-BE49-F238E27FC236}">
                <a16:creationId xmlns:a16="http://schemas.microsoft.com/office/drawing/2014/main" id="{68379EF4-C7B9-A840-01B1-1A3422D1FD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285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50A-53E1-12C2-105A-A620DB8E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Forecasting Impact continued…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B285E-BDE0-645E-E6BE-EBBADA50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Improved Fiscal Tracking and Predictability </a:t>
            </a:r>
          </a:p>
          <a:p>
            <a:r>
              <a:rPr lang="en-US"/>
              <a:t>Created a Pre‑Employment Transition Services (Pre‑ETS) tracker to improve monitoring of service delivery and fiscal needs.</a:t>
            </a:r>
          </a:p>
          <a:p>
            <a:r>
              <a:rPr lang="en-US"/>
              <a:t>Enabled the agency to better budget and accurately forecast services for students with disabilities.</a:t>
            </a:r>
          </a:p>
          <a:p>
            <a:r>
              <a:rPr lang="en-US"/>
              <a:t>Developed and implemented a rate‑setting policy and procedure to promote consistent fiscal planning.</a:t>
            </a:r>
          </a:p>
          <a:p>
            <a:r>
              <a:rPr lang="en-US"/>
              <a:t>Supported the addition of more Transition Counselors.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AFE07-9708-B6C2-EB5A-3CA66A2B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3C5F-B4BF-F450-64F6-3D278DD5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Forecasting Impact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continued…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A198-BC0E-3A8D-6A70-48C6CA88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Strengthened Financial Oversight and Reporting Systems</a:t>
            </a:r>
          </a:p>
          <a:p>
            <a:r>
              <a:rPr lang="en-US" dirty="0"/>
              <a:t>Implemented Authorization Trackers for increased visibility of funding status and obligations, with bi‑weekly reports shared with transition unit.</a:t>
            </a:r>
          </a:p>
          <a:p>
            <a:r>
              <a:rPr lang="en-US" dirty="0"/>
              <a:t>Adapted authorization practices to align with ongoing budget obligations and funding timelines.</a:t>
            </a:r>
          </a:p>
          <a:p>
            <a:r>
              <a:rPr lang="en-US" dirty="0"/>
              <a:t>Developed fiscal management tools, including a cost‑per‑case report, to streamline communication and reporting.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B869-3FF2-97E2-05B0-D167A7A6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B414-85E3-0414-AAF3-2CD14F77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86" y="113982"/>
            <a:ext cx="10515600" cy="1325563"/>
          </a:xfrm>
        </p:spPr>
        <p:txBody>
          <a:bodyPr/>
          <a:lstStyle/>
          <a:p>
            <a:r>
              <a:rPr lang="en-US" dirty="0"/>
              <a:t>Pre-ETS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8C09-B875-5B62-0F50-4FE8CF294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39545"/>
            <a:ext cx="5181600" cy="4351338"/>
          </a:xfrm>
        </p:spPr>
        <p:txBody>
          <a:bodyPr>
            <a:normAutofit/>
          </a:bodyPr>
          <a:lstStyle/>
          <a:p>
            <a:r>
              <a:rPr lang="en-US" b="1"/>
              <a:t>How the Fiscal work changed Pre-ETS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F226C-7F9D-9A97-9A9A-001DD821F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533428"/>
            <a:ext cx="5025814" cy="4867372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Enhanced Work‑Based Learning (WBL) Opportunities across New Mexico with Increased WBL sites statewide  (6 to 10), broadening access for students. </a:t>
            </a:r>
          </a:p>
          <a:p>
            <a:pPr marL="285750" indent="-285750"/>
            <a:r>
              <a:rPr lang="en-US" dirty="0"/>
              <a:t>Expanded partnerships with local educational agencies and private industries.</a:t>
            </a:r>
          </a:p>
          <a:p>
            <a:pPr marL="285750" indent="-285750"/>
            <a:r>
              <a:rPr lang="en-US" dirty="0"/>
              <a:t>Increased number of staff in Transition Unit 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5" descr="Picture of students with service dog">
            <a:extLst>
              <a:ext uri="{FF2B5EF4-FFF2-40B4-BE49-F238E27FC236}">
                <a16:creationId xmlns:a16="http://schemas.microsoft.com/office/drawing/2014/main" id="{C970AB06-E91E-7B1F-AB6A-17D5C649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90" b="20390"/>
          <a:stretch/>
        </p:blipFill>
        <p:spPr>
          <a:xfrm>
            <a:off x="838201" y="2499439"/>
            <a:ext cx="4674227" cy="40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B72B-8648-1D51-D29A-7251E00A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23B1-E93A-9D80-B5AF-5EE6C9A5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42" y="168187"/>
            <a:ext cx="10515600" cy="1325563"/>
          </a:xfrm>
        </p:spPr>
        <p:txBody>
          <a:bodyPr/>
          <a:lstStyle/>
          <a:p>
            <a:r>
              <a:rPr lang="en-US"/>
              <a:t>Pre-ETS Total Expenditures by Grant Year</a:t>
            </a:r>
          </a:p>
        </p:txBody>
      </p:sp>
      <p:graphicFrame>
        <p:nvGraphicFramePr>
          <p:cNvPr id="3" name="Chart 2" descr="Data graph chart">
            <a:extLst>
              <a:ext uri="{FF2B5EF4-FFF2-40B4-BE49-F238E27FC236}">
                <a16:creationId xmlns:a16="http://schemas.microsoft.com/office/drawing/2014/main" id="{864D81D1-EC47-0EF6-DDCD-19E923FF8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75816"/>
              </p:ext>
            </p:extLst>
          </p:nvPr>
        </p:nvGraphicFramePr>
        <p:xfrm>
          <a:off x="-482600" y="1266825"/>
          <a:ext cx="5943600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descr="Data graph chart">
            <a:extLst>
              <a:ext uri="{FF2B5EF4-FFF2-40B4-BE49-F238E27FC236}">
                <a16:creationId xmlns:a16="http://schemas.microsoft.com/office/drawing/2014/main" id="{8689C400-3E7D-9897-230D-D6CBEE99E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73154"/>
              </p:ext>
            </p:extLst>
          </p:nvPr>
        </p:nvGraphicFramePr>
        <p:xfrm>
          <a:off x="3519068" y="1314450"/>
          <a:ext cx="5745582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 descr="Data graph chart">
            <a:extLst>
              <a:ext uri="{FF2B5EF4-FFF2-40B4-BE49-F238E27FC236}">
                <a16:creationId xmlns:a16="http://schemas.microsoft.com/office/drawing/2014/main" id="{97BBDB73-A7F4-5912-84A9-3048BA626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1963"/>
              </p:ext>
            </p:extLst>
          </p:nvPr>
        </p:nvGraphicFramePr>
        <p:xfrm>
          <a:off x="7596392" y="1314450"/>
          <a:ext cx="5287758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077F727-3DFB-6B61-8CC0-951C6A28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5567" y="5761691"/>
            <a:ext cx="319248" cy="188259"/>
          </a:xfrm>
          <a:prstGeom prst="rect">
            <a:avLst/>
          </a:prstGeom>
          <a:solidFill>
            <a:srgbClr val="2A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54E80-98CB-0F11-AECA-9AF346D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6327" y="5784004"/>
            <a:ext cx="319248" cy="188259"/>
          </a:xfrm>
          <a:prstGeom prst="rect">
            <a:avLst/>
          </a:prstGeom>
          <a:solidFill>
            <a:srgbClr val="465F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96122-1851-2D89-A458-06A63412B76E}"/>
              </a:ext>
            </a:extLst>
          </p:cNvPr>
          <p:cNvSpPr txBox="1"/>
          <p:nvPr/>
        </p:nvSpPr>
        <p:spPr>
          <a:xfrm>
            <a:off x="3964148" y="5639929"/>
            <a:ext cx="255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Care &amp;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7E0C3-9085-8BD9-0566-4531C36E8861}"/>
              </a:ext>
            </a:extLst>
          </p:cNvPr>
          <p:cNvSpPr txBox="1"/>
          <p:nvPr/>
        </p:nvSpPr>
        <p:spPr>
          <a:xfrm>
            <a:off x="6687193" y="5639929"/>
            <a:ext cx="36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Pre-ETS Expenditures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0B7B1-14D0-D58A-8FF1-53FE192EA6C6}"/>
              </a:ext>
            </a:extLst>
          </p:cNvPr>
          <p:cNvSpPr txBox="1"/>
          <p:nvPr/>
        </p:nvSpPr>
        <p:spPr>
          <a:xfrm>
            <a:off x="1126825" y="4961178"/>
            <a:ext cx="2668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3,113,687.82 </a:t>
            </a:r>
          </a:p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CCD39-806E-F6A7-9A14-044B6C4A67F4}"/>
              </a:ext>
            </a:extLst>
          </p:cNvPr>
          <p:cNvSpPr txBox="1"/>
          <p:nvPr/>
        </p:nvSpPr>
        <p:spPr>
          <a:xfrm>
            <a:off x="4977032" y="4961178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3,023,136.76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F29CD-D24C-E6F5-9247-3371B59877B9}"/>
              </a:ext>
            </a:extLst>
          </p:cNvPr>
          <p:cNvSpPr txBox="1"/>
          <p:nvPr/>
        </p:nvSpPr>
        <p:spPr>
          <a:xfrm>
            <a:off x="8795948" y="4961178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3,505,166.28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462DC-D48E-ED9D-C84C-8FE073729AB1}"/>
              </a:ext>
            </a:extLst>
          </p:cNvPr>
          <p:cNvSpPr txBox="1"/>
          <p:nvPr/>
        </p:nvSpPr>
        <p:spPr>
          <a:xfrm>
            <a:off x="862618" y="6396335"/>
            <a:ext cx="337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Source: SHARE Financials </a:t>
            </a:r>
          </a:p>
        </p:txBody>
      </p:sp>
    </p:spTree>
    <p:extLst>
      <p:ext uri="{BB962C8B-B14F-4D97-AF65-F5344CB8AC3E}">
        <p14:creationId xmlns:p14="http://schemas.microsoft.com/office/powerpoint/2010/main" val="173428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338A-0916-8EA8-5DD7-16C24B8C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"/>
            <a:ext cx="10160000" cy="1368425"/>
          </a:xfrm>
        </p:spPr>
        <p:txBody>
          <a:bodyPr>
            <a:normAutofit/>
          </a:bodyPr>
          <a:lstStyle/>
          <a:p>
            <a:r>
              <a:rPr lang="en-US" sz="4000"/>
              <a:t>Transition Expenditures by Service Category</a:t>
            </a:r>
            <a:br>
              <a:rPr lang="en-US" sz="4000"/>
            </a:br>
            <a:r>
              <a:rPr lang="en-US" sz="4000"/>
              <a:t>via 3</a:t>
            </a:r>
            <a:r>
              <a:rPr lang="en-US" sz="4000" baseline="30000"/>
              <a:t>rd</a:t>
            </a:r>
            <a:r>
              <a:rPr lang="en-US" sz="4000"/>
              <a:t> Party Contractors (PY24 vs PY25)</a:t>
            </a:r>
          </a:p>
        </p:txBody>
      </p:sp>
      <p:graphicFrame>
        <p:nvGraphicFramePr>
          <p:cNvPr id="6" name="Chart 5" descr="Data graph chart">
            <a:extLst>
              <a:ext uri="{FF2B5EF4-FFF2-40B4-BE49-F238E27FC236}">
                <a16:creationId xmlns:a16="http://schemas.microsoft.com/office/drawing/2014/main" id="{9988FCB6-BB91-0D8C-1C12-CD9DC8345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239040"/>
              </p:ext>
            </p:extLst>
          </p:nvPr>
        </p:nvGraphicFramePr>
        <p:xfrm>
          <a:off x="838200" y="1422400"/>
          <a:ext cx="11017249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C76AA1-24A3-03D3-F672-F7D868D66BFB}"/>
              </a:ext>
            </a:extLst>
          </p:cNvPr>
          <p:cNvSpPr txBox="1"/>
          <p:nvPr/>
        </p:nvSpPr>
        <p:spPr>
          <a:xfrm>
            <a:off x="674319" y="1352307"/>
            <a:ext cx="103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PY24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D1988-0CDD-77B5-9D60-EFB39B21A1DE}"/>
              </a:ext>
            </a:extLst>
          </p:cNvPr>
          <p:cNvSpPr txBox="1"/>
          <p:nvPr/>
        </p:nvSpPr>
        <p:spPr>
          <a:xfrm>
            <a:off x="529488" y="4127257"/>
            <a:ext cx="103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PY25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4AED-308E-7D51-EC5D-D1A46DEA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86FB-48E3-4DBD-08BB-1BEAC48B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759"/>
            <a:ext cx="10515600" cy="1154155"/>
          </a:xfrm>
        </p:spPr>
        <p:txBody>
          <a:bodyPr/>
          <a:lstStyle/>
          <a:p>
            <a:pPr algn="ctr"/>
            <a:r>
              <a:rPr lang="en-US" b="1"/>
              <a:t>GOALS</a:t>
            </a:r>
          </a:p>
        </p:txBody>
      </p:sp>
      <p:graphicFrame>
        <p:nvGraphicFramePr>
          <p:cNvPr id="17" name="Subtitle 2" descr="Titled sections ">
            <a:extLst>
              <a:ext uri="{FF2B5EF4-FFF2-40B4-BE49-F238E27FC236}">
                <a16:creationId xmlns:a16="http://schemas.microsoft.com/office/drawing/2014/main" id="{8E72645E-DE49-6D08-69F9-DB3C7BE325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3225807"/>
              </p:ext>
            </p:extLst>
          </p:nvPr>
        </p:nvGraphicFramePr>
        <p:xfrm>
          <a:off x="838200" y="1819506"/>
          <a:ext cx="4672054" cy="477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38FD9-549C-6109-8235-709C274F8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745" y="1819506"/>
            <a:ext cx="4672055" cy="46761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/>
              <a:t>Strengthen coordination and Technical Assistance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/>
              <a:t>Use Financial Summit to focus funding priorities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/>
              <a:t>Support evidence-based planning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Increase cross-unit collaboration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Optimize local budget allocation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85A8B-BB93-6862-DD77-3DCA280982ED}"/>
              </a:ext>
            </a:extLst>
          </p:cNvPr>
          <p:cNvSpPr txBox="1"/>
          <p:nvPr/>
        </p:nvSpPr>
        <p:spPr>
          <a:xfrm>
            <a:off x="2567603" y="1357841"/>
            <a:ext cx="79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ADB3B-30AC-11A7-A3A3-6887C36CAE0D}"/>
              </a:ext>
            </a:extLst>
          </p:cNvPr>
          <p:cNvSpPr txBox="1"/>
          <p:nvPr/>
        </p:nvSpPr>
        <p:spPr>
          <a:xfrm>
            <a:off x="8083677" y="1396342"/>
            <a:ext cx="145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711988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2360D-B106-C096-2D61-7FF5DF44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3A64-E8FB-DBB3-384F-D2318633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895"/>
            <a:ext cx="10515600" cy="2852737"/>
          </a:xfrm>
        </p:spPr>
        <p:txBody>
          <a:bodyPr/>
          <a:lstStyle/>
          <a:p>
            <a:pPr algn="ctr"/>
            <a:r>
              <a:rPr lang="en-US" b="1"/>
              <a:t>Client Service Delivery and Budget Management</a:t>
            </a:r>
          </a:p>
        </p:txBody>
      </p:sp>
    </p:spTree>
    <p:extLst>
      <p:ext uri="{BB962C8B-B14F-4D97-AF65-F5344CB8AC3E}">
        <p14:creationId xmlns:p14="http://schemas.microsoft.com/office/powerpoint/2010/main" val="317902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CD6C3-EAB6-ABC4-4490-C51ECB3F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76F1-B773-DE60-CFDD-498137DF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55" y="547712"/>
            <a:ext cx="3338945" cy="5577367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Population Served by Area</a:t>
            </a:r>
          </a:p>
        </p:txBody>
      </p:sp>
      <p:graphicFrame>
        <p:nvGraphicFramePr>
          <p:cNvPr id="4" name="Content Placeholder 3" descr="Flow chart with topic titles">
            <a:extLst>
              <a:ext uri="{FF2B5EF4-FFF2-40B4-BE49-F238E27FC236}">
                <a16:creationId xmlns:a16="http://schemas.microsoft.com/office/drawing/2014/main" id="{FDD4CA7D-83E7-EDA0-E9BF-E83F81F91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3103"/>
              </p:ext>
            </p:extLst>
          </p:nvPr>
        </p:nvGraphicFramePr>
        <p:xfrm>
          <a:off x="405062" y="391765"/>
          <a:ext cx="8036293" cy="588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22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015B0-722F-F1D5-6687-9FA32185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E25E9-5560-B838-C492-A41AFC44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Local Service Needs</a:t>
            </a:r>
          </a:p>
        </p:txBody>
      </p:sp>
      <p:graphicFrame>
        <p:nvGraphicFramePr>
          <p:cNvPr id="5" name="Content Placeholder 4" descr="Flow chart with topic titles">
            <a:extLst>
              <a:ext uri="{FF2B5EF4-FFF2-40B4-BE49-F238E27FC236}">
                <a16:creationId xmlns:a16="http://schemas.microsoft.com/office/drawing/2014/main" id="{370C6B3A-223D-C413-E347-3E6291AB9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40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75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6420F-7FB3-B453-ABEF-CD22BCB5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C73A-FB84-970D-EB98-480B977F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Services for Client Services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 descr="Basic timeline SmartArt">
            <a:extLst>
              <a:ext uri="{FF2B5EF4-FFF2-40B4-BE49-F238E27FC236}">
                <a16:creationId xmlns:a16="http://schemas.microsoft.com/office/drawing/2014/main" id="{1BB6A197-0E12-9D2F-0EEB-C5C9047E8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271642"/>
              </p:ext>
            </p:extLst>
          </p:nvPr>
        </p:nvGraphicFramePr>
        <p:xfrm>
          <a:off x="930275" y="2683243"/>
          <a:ext cx="10423525" cy="210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8F957A-7434-1DB5-A1D3-E49E11C2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1055" y="1517904"/>
            <a:ext cx="9542290" cy="19110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2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61353-7530-488B-87BB-D2344C9A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04E-04A8-D1BD-50DF-5C1BDDF3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Lessons &amp; Operational Continuity</a:t>
            </a:r>
          </a:p>
        </p:txBody>
      </p:sp>
      <p:graphicFrame>
        <p:nvGraphicFramePr>
          <p:cNvPr id="26" name="Content Placeholder 3" descr="Flow chart with topic titles">
            <a:extLst>
              <a:ext uri="{FF2B5EF4-FFF2-40B4-BE49-F238E27FC236}">
                <a16:creationId xmlns:a16="http://schemas.microsoft.com/office/drawing/2014/main" id="{290AC355-CA99-4EB7-A20E-EDECF807AC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5266386"/>
              </p:ext>
            </p:extLst>
          </p:nvPr>
        </p:nvGraphicFramePr>
        <p:xfrm>
          <a:off x="838200" y="1411738"/>
          <a:ext cx="6746507" cy="529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715186-6BE0-0642-6F0E-AEB622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1709" y="2141537"/>
            <a:ext cx="4385110" cy="4351338"/>
          </a:xfrm>
        </p:spPr>
        <p:txBody>
          <a:bodyPr/>
          <a:lstStyle/>
          <a:p>
            <a:r>
              <a:rPr lang="en-US" dirty="0"/>
              <a:t>Lasting tools and applications </a:t>
            </a:r>
          </a:p>
          <a:p>
            <a:r>
              <a:rPr lang="en-US" dirty="0"/>
              <a:t>Expansion of knowledge</a:t>
            </a:r>
          </a:p>
          <a:p>
            <a:pPr lvl="1"/>
            <a:r>
              <a:rPr lang="en-US" dirty="0"/>
              <a:t>Who are the people involved?</a:t>
            </a:r>
          </a:p>
          <a:p>
            <a:r>
              <a:rPr lang="en-US" dirty="0"/>
              <a:t>Change in administration</a:t>
            </a:r>
          </a:p>
          <a:p>
            <a:r>
              <a:rPr lang="en-US" dirty="0"/>
              <a:t>Newly developed and revised policies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33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18C6-2802-7755-24AE-6C8548441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5F38-4522-5659-0344-FEDF8C99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64" y="4118290"/>
            <a:ext cx="10515600" cy="967696"/>
          </a:xfrm>
        </p:spPr>
        <p:txBody>
          <a:bodyPr>
            <a:noAutofit/>
          </a:bodyPr>
          <a:lstStyle/>
          <a:p>
            <a:pPr algn="ctr"/>
            <a:r>
              <a:rPr lang="en-US" sz="88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9506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FC3-179D-5419-9E2B-C5F380E8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"/>
            <a:ext cx="10515600" cy="1325563"/>
          </a:xfrm>
        </p:spPr>
        <p:txBody>
          <a:bodyPr/>
          <a:lstStyle/>
          <a:p>
            <a:r>
              <a:rPr lang="en-US"/>
              <a:t>Care &amp; Support FFY</a:t>
            </a:r>
            <a:endParaRPr lang="en-US" b="1"/>
          </a:p>
        </p:txBody>
      </p:sp>
      <p:graphicFrame>
        <p:nvGraphicFramePr>
          <p:cNvPr id="4" name="Chart 3" descr="Data graph chart">
            <a:extLst>
              <a:ext uri="{FF2B5EF4-FFF2-40B4-BE49-F238E27FC236}">
                <a16:creationId xmlns:a16="http://schemas.microsoft.com/office/drawing/2014/main" id="{3114BB61-9D03-CA8F-A118-D9F7E3E4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955811"/>
              </p:ext>
            </p:extLst>
          </p:nvPr>
        </p:nvGraphicFramePr>
        <p:xfrm>
          <a:off x="1123950" y="1238250"/>
          <a:ext cx="10864849" cy="53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82C6CB08-B8AB-C8E1-54D3-8889B7DC7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704104" y="1096583"/>
            <a:ext cx="764245" cy="2419347"/>
          </a:xfrm>
          <a:prstGeom prst="rightBrace">
            <a:avLst/>
          </a:prstGeom>
          <a:solidFill>
            <a:srgbClr val="2AA4A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081A01D-33EF-347E-9694-AFB8BD07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969228" y="320774"/>
            <a:ext cx="850697" cy="2343153"/>
          </a:xfrm>
          <a:prstGeom prst="rightBrace">
            <a:avLst/>
          </a:prstGeom>
          <a:solidFill>
            <a:srgbClr val="FCDB05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62A76F7-49D5-29CC-9999-93243C5B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241900" y="273048"/>
            <a:ext cx="768350" cy="2343151"/>
          </a:xfrm>
          <a:prstGeom prst="rightBrace">
            <a:avLst/>
          </a:prstGeom>
          <a:solidFill>
            <a:srgbClr val="465F8D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51AEF-506E-CBDD-0BA3-11D29BCDEFB1}"/>
              </a:ext>
            </a:extLst>
          </p:cNvPr>
          <p:cNvSpPr txBox="1"/>
          <p:nvPr/>
        </p:nvSpPr>
        <p:spPr>
          <a:xfrm>
            <a:off x="2834538" y="1469485"/>
            <a:ext cx="266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7,288,733.98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49A1B-7FAF-7D72-0E77-F7E35F9E5265}"/>
              </a:ext>
            </a:extLst>
          </p:cNvPr>
          <p:cNvSpPr txBox="1"/>
          <p:nvPr/>
        </p:nvSpPr>
        <p:spPr>
          <a:xfrm>
            <a:off x="6111902" y="683567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12,829,493.28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8A826-CA36-28A0-9C68-5E5A91732661}"/>
              </a:ext>
            </a:extLst>
          </p:cNvPr>
          <p:cNvSpPr txBox="1"/>
          <p:nvPr/>
        </p:nvSpPr>
        <p:spPr>
          <a:xfrm>
            <a:off x="9355217" y="719560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12,455,541.64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1AF4-D56C-CB32-3D2F-39C9A6E43200}"/>
              </a:ext>
            </a:extLst>
          </p:cNvPr>
          <p:cNvSpPr txBox="1"/>
          <p:nvPr/>
        </p:nvSpPr>
        <p:spPr>
          <a:xfrm>
            <a:off x="3628288" y="6413257"/>
            <a:ext cx="103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FFY23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7F5EC-573B-A976-09EA-492CBDB27B1B}"/>
              </a:ext>
            </a:extLst>
          </p:cNvPr>
          <p:cNvSpPr txBox="1"/>
          <p:nvPr/>
        </p:nvSpPr>
        <p:spPr>
          <a:xfrm>
            <a:off x="6930288" y="6425956"/>
            <a:ext cx="103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FFY24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2919A-DED0-A3CF-9EF4-B8A2E43508C7}"/>
              </a:ext>
            </a:extLst>
          </p:cNvPr>
          <p:cNvSpPr txBox="1"/>
          <p:nvPr/>
        </p:nvSpPr>
        <p:spPr>
          <a:xfrm>
            <a:off x="10232288" y="6438255"/>
            <a:ext cx="103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FFY25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ACC7C-3385-091A-3C16-0E1C76862FE7}"/>
              </a:ext>
            </a:extLst>
          </p:cNvPr>
          <p:cNvSpPr txBox="1"/>
          <p:nvPr/>
        </p:nvSpPr>
        <p:spPr>
          <a:xfrm>
            <a:off x="110450" y="6469762"/>
            <a:ext cx="337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Source: SHARE Financials </a:t>
            </a:r>
          </a:p>
        </p:txBody>
      </p:sp>
    </p:spTree>
    <p:extLst>
      <p:ext uri="{BB962C8B-B14F-4D97-AF65-F5344CB8AC3E}">
        <p14:creationId xmlns:p14="http://schemas.microsoft.com/office/powerpoint/2010/main" val="17953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D091-EFD7-31B1-5371-424F12DB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Support – SFY23, SFY24 vs SY25* </a:t>
            </a:r>
          </a:p>
        </p:txBody>
      </p:sp>
      <p:graphicFrame>
        <p:nvGraphicFramePr>
          <p:cNvPr id="6" name="Chart 5" descr="Data graph chart with currency numbers">
            <a:extLst>
              <a:ext uri="{FF2B5EF4-FFF2-40B4-BE49-F238E27FC236}">
                <a16:creationId xmlns:a16="http://schemas.microsoft.com/office/drawing/2014/main" id="{81A57659-05AD-F70B-1E81-FD2062224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5407"/>
              </p:ext>
            </p:extLst>
          </p:nvPr>
        </p:nvGraphicFramePr>
        <p:xfrm>
          <a:off x="628650" y="1528912"/>
          <a:ext cx="11633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7C14F1-5A24-70E6-AAA9-7DDEE2A60622}"/>
              </a:ext>
            </a:extLst>
          </p:cNvPr>
          <p:cNvSpPr txBox="1"/>
          <p:nvPr/>
        </p:nvSpPr>
        <p:spPr>
          <a:xfrm>
            <a:off x="-844550" y="6396335"/>
            <a:ext cx="6213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*Final numbers pending SFY closure</a:t>
            </a:r>
          </a:p>
        </p:txBody>
      </p:sp>
    </p:spTree>
    <p:extLst>
      <p:ext uri="{BB962C8B-B14F-4D97-AF65-F5344CB8AC3E}">
        <p14:creationId xmlns:p14="http://schemas.microsoft.com/office/powerpoint/2010/main" val="26639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5B4C-86B6-2711-93E7-0CE03173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42" y="168187"/>
            <a:ext cx="10515600" cy="1325563"/>
          </a:xfrm>
        </p:spPr>
        <p:txBody>
          <a:bodyPr/>
          <a:lstStyle/>
          <a:p>
            <a:r>
              <a:rPr lang="en-US"/>
              <a:t>Pre-ETS Total Expenditures by Grant Year</a:t>
            </a:r>
          </a:p>
        </p:txBody>
      </p:sp>
      <p:graphicFrame>
        <p:nvGraphicFramePr>
          <p:cNvPr id="3" name="Chart 2" descr="Data graph chart with currency numbers">
            <a:extLst>
              <a:ext uri="{FF2B5EF4-FFF2-40B4-BE49-F238E27FC236}">
                <a16:creationId xmlns:a16="http://schemas.microsoft.com/office/drawing/2014/main" id="{CF9D8893-73ED-4ED4-C5F2-3B4E1C5F9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59974"/>
              </p:ext>
            </p:extLst>
          </p:nvPr>
        </p:nvGraphicFramePr>
        <p:xfrm>
          <a:off x="-482600" y="1266825"/>
          <a:ext cx="5943600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descr="Data graph chart with currency numbers">
            <a:extLst>
              <a:ext uri="{FF2B5EF4-FFF2-40B4-BE49-F238E27FC236}">
                <a16:creationId xmlns:a16="http://schemas.microsoft.com/office/drawing/2014/main" id="{91FD1D84-00DE-D226-644A-84880CBDD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23764"/>
              </p:ext>
            </p:extLst>
          </p:nvPr>
        </p:nvGraphicFramePr>
        <p:xfrm>
          <a:off x="3519068" y="1314450"/>
          <a:ext cx="5745582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 descr="Data graph chart with currency numbers">
            <a:extLst>
              <a:ext uri="{FF2B5EF4-FFF2-40B4-BE49-F238E27FC236}">
                <a16:creationId xmlns:a16="http://schemas.microsoft.com/office/drawing/2014/main" id="{077B327C-41CD-1F09-1D57-BA40DDFD1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753700"/>
              </p:ext>
            </p:extLst>
          </p:nvPr>
        </p:nvGraphicFramePr>
        <p:xfrm>
          <a:off x="7596392" y="1314450"/>
          <a:ext cx="5287758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53426C-D574-5D14-881F-6B6F7040A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5567" y="5761691"/>
            <a:ext cx="319248" cy="188259"/>
          </a:xfrm>
          <a:prstGeom prst="rect">
            <a:avLst/>
          </a:prstGeom>
          <a:solidFill>
            <a:srgbClr val="2A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F18E2-3944-40CB-1C5B-5DA84161F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6327" y="5784004"/>
            <a:ext cx="319248" cy="188259"/>
          </a:xfrm>
          <a:prstGeom prst="rect">
            <a:avLst/>
          </a:prstGeom>
          <a:solidFill>
            <a:srgbClr val="465F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B3910-40ED-CCD4-B819-6D1C60508714}"/>
              </a:ext>
            </a:extLst>
          </p:cNvPr>
          <p:cNvSpPr txBox="1"/>
          <p:nvPr/>
        </p:nvSpPr>
        <p:spPr>
          <a:xfrm>
            <a:off x="3964148" y="5639929"/>
            <a:ext cx="255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Care &amp;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29149-9152-CC8D-6D50-F8FE6EDABEB4}"/>
              </a:ext>
            </a:extLst>
          </p:cNvPr>
          <p:cNvSpPr txBox="1"/>
          <p:nvPr/>
        </p:nvSpPr>
        <p:spPr>
          <a:xfrm>
            <a:off x="6687193" y="5639929"/>
            <a:ext cx="36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Pre-ETS Expenditures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BD4E9-30FE-DF92-9030-6500BE67AF74}"/>
              </a:ext>
            </a:extLst>
          </p:cNvPr>
          <p:cNvSpPr txBox="1"/>
          <p:nvPr/>
        </p:nvSpPr>
        <p:spPr>
          <a:xfrm>
            <a:off x="1126825" y="4961178"/>
            <a:ext cx="2668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3,113,687.82 </a:t>
            </a:r>
          </a:p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45B31-C23E-6305-2CBC-EF7E7E0610B5}"/>
              </a:ext>
            </a:extLst>
          </p:cNvPr>
          <p:cNvSpPr txBox="1"/>
          <p:nvPr/>
        </p:nvSpPr>
        <p:spPr>
          <a:xfrm>
            <a:off x="4977032" y="4961178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3,023,136.76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EE97E-33CC-A1B9-6D09-E1109DD58D63}"/>
              </a:ext>
            </a:extLst>
          </p:cNvPr>
          <p:cNvSpPr txBox="1"/>
          <p:nvPr/>
        </p:nvSpPr>
        <p:spPr>
          <a:xfrm>
            <a:off x="8795948" y="4961178"/>
            <a:ext cx="252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     3,505,166.28 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6DD45-7968-FC69-7C0E-E17FFC682CB2}"/>
              </a:ext>
            </a:extLst>
          </p:cNvPr>
          <p:cNvSpPr txBox="1"/>
          <p:nvPr/>
        </p:nvSpPr>
        <p:spPr>
          <a:xfrm>
            <a:off x="862618" y="6396335"/>
            <a:ext cx="337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Source: SHARE Financials </a:t>
            </a:r>
          </a:p>
        </p:txBody>
      </p:sp>
    </p:spTree>
    <p:extLst>
      <p:ext uri="{BB962C8B-B14F-4D97-AF65-F5344CB8AC3E}">
        <p14:creationId xmlns:p14="http://schemas.microsoft.com/office/powerpoint/2010/main" val="77266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B6DC-D4F9-4098-DDC5-1C42B3B9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114A-BDD7-E5FB-ED0E-A0F943B3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79601"/>
            <a:ext cx="10515600" cy="1325563"/>
          </a:xfrm>
        </p:spPr>
        <p:txBody>
          <a:bodyPr/>
          <a:lstStyle/>
          <a:p>
            <a:r>
              <a:rPr lang="en-US" dirty="0"/>
              <a:t>Average Cost Per Working Case*– VR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58A2F-5812-A114-D668-D5C5D070E127}"/>
              </a:ext>
            </a:extLst>
          </p:cNvPr>
          <p:cNvSpPr txBox="1"/>
          <p:nvPr/>
        </p:nvSpPr>
        <p:spPr>
          <a:xfrm>
            <a:off x="838200" y="6331034"/>
            <a:ext cx="913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*TOTAL Monthly authorization obligation/monthly OPEN cases (PY24)</a:t>
            </a:r>
          </a:p>
        </p:txBody>
      </p:sp>
      <p:graphicFrame>
        <p:nvGraphicFramePr>
          <p:cNvPr id="10" name="Chart 9" descr="Data graph chart with currency numbers">
            <a:extLst>
              <a:ext uri="{FF2B5EF4-FFF2-40B4-BE49-F238E27FC236}">
                <a16:creationId xmlns:a16="http://schemas.microsoft.com/office/drawing/2014/main" id="{997D874B-A1C4-40C1-45DE-F7543B48B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537720"/>
              </p:ext>
            </p:extLst>
          </p:nvPr>
        </p:nvGraphicFramePr>
        <p:xfrm>
          <a:off x="838200" y="1365250"/>
          <a:ext cx="10744199" cy="479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65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0B326-1E02-5986-DC29-9507656A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2BC3-D3C2-6152-C88B-3C020322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675"/>
            <a:ext cx="10515600" cy="1325563"/>
          </a:xfrm>
        </p:spPr>
        <p:txBody>
          <a:bodyPr/>
          <a:lstStyle/>
          <a:p>
            <a:r>
              <a:rPr lang="en-US" dirty="0"/>
              <a:t>Average Cost Per Working Case*– Pre-ETS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0EF3D-6663-FC65-E394-8F117E3C6E20}"/>
              </a:ext>
            </a:extLst>
          </p:cNvPr>
          <p:cNvSpPr txBox="1"/>
          <p:nvPr/>
        </p:nvSpPr>
        <p:spPr>
          <a:xfrm>
            <a:off x="838200" y="6396335"/>
            <a:ext cx="884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*TOTAL Monthly authorization obligation/monthly OPEN cases (PY24)</a:t>
            </a:r>
          </a:p>
        </p:txBody>
      </p:sp>
      <p:graphicFrame>
        <p:nvGraphicFramePr>
          <p:cNvPr id="9" name="Chart 8" descr="Data graph chart with currency numbers">
            <a:extLst>
              <a:ext uri="{FF2B5EF4-FFF2-40B4-BE49-F238E27FC236}">
                <a16:creationId xmlns:a16="http://schemas.microsoft.com/office/drawing/2014/main" id="{8CDA8D7C-8C84-87F2-4F9C-C173072C6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62950"/>
              </p:ext>
            </p:extLst>
          </p:nvPr>
        </p:nvGraphicFramePr>
        <p:xfrm>
          <a:off x="939800" y="1485900"/>
          <a:ext cx="107569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24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FF6A-3CBC-2940-DAE4-3E1EBB1A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OPEN (VR) Case Activity – PY24</a:t>
            </a:r>
          </a:p>
        </p:txBody>
      </p:sp>
      <p:graphicFrame>
        <p:nvGraphicFramePr>
          <p:cNvPr id="3" name="Chart 2" descr="Data graph chart with case numbers">
            <a:extLst>
              <a:ext uri="{FF2B5EF4-FFF2-40B4-BE49-F238E27FC236}">
                <a16:creationId xmlns:a16="http://schemas.microsoft.com/office/drawing/2014/main" id="{065C1712-19D9-1746-B729-FFEEA0EE5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929914"/>
              </p:ext>
            </p:extLst>
          </p:nvPr>
        </p:nvGraphicFramePr>
        <p:xfrm>
          <a:off x="1280610" y="1377950"/>
          <a:ext cx="10257339" cy="52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EA156B-56D3-79DA-DBB6-3E951D30FEA6}"/>
              </a:ext>
            </a:extLst>
          </p:cNvPr>
          <p:cNvSpPr txBox="1"/>
          <p:nvPr/>
        </p:nvSpPr>
        <p:spPr>
          <a:xfrm>
            <a:off x="838200" y="6550223"/>
            <a:ext cx="342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AWARE (Case Management System) </a:t>
            </a:r>
          </a:p>
        </p:txBody>
      </p:sp>
    </p:spTree>
    <p:extLst>
      <p:ext uri="{BB962C8B-B14F-4D97-AF65-F5344CB8AC3E}">
        <p14:creationId xmlns:p14="http://schemas.microsoft.com/office/powerpoint/2010/main" val="182938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23573FA5D8409F8E0A4B55956BCB" ma:contentTypeVersion="12" ma:contentTypeDescription="Create a new document." ma:contentTypeScope="" ma:versionID="2aa75a55ca624c785b7ff1427d34badb">
  <xsd:schema xmlns:xsd="http://www.w3.org/2001/XMLSchema" xmlns:xs="http://www.w3.org/2001/XMLSchema" xmlns:p="http://schemas.microsoft.com/office/2006/metadata/properties" xmlns:ns2="09b7dace-def3-41eb-bc77-b0f000f551fd" xmlns:ns3="09684d9f-3f28-4c9f-ad7f-09d5a1c03eff" targetNamespace="http://schemas.microsoft.com/office/2006/metadata/properties" ma:root="true" ma:fieldsID="847184a1105ff76ad4daf58d14bbc1a7" ns2:_="" ns3:_="">
    <xsd:import namespace="09b7dace-def3-41eb-bc77-b0f000f551fd"/>
    <xsd:import namespace="09684d9f-3f28-4c9f-ad7f-09d5a1c03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7dace-def3-41eb-bc77-b0f000f55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7deded-afb5-4eed-9415-542b3c7c0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84d9f-3f28-4c9f-ad7f-09d5a1c03e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d9724c-ced8-4da6-8efc-7f9e0f09c95d}" ma:internalName="TaxCatchAll" ma:showField="CatchAllData" ma:web="09684d9f-3f28-4c9f-ad7f-09d5a1c03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b7dace-def3-41eb-bc77-b0f000f551fd">
      <Terms xmlns="http://schemas.microsoft.com/office/infopath/2007/PartnerControls"/>
    </lcf76f155ced4ddcb4097134ff3c332f>
    <TaxCatchAll xmlns="09684d9f-3f28-4c9f-ad7f-09d5a1c03eff" xsi:nil="true"/>
  </documentManagement>
</p:properties>
</file>

<file path=customXml/itemProps1.xml><?xml version="1.0" encoding="utf-8"?>
<ds:datastoreItem xmlns:ds="http://schemas.openxmlformats.org/officeDocument/2006/customXml" ds:itemID="{2C55504B-D716-430D-9952-39E89AA023F9}"/>
</file>

<file path=customXml/itemProps2.xml><?xml version="1.0" encoding="utf-8"?>
<ds:datastoreItem xmlns:ds="http://schemas.openxmlformats.org/officeDocument/2006/customXml" ds:itemID="{13FEBEE6-8B59-4638-8EDB-072BA60AEED0}"/>
</file>

<file path=customXml/itemProps3.xml><?xml version="1.0" encoding="utf-8"?>
<ds:datastoreItem xmlns:ds="http://schemas.openxmlformats.org/officeDocument/2006/customXml" ds:itemID="{AD834877-116F-4CD4-8479-CF07AE8BBB4F}"/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1121</Words>
  <Application>Microsoft Office PowerPoint</Application>
  <PresentationFormat>Widescreen</PresentationFormat>
  <Paragraphs>210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Times New Roman</vt:lpstr>
      <vt:lpstr>Wingdings</vt:lpstr>
      <vt:lpstr>Office Theme</vt:lpstr>
      <vt:lpstr>Enhancing Fiscal and Programmatic Collaboration:   New Mexico’s Approach to Financial Transparency and Data-Driven Decisions for client services</vt:lpstr>
      <vt:lpstr>Challenges Identified</vt:lpstr>
      <vt:lpstr>GOALS</vt:lpstr>
      <vt:lpstr>Care &amp; Support FFY</vt:lpstr>
      <vt:lpstr>Care &amp; Support – SFY23, SFY24 vs SY25* </vt:lpstr>
      <vt:lpstr>Pre-ETS Total Expenditures by Grant Year</vt:lpstr>
      <vt:lpstr>Average Cost Per Working Case*– VR only</vt:lpstr>
      <vt:lpstr>Average Cost Per Working Case*– Pre-ETS</vt:lpstr>
      <vt:lpstr>Monthly OPEN (VR) Case Activity – PY24</vt:lpstr>
      <vt:lpstr>Monthly NEW (VR) OPEN Cases – PY24</vt:lpstr>
      <vt:lpstr>Monthly (VR) Closure Activity – PY24</vt:lpstr>
      <vt:lpstr>Monthly OPEN (PRE) Case Activity – PY24</vt:lpstr>
      <vt:lpstr>Monthly NEW (PRE) Case Activity – PY24</vt:lpstr>
      <vt:lpstr>Monthly (PRE) Closure Activity – PY24</vt:lpstr>
      <vt:lpstr>RSU Authorization Activity PY23 (October ’23 - June ’24)</vt:lpstr>
      <vt:lpstr>Additional Attrition to Consider</vt:lpstr>
      <vt:lpstr>Transition Authorization Activity PY23 (October ’23 - June ’24)</vt:lpstr>
      <vt:lpstr>Service Category Activity (October ’23 - June ’24) estimated </vt:lpstr>
      <vt:lpstr>Service Category Activity (October ’23 - June ’24) actuals</vt:lpstr>
      <vt:lpstr>CSNA Field Area Review </vt:lpstr>
      <vt:lpstr>NMDVR Authorization Trackers</vt:lpstr>
      <vt:lpstr>NMDVR Quarterly Attrition Report</vt:lpstr>
      <vt:lpstr>Pre-Employment Transition Services Tracking the 15% Reserve</vt:lpstr>
      <vt:lpstr>Fiscal Forecasting Impact</vt:lpstr>
      <vt:lpstr>Fiscal Forecasting Impact continued…</vt:lpstr>
      <vt:lpstr>Fiscal Forecasting Impact continued…</vt:lpstr>
      <vt:lpstr>Pre-ETS Outcomes </vt:lpstr>
      <vt:lpstr>Pre-ETS Total Expenditures by Grant Year</vt:lpstr>
      <vt:lpstr>Transition Expenditures by Service Category via 3rd Party Contractors (PY24 vs PY25)</vt:lpstr>
      <vt:lpstr>Client Service Delivery and Budget Management</vt:lpstr>
      <vt:lpstr>Understanding Population Served by Area</vt:lpstr>
      <vt:lpstr>Understanding Local Service Needs</vt:lpstr>
      <vt:lpstr>Maximizing Services for Client Services </vt:lpstr>
      <vt:lpstr>Key Lessons &amp; Operational Continuity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Lucero, Rosalva , DVR</dc:creator>
  <cp:lastModifiedBy>Holmes, Antoinette, DVR</cp:lastModifiedBy>
  <cp:revision>2</cp:revision>
  <cp:lastPrinted>2026-02-25T15:14:39Z</cp:lastPrinted>
  <dcterms:created xsi:type="dcterms:W3CDTF">2026-02-16T19:44:27Z</dcterms:created>
  <dcterms:modified xsi:type="dcterms:W3CDTF">2026-03-24T16:26:47Z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0x010100BEF323573FA5D8409F8E0A4B55956BCB</vt:lpwstr>
  </property>
</Properties>
</file>