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38e10e1e5508400f" Type="http://schemas.microsoft.com/office/2006/relationships/ui/extensibility" Target="NULL"/><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4"/>
    <p:sldMasterId id="2147483729" r:id="rId5"/>
    <p:sldMasterId id="2147483648" r:id="rId6"/>
  </p:sldMasterIdLst>
  <p:notesMasterIdLst>
    <p:notesMasterId r:id="rId13"/>
  </p:notesMasterIdLst>
  <p:handoutMasterIdLst>
    <p:handoutMasterId r:id="rId14"/>
  </p:handoutMasterIdLst>
  <p:sldIdLst>
    <p:sldId id="363" r:id="rId7"/>
    <p:sldId id="362" r:id="rId8"/>
    <p:sldId id="366" r:id="rId9"/>
    <p:sldId id="367" r:id="rId10"/>
    <p:sldId id="368" r:id="rId11"/>
    <p:sldId id="369" r:id="rId12"/>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59DB097-29E0-4993-8D55-F4A00C816A96}">
          <p14:sldIdLst>
            <p14:sldId id="363"/>
            <p14:sldId id="362"/>
            <p14:sldId id="366"/>
            <p14:sldId id="367"/>
            <p14:sldId id="368"/>
            <p14:sldId id="369"/>
          </p14:sldIdLst>
        </p14:section>
      </p14:sectionLst>
    </p:ext>
    <p:ext uri="{EFAFB233-063F-42B5-8137-9DF3F51BA10A}">
      <p15:sldGuideLst xmlns:p15="http://schemas.microsoft.com/office/powerpoint/2012/main">
        <p15:guide id="1" orient="horz" pos="3840" userDrawn="1">
          <p15:clr>
            <a:srgbClr val="A4A3A4"/>
          </p15:clr>
        </p15:guide>
        <p15:guide id="3" orient="horz" pos="360" userDrawn="1">
          <p15:clr>
            <a:srgbClr val="A4A3A4"/>
          </p15:clr>
        </p15:guide>
        <p15:guide id="4" pos="528" userDrawn="1">
          <p15:clr>
            <a:srgbClr val="A4A3A4"/>
          </p15:clr>
        </p15:guide>
        <p15:guide id="5" pos="7152" userDrawn="1">
          <p15:clr>
            <a:srgbClr val="A4A3A4"/>
          </p15:clr>
        </p15:guide>
        <p15:guide id="6" orient="horz" pos="41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803762A-6F54-D7ED-EDC5-E7F35DA4BA23}" name="Shiels, Emily (she/her)" initials="ES" userId="S::Emily.Shiels@vermont.gov::24ea7285-f383-4fd7-8ae8-122b473dbdf7" providerId="AD"/>
  <p188:author id="{1208E43A-6BEC-C741-DF75-A1B7E79E5371}" name="Mathematica" initials="MPR" userId="Mathematica" providerId="None"/>
  <p188:author id="{EE4A6D9C-BA3A-9760-2791-7834D4B89E11}" name="Yonatan Ben-Shalom" initials="YBS" userId="S::YBen-Shalom@mathematica-mpr.com::e4cc64e8-9fe0-4c7f-98ba-45ecae391b93" providerId="AD"/>
  <p188:author id="{829711C9-A83C-8AAB-6F91-1C83218351B6}" name="Todd Honeycutt" initials="TH" userId="S::THoneycutt@mathematica-mpr.com::91799a08-122a-40ae-a4c2-2a77b0cc0f79" providerId="AD"/>
  <p188:author id="{E1AF53E8-EC4A-7801-A5BF-F1E168319A78}" name="Donovan Griffin" initials="DG" userId="S::DGriffin@mathematica-mpr.com::f58e8f0f-14ba-408d-8aa9-1a0efda8ed0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991E01-76ED-0B6A-EC86-37D858FD9906}" v="409" dt="2025-10-22T18:41:13.265"/>
    <p1510:client id="{671FF2B3-5B8E-5EC9-7759-B09C5E5EA190}" v="532" dt="2025-10-22T19:34:30.114"/>
  </p1510:revLst>
</p1510:revInfo>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370" y="67"/>
      </p:cViewPr>
      <p:guideLst>
        <p:guide orient="horz" pos="3840"/>
        <p:guide orient="horz" pos="360"/>
        <p:guide pos="528"/>
        <p:guide pos="7152"/>
        <p:guide orient="horz" pos="4128"/>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4.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55CF0BB-4F7E-4A1E-BA76-E55604F87CB5}"/>
              </a:ext>
            </a:extLst>
          </p:cNvPr>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endParaRPr lang="en-US"/>
          </a:p>
        </p:txBody>
      </p:sp>
      <p:sp>
        <p:nvSpPr>
          <p:cNvPr id="3" name="Date Placeholder 2">
            <a:extLst>
              <a:ext uri="{FF2B5EF4-FFF2-40B4-BE49-F238E27FC236}">
                <a16:creationId xmlns:a16="http://schemas.microsoft.com/office/drawing/2014/main" id="{AFD71BE8-4891-44E4-B2A9-A1927FFAF466}"/>
              </a:ext>
            </a:extLst>
          </p:cNvPr>
          <p:cNvSpPr>
            <a:spLocks noGrp="1"/>
          </p:cNvSpPr>
          <p:nvPr>
            <p:ph type="dt" sz="quarter" idx="1"/>
          </p:nvPr>
        </p:nvSpPr>
        <p:spPr>
          <a:xfrm>
            <a:off x="3956550" y="0"/>
            <a:ext cx="3026833" cy="465797"/>
          </a:xfrm>
          <a:prstGeom prst="rect">
            <a:avLst/>
          </a:prstGeom>
        </p:spPr>
        <p:txBody>
          <a:bodyPr vert="horz" lIns="92958" tIns="46479" rIns="92958" bIns="46479" rtlCol="0"/>
          <a:lstStyle>
            <a:lvl1pPr algn="r">
              <a:defRPr sz="1200"/>
            </a:lvl1pPr>
          </a:lstStyle>
          <a:p>
            <a:fld id="{AAEE2B28-A804-48F3-A8B3-A4E6DA5B11F6}" type="datetimeFigureOut">
              <a:rPr lang="en-US" smtClean="0"/>
              <a:t>10/27/2025</a:t>
            </a:fld>
            <a:endParaRPr lang="en-US"/>
          </a:p>
        </p:txBody>
      </p:sp>
      <p:sp>
        <p:nvSpPr>
          <p:cNvPr id="4" name="Footer Placeholder 3">
            <a:extLst>
              <a:ext uri="{FF2B5EF4-FFF2-40B4-BE49-F238E27FC236}">
                <a16:creationId xmlns:a16="http://schemas.microsoft.com/office/drawing/2014/main" id="{DC1982C3-9721-410E-B703-399581D72140}"/>
              </a:ext>
            </a:extLst>
          </p:cNvPr>
          <p:cNvSpPr>
            <a:spLocks noGrp="1"/>
          </p:cNvSpPr>
          <p:nvPr>
            <p:ph type="ftr" sz="quarter" idx="2"/>
          </p:nvPr>
        </p:nvSpPr>
        <p:spPr>
          <a:xfrm>
            <a:off x="0" y="8817904"/>
            <a:ext cx="3026833" cy="465796"/>
          </a:xfrm>
          <a:prstGeom prst="rect">
            <a:avLst/>
          </a:prstGeom>
        </p:spPr>
        <p:txBody>
          <a:bodyPr vert="horz" lIns="92958" tIns="46479" rIns="92958" bIns="4647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3415222-20D5-4315-BFD8-AD32797679E6}"/>
              </a:ext>
            </a:extLst>
          </p:cNvPr>
          <p:cNvSpPr>
            <a:spLocks noGrp="1"/>
          </p:cNvSpPr>
          <p:nvPr>
            <p:ph type="sldNum" sz="quarter" idx="3"/>
          </p:nvPr>
        </p:nvSpPr>
        <p:spPr>
          <a:xfrm>
            <a:off x="3956550" y="8817904"/>
            <a:ext cx="3026833" cy="465796"/>
          </a:xfrm>
          <a:prstGeom prst="rect">
            <a:avLst/>
          </a:prstGeom>
        </p:spPr>
        <p:txBody>
          <a:bodyPr vert="horz" lIns="92958" tIns="46479" rIns="92958" bIns="46479" rtlCol="0" anchor="b"/>
          <a:lstStyle>
            <a:lvl1pPr algn="r">
              <a:defRPr sz="1200"/>
            </a:lvl1pPr>
          </a:lstStyle>
          <a:p>
            <a:fld id="{EAA62E9E-256D-4B13-92B6-1D75A6AA896D}" type="slidenum">
              <a:rPr lang="en-US" smtClean="0"/>
              <a:t>‹#›</a:t>
            </a:fld>
            <a:endParaRPr lang="en-US"/>
          </a:p>
        </p:txBody>
      </p:sp>
    </p:spTree>
    <p:extLst>
      <p:ext uri="{BB962C8B-B14F-4D97-AF65-F5344CB8AC3E}">
        <p14:creationId xmlns:p14="http://schemas.microsoft.com/office/powerpoint/2010/main" val="35571933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idx="1"/>
          </p:nvPr>
        </p:nvSpPr>
        <p:spPr>
          <a:xfrm>
            <a:off x="3956550" y="0"/>
            <a:ext cx="3026833" cy="465797"/>
          </a:xfrm>
          <a:prstGeom prst="rect">
            <a:avLst/>
          </a:prstGeom>
        </p:spPr>
        <p:txBody>
          <a:bodyPr vert="horz" lIns="92958" tIns="46479" rIns="92958" bIns="46479" rtlCol="0"/>
          <a:lstStyle>
            <a:lvl1pPr algn="r">
              <a:defRPr sz="1200"/>
            </a:lvl1pPr>
          </a:lstStyle>
          <a:p>
            <a:fld id="{B07709C9-FABE-4B7D-817F-7C96C23A6915}" type="datetimeFigureOut">
              <a:rPr lang="en-US" smtClean="0"/>
              <a:t>10/26/2025</a:t>
            </a:fld>
            <a:endParaRPr lang="en-US"/>
          </a:p>
        </p:txBody>
      </p:sp>
      <p:sp>
        <p:nvSpPr>
          <p:cNvPr id="4" name="Slide Image Placeholder 3"/>
          <p:cNvSpPr>
            <a:spLocks noGrp="1" noRot="1" noChangeAspect="1"/>
          </p:cNvSpPr>
          <p:nvPr>
            <p:ph type="sldImg" idx="2"/>
          </p:nvPr>
        </p:nvSpPr>
        <p:spPr>
          <a:xfrm>
            <a:off x="706438" y="1160463"/>
            <a:ext cx="5572125" cy="3133725"/>
          </a:xfrm>
          <a:prstGeom prst="rect">
            <a:avLst/>
          </a:prstGeom>
          <a:noFill/>
          <a:ln w="12700">
            <a:solidFill>
              <a:prstClr val="black"/>
            </a:solidFill>
          </a:ln>
        </p:spPr>
        <p:txBody>
          <a:bodyPr vert="horz" lIns="92958" tIns="46479" rIns="92958" bIns="46479" rtlCol="0" anchor="ctr"/>
          <a:lstStyle/>
          <a:p>
            <a:endParaRPr lang="en-US"/>
          </a:p>
        </p:txBody>
      </p:sp>
      <p:sp>
        <p:nvSpPr>
          <p:cNvPr id="5" name="Notes Placeholder 4"/>
          <p:cNvSpPr>
            <a:spLocks noGrp="1"/>
          </p:cNvSpPr>
          <p:nvPr>
            <p:ph type="body" sz="quarter" idx="3"/>
          </p:nvPr>
        </p:nvSpPr>
        <p:spPr>
          <a:xfrm>
            <a:off x="698500" y="4467781"/>
            <a:ext cx="5588000" cy="3655457"/>
          </a:xfrm>
          <a:prstGeom prst="rect">
            <a:avLst/>
          </a:prstGeom>
        </p:spPr>
        <p:txBody>
          <a:bodyPr vert="horz" lIns="92958" tIns="46479" rIns="92958" bIns="4647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4"/>
            <a:ext cx="3026833" cy="465796"/>
          </a:xfrm>
          <a:prstGeom prst="rect">
            <a:avLst/>
          </a:prstGeom>
        </p:spPr>
        <p:txBody>
          <a:bodyPr vert="horz" lIns="92958" tIns="46479" rIns="92958" bIns="46479" rtlCol="0" anchor="b"/>
          <a:lstStyle>
            <a:lvl1pPr algn="l">
              <a:defRPr sz="1200"/>
            </a:lvl1pPr>
          </a:lstStyle>
          <a:p>
            <a:endParaRPr lang="en-US"/>
          </a:p>
        </p:txBody>
      </p:sp>
      <p:sp>
        <p:nvSpPr>
          <p:cNvPr id="7" name="Slide Number Placeholder 6"/>
          <p:cNvSpPr>
            <a:spLocks noGrp="1"/>
          </p:cNvSpPr>
          <p:nvPr>
            <p:ph type="sldNum" sz="quarter" idx="5"/>
          </p:nvPr>
        </p:nvSpPr>
        <p:spPr>
          <a:xfrm>
            <a:off x="3956550" y="8817904"/>
            <a:ext cx="3026833" cy="465796"/>
          </a:xfrm>
          <a:prstGeom prst="rect">
            <a:avLst/>
          </a:prstGeom>
        </p:spPr>
        <p:txBody>
          <a:bodyPr vert="horz" lIns="92958" tIns="46479" rIns="92958" bIns="46479" rtlCol="0" anchor="b"/>
          <a:lstStyle>
            <a:lvl1pPr algn="r">
              <a:defRPr sz="1200"/>
            </a:lvl1pPr>
          </a:lstStyle>
          <a:p>
            <a:fld id="{7A55B9C1-75D6-4B7F-AF0F-ABF732B21182}" type="slidenum">
              <a:rPr lang="en-US" smtClean="0"/>
              <a:t>‹#›</a:t>
            </a:fld>
            <a:endParaRPr lang="en-US"/>
          </a:p>
        </p:txBody>
      </p:sp>
    </p:spTree>
    <p:extLst>
      <p:ext uri="{BB962C8B-B14F-4D97-AF65-F5344CB8AC3E}">
        <p14:creationId xmlns:p14="http://schemas.microsoft.com/office/powerpoint/2010/main" val="5125497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These are the goals taken directly from the original grant materials </a:t>
            </a:r>
          </a:p>
        </p:txBody>
      </p:sp>
      <p:sp>
        <p:nvSpPr>
          <p:cNvPr id="4" name="Slide Number Placeholder 3"/>
          <p:cNvSpPr>
            <a:spLocks noGrp="1"/>
          </p:cNvSpPr>
          <p:nvPr>
            <p:ph type="sldNum" sz="quarter" idx="5"/>
          </p:nvPr>
        </p:nvSpPr>
        <p:spPr/>
        <p:txBody>
          <a:bodyPr/>
          <a:lstStyle/>
          <a:p>
            <a:fld id="{7A55B9C1-75D6-4B7F-AF0F-ABF732B21182}" type="slidenum">
              <a:rPr lang="en-US" smtClean="0"/>
              <a:t>2</a:t>
            </a:fld>
            <a:endParaRPr lang="en-US"/>
          </a:p>
        </p:txBody>
      </p:sp>
    </p:spTree>
    <p:extLst>
      <p:ext uri="{BB962C8B-B14F-4D97-AF65-F5344CB8AC3E}">
        <p14:creationId xmlns:p14="http://schemas.microsoft.com/office/powerpoint/2010/main" val="27908897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talks about the structure of roles in VCAP, focusing on the new roles created for the project. </a:t>
            </a:r>
            <a:endParaRPr lang="en-US" dirty="0">
              <a:solidFill>
                <a:srgbClr val="444444"/>
              </a:solidFill>
            </a:endParaRPr>
          </a:p>
          <a:p>
            <a:endParaRPr lang="en-US" dirty="0">
              <a:solidFill>
                <a:srgbClr val="444444"/>
              </a:solidFill>
            </a:endParaRPr>
          </a:p>
          <a:p>
            <a:r>
              <a:rPr lang="en-US" dirty="0"/>
              <a:t>CPNs: </a:t>
            </a:r>
            <a:endParaRPr lang="en-US" dirty="0">
              <a:solidFill>
                <a:srgbClr val="444444"/>
              </a:solidFill>
            </a:endParaRPr>
          </a:p>
          <a:p>
            <a:pPr marL="171450" indent="-171450">
              <a:buFont typeface="Calibri,Sans-Serif"/>
              <a:buChar char="-"/>
            </a:pPr>
            <a:r>
              <a:rPr lang="en-US" dirty="0"/>
              <a:t>Six new positions were created, first-cohort or "first generation". First Gen CPN began enrolling participants in July 2022. Second Generation CPNs joined in July 2023, bring their own, pre-established caseload to the project and offering VCAP to folks already open with </a:t>
            </a:r>
            <a:r>
              <a:rPr lang="en-US" dirty="0" err="1"/>
              <a:t>HireAbility</a:t>
            </a:r>
            <a:r>
              <a:rPr lang="en-US" dirty="0"/>
              <a:t>. Second Gen CPNs was our opportunity to test the career advancement process in the typical HAVT structure, allowing us to learn how well emerging best practices worked within HAVTs system. </a:t>
            </a:r>
            <a:endParaRPr lang="en-US" dirty="0">
              <a:solidFill>
                <a:srgbClr val="444444"/>
              </a:solidFill>
            </a:endParaRPr>
          </a:p>
          <a:p>
            <a:pPr marL="171450" indent="-171450">
              <a:buFont typeface="Calibri,Sans-Serif"/>
              <a:buChar char="-"/>
            </a:pPr>
            <a:r>
              <a:rPr lang="en-US" dirty="0"/>
              <a:t>Examples of additional knowledge: apprenticeships and other Earn and learn, nuances of industry recognized credentials, presentations from workforce development systems like VDOL and credential providers like MedCerts and CCV</a:t>
            </a:r>
            <a:endParaRPr lang="en-US" dirty="0">
              <a:solidFill>
                <a:srgbClr val="444444"/>
              </a:solidFill>
            </a:endParaRPr>
          </a:p>
          <a:p>
            <a:pPr marL="171450" indent="-171450">
              <a:buFont typeface="Calibri,Sans-Serif"/>
              <a:buChar char="-"/>
            </a:pPr>
            <a:r>
              <a:rPr lang="en-US" dirty="0"/>
              <a:t>Examples of connections: CCV and VTSU contract, </a:t>
            </a:r>
            <a:r>
              <a:rPr lang="en-US" dirty="0" err="1"/>
              <a:t>ReSource</a:t>
            </a:r>
            <a:r>
              <a:rPr lang="en-US" dirty="0"/>
              <a:t> and </a:t>
            </a:r>
            <a:r>
              <a:rPr lang="en-US" dirty="0" err="1"/>
              <a:t>AdvanceVT</a:t>
            </a:r>
            <a:r>
              <a:rPr lang="en-US" dirty="0"/>
              <a:t>, VABIR, CTE Centers and Adult CTE. All other </a:t>
            </a:r>
            <a:r>
              <a:rPr lang="en-US" dirty="0" err="1"/>
              <a:t>GovBoard</a:t>
            </a:r>
            <a:r>
              <a:rPr lang="en-US" dirty="0"/>
              <a:t> members were project partners who contributed to the success of CPNs understanding the career advancement network in Vermont. </a:t>
            </a:r>
            <a:endParaRPr lang="en-US" dirty="0">
              <a:solidFill>
                <a:srgbClr val="444444"/>
              </a:solidFill>
            </a:endParaRPr>
          </a:p>
          <a:p>
            <a:pPr marL="171450" indent="-171450">
              <a:buFont typeface="Calibri,Sans-Serif"/>
              <a:buChar char="-"/>
            </a:pPr>
            <a:r>
              <a:rPr lang="en-US" dirty="0"/>
              <a:t>Examples of resources: VSAC, </a:t>
            </a:r>
            <a:r>
              <a:rPr lang="en-US" dirty="0" err="1"/>
              <a:t>MyFutureVT</a:t>
            </a:r>
            <a:r>
              <a:rPr lang="en-US" dirty="0"/>
              <a:t>, additional case service dollars from VCAP</a:t>
            </a:r>
            <a:endParaRPr lang="en-US" dirty="0">
              <a:solidFill>
                <a:srgbClr val="444444"/>
              </a:solidFill>
            </a:endParaRPr>
          </a:p>
          <a:p>
            <a:pPr marL="171450" indent="-171450">
              <a:buFont typeface="Calibri,Sans-Serif"/>
              <a:buChar char="-"/>
            </a:pPr>
            <a:endParaRPr lang="en-US" dirty="0">
              <a:solidFill>
                <a:srgbClr val="444444"/>
              </a:solidFill>
            </a:endParaRPr>
          </a:p>
          <a:p>
            <a:r>
              <a:rPr lang="en-US" dirty="0"/>
              <a:t>VABIR ECs: </a:t>
            </a:r>
            <a:endParaRPr lang="en-US" dirty="0">
              <a:solidFill>
                <a:srgbClr val="444444"/>
              </a:solidFill>
            </a:endParaRPr>
          </a:p>
          <a:p>
            <a:pPr marL="171450" indent="-171450">
              <a:buFont typeface="Calibri,Sans-Serif"/>
              <a:buChar char="-"/>
            </a:pPr>
            <a:r>
              <a:rPr lang="en-US" dirty="0"/>
              <a:t>Individually paired ECs with First Gen CPNs allowed for teaming practices to emerge, gave us the chance to see what is most important in this partnership with ECs. </a:t>
            </a:r>
            <a:endParaRPr lang="en-US" dirty="0">
              <a:solidFill>
                <a:srgbClr val="444444"/>
              </a:solidFill>
            </a:endParaRPr>
          </a:p>
          <a:p>
            <a:pPr marL="171450" indent="-171450">
              <a:buFont typeface="Calibri,Sans-Serif"/>
              <a:buChar char="-"/>
            </a:pPr>
            <a:r>
              <a:rPr lang="en-US" dirty="0"/>
              <a:t>This was a subcontract that ran from July 2022 to January 2025. </a:t>
            </a:r>
            <a:endParaRPr lang="en-US" dirty="0">
              <a:solidFill>
                <a:srgbClr val="444444"/>
              </a:solidFill>
            </a:endParaRPr>
          </a:p>
          <a:p>
            <a:pPr marL="171450" indent="-171450">
              <a:buFont typeface="Calibri,Sans-Serif"/>
              <a:buChar char="-"/>
            </a:pPr>
            <a:endParaRPr lang="en-US" dirty="0">
              <a:solidFill>
                <a:srgbClr val="444444"/>
              </a:solidFill>
            </a:endParaRPr>
          </a:p>
          <a:p>
            <a:r>
              <a:rPr lang="en-US" dirty="0"/>
              <a:t>CPSNs: </a:t>
            </a:r>
            <a:endParaRPr lang="en-US" dirty="0">
              <a:solidFill>
                <a:srgbClr val="444444"/>
              </a:solidFill>
            </a:endParaRPr>
          </a:p>
          <a:p>
            <a:pPr marL="171450" indent="-171450">
              <a:buFont typeface="Calibri,Sans-Serif"/>
              <a:buChar char="-"/>
            </a:pPr>
            <a:r>
              <a:rPr lang="en-US" dirty="0"/>
              <a:t>Supporting VCAP participants navigating each school, connecting with available school resources, understanding and planning for career path, being a source of knowledge for CPNs and ECs to understand the inter-workings CCV and VTSU (example, through this relationship the CPNs have a better sense of what students need to do to prepare for a class starting, when to register, when to meet with the accommodations specialist vs their student advisor)</a:t>
            </a:r>
            <a:endParaRPr lang="en-US" dirty="0">
              <a:solidFill>
                <a:srgbClr val="444444"/>
              </a:solidFill>
            </a:endParaRPr>
          </a:p>
          <a:p>
            <a:pPr marL="171450" indent="-171450">
              <a:buFont typeface="Calibri,Sans-Serif"/>
              <a:buChar char="-"/>
            </a:pPr>
            <a:endParaRPr lang="en-US" dirty="0">
              <a:solidFill>
                <a:srgbClr val="444444"/>
              </a:solidFill>
            </a:endParaRPr>
          </a:p>
          <a:p>
            <a:r>
              <a:rPr lang="en-US" dirty="0"/>
              <a:t>AT</a:t>
            </a:r>
            <a:endParaRPr lang="en-US" dirty="0">
              <a:solidFill>
                <a:srgbClr val="444444"/>
              </a:solidFill>
            </a:endParaRPr>
          </a:p>
          <a:p>
            <a:pPr marL="171450" indent="-171450">
              <a:buFont typeface="Calibri,Sans-Serif"/>
              <a:buChar char="-"/>
            </a:pPr>
            <a:r>
              <a:rPr lang="en-US" dirty="0"/>
              <a:t>Similar to what CPNs learned from partnership with CPSN, CPNs learned about all the ways AT can apply and support a participant in a career pathway. Many CPNs involved the AT Specialist when supporting participant career exploration, ensuring that the participant had informed choice no only of where they went to school but they planned on the strategies and devices that would support them through that particular school program. </a:t>
            </a:r>
            <a:endParaRPr lang="en-US" dirty="0">
              <a:solidFill>
                <a:srgbClr val="444444"/>
              </a:solidFill>
            </a:endParaRPr>
          </a:p>
          <a:p>
            <a:pPr marL="171450" indent="-171450">
              <a:buFont typeface="Calibri,Sans-Serif"/>
              <a:buChar char="-"/>
            </a:pPr>
            <a:endParaRPr lang="en-US" dirty="0">
              <a:solidFill>
                <a:srgbClr val="444444"/>
              </a:solidFill>
            </a:endParaRPr>
          </a:p>
          <a:p>
            <a:pPr marL="171450" indent="-171450">
              <a:buFont typeface="Calibri,Sans-Serif"/>
              <a:buChar char="-"/>
            </a:pPr>
            <a:endParaRPr lang="en-US" dirty="0">
              <a:solidFill>
                <a:srgbClr val="444444"/>
              </a:solidFill>
            </a:endParaRPr>
          </a:p>
          <a:p>
            <a:pPr marL="171450" indent="-171450">
              <a:buFont typeface="Calibri,Sans-Serif"/>
              <a:buChar char="-"/>
            </a:pPr>
            <a:endParaRPr lang="en-US" dirty="0">
              <a:solidFill>
                <a:srgbClr val="444444"/>
              </a:solidFill>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7A55B9C1-75D6-4B7F-AF0F-ABF732B21182}" type="slidenum">
              <a:rPr lang="en-US" smtClean="0"/>
              <a:t>3</a:t>
            </a:fld>
            <a:endParaRPr lang="en-US"/>
          </a:p>
        </p:txBody>
      </p:sp>
    </p:spTree>
    <p:extLst>
      <p:ext uri="{BB962C8B-B14F-4D97-AF65-F5344CB8AC3E}">
        <p14:creationId xmlns:p14="http://schemas.microsoft.com/office/powerpoint/2010/main" val="36648806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I also made this crazy thing to show how the piece all connect.  </a:t>
            </a:r>
          </a:p>
        </p:txBody>
      </p:sp>
      <p:sp>
        <p:nvSpPr>
          <p:cNvPr id="4" name="Slide Number Placeholder 3"/>
          <p:cNvSpPr>
            <a:spLocks noGrp="1"/>
          </p:cNvSpPr>
          <p:nvPr>
            <p:ph type="sldNum" sz="quarter" idx="5"/>
          </p:nvPr>
        </p:nvSpPr>
        <p:spPr/>
        <p:txBody>
          <a:bodyPr/>
          <a:lstStyle/>
          <a:p>
            <a:fld id="{7A55B9C1-75D6-4B7F-AF0F-ABF732B21182}" type="slidenum">
              <a:rPr lang="en-US" smtClean="0"/>
              <a:t>4</a:t>
            </a:fld>
            <a:endParaRPr lang="en-US"/>
          </a:p>
        </p:txBody>
      </p:sp>
    </p:spTree>
    <p:extLst>
      <p:ext uri="{BB962C8B-B14F-4D97-AF65-F5344CB8AC3E}">
        <p14:creationId xmlns:p14="http://schemas.microsoft.com/office/powerpoint/2010/main" val="14550538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Not sure if this is worth including, but I added the info here from the characteristics report</a:t>
            </a:r>
          </a:p>
        </p:txBody>
      </p:sp>
      <p:sp>
        <p:nvSpPr>
          <p:cNvPr id="4" name="Slide Number Placeholder 3"/>
          <p:cNvSpPr>
            <a:spLocks noGrp="1"/>
          </p:cNvSpPr>
          <p:nvPr>
            <p:ph type="sldNum" sz="quarter" idx="5"/>
          </p:nvPr>
        </p:nvSpPr>
        <p:spPr/>
        <p:txBody>
          <a:bodyPr/>
          <a:lstStyle/>
          <a:p>
            <a:fld id="{7A55B9C1-75D6-4B7F-AF0F-ABF732B21182}" type="slidenum">
              <a:rPr lang="en-US" smtClean="0"/>
              <a:t>5</a:t>
            </a:fld>
            <a:endParaRPr lang="en-US"/>
          </a:p>
        </p:txBody>
      </p:sp>
    </p:spTree>
    <p:extLst>
      <p:ext uri="{BB962C8B-B14F-4D97-AF65-F5344CB8AC3E}">
        <p14:creationId xmlns:p14="http://schemas.microsoft.com/office/powerpoint/2010/main" val="39893317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Summary of bullets: </a:t>
            </a:r>
          </a:p>
          <a:p>
            <a:pPr marL="171450" indent="-171450">
              <a:buFont typeface="Calibri"/>
              <a:buChar char="-"/>
            </a:pPr>
            <a:r>
              <a:rPr lang="en-US" dirty="0">
                <a:ea typeface="Calibri"/>
                <a:cs typeface="Calibri"/>
              </a:rPr>
              <a:t>Through the course of the project, we learned that counselor knowledge about and connections to career advancement networks are most important in terms of providing possibilities to participants. We aim to sustain and progress knowledge and direct connection as part of our systems change. </a:t>
            </a:r>
          </a:p>
          <a:p>
            <a:pPr marL="171450" indent="-171450">
              <a:buFont typeface="Calibri"/>
              <a:buChar char="-"/>
            </a:pPr>
            <a:r>
              <a:rPr lang="en-US" dirty="0">
                <a:ea typeface="Calibri"/>
                <a:cs typeface="Calibri"/>
              </a:rPr>
              <a:t>VCAP's system built in the knowledge and direct connection as well as created a network of relationships and processes that allowed CPNs to achieve the goals of the project. We recognize that if we want to change our system to align with the methods of VCAP, we might need to make changes to </a:t>
            </a:r>
            <a:r>
              <a:rPr lang="en-US" dirty="0" err="1">
                <a:ea typeface="Calibri"/>
                <a:cs typeface="Calibri"/>
              </a:rPr>
              <a:t>HireAbility's</a:t>
            </a:r>
            <a:r>
              <a:rPr lang="en-US" dirty="0">
                <a:ea typeface="Calibri"/>
                <a:cs typeface="Calibri"/>
              </a:rPr>
              <a:t> system to mimic what we developed in VCAP. </a:t>
            </a:r>
          </a:p>
          <a:p>
            <a:pPr marL="171450" indent="-171450">
              <a:buFont typeface="Calibri"/>
              <a:buChar char="-"/>
            </a:pPr>
            <a:endParaRPr lang="en-US" dirty="0">
              <a:ea typeface="Calibri"/>
              <a:cs typeface="Calibri"/>
            </a:endParaRPr>
          </a:p>
          <a:p>
            <a:pPr marL="171450" indent="-171450">
              <a:buFont typeface="Calibri"/>
              <a:buChar char="-"/>
            </a:pPr>
            <a:endParaRPr lang="en-US" dirty="0">
              <a:ea typeface="Calibri"/>
              <a:cs typeface="Calibri"/>
            </a:endParaRPr>
          </a:p>
        </p:txBody>
      </p:sp>
      <p:sp>
        <p:nvSpPr>
          <p:cNvPr id="4" name="Slide Number Placeholder 3"/>
          <p:cNvSpPr>
            <a:spLocks noGrp="1"/>
          </p:cNvSpPr>
          <p:nvPr>
            <p:ph type="sldNum" sz="quarter" idx="5"/>
          </p:nvPr>
        </p:nvSpPr>
        <p:spPr/>
        <p:txBody>
          <a:bodyPr/>
          <a:lstStyle/>
          <a:p>
            <a:fld id="{7A55B9C1-75D6-4B7F-AF0F-ABF732B21182}" type="slidenum">
              <a:rPr lang="en-US" smtClean="0"/>
              <a:t>6</a:t>
            </a:fld>
            <a:endParaRPr lang="en-US"/>
          </a:p>
        </p:txBody>
      </p:sp>
    </p:spTree>
    <p:extLst>
      <p:ext uri="{BB962C8B-B14F-4D97-AF65-F5344CB8AC3E}">
        <p14:creationId xmlns:p14="http://schemas.microsoft.com/office/powerpoint/2010/main" val="417011671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a_Cover No Photo">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A4A388E-B06A-4D79-8E16-C48CCA2FED40}"/>
              </a:ext>
            </a:extLst>
          </p:cNvPr>
          <p:cNvSpPr/>
          <p:nvPr userDrawn="1"/>
        </p:nvSpPr>
        <p:spPr>
          <a:xfrm>
            <a:off x="0" y="0"/>
            <a:ext cx="12192000" cy="685800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D0AEF5E-43BE-4982-AF11-23553FB996F4}"/>
              </a:ext>
            </a:extLst>
          </p:cNvPr>
          <p:cNvSpPr>
            <a:spLocks noGrp="1"/>
          </p:cNvSpPr>
          <p:nvPr>
            <p:ph type="ctrTitle" hasCustomPrompt="1"/>
          </p:nvPr>
        </p:nvSpPr>
        <p:spPr>
          <a:xfrm>
            <a:off x="1081572" y="1828800"/>
            <a:ext cx="6855223" cy="1600200"/>
          </a:xfrm>
        </p:spPr>
        <p:txBody>
          <a:bodyPr lIns="0" tIns="0" rIns="0" bIns="0" anchor="b">
            <a:normAutofit/>
          </a:bodyPr>
          <a:lstStyle>
            <a:lvl1pPr algn="l">
              <a:defRPr sz="4800"/>
            </a:lvl1pPr>
          </a:lstStyle>
          <a:p>
            <a:r>
              <a:rPr lang="en-US"/>
              <a:t>Click to Edit Title</a:t>
            </a:r>
          </a:p>
        </p:txBody>
      </p:sp>
      <p:sp>
        <p:nvSpPr>
          <p:cNvPr id="3" name="Subtitle 2">
            <a:extLst>
              <a:ext uri="{FF2B5EF4-FFF2-40B4-BE49-F238E27FC236}">
                <a16:creationId xmlns:a16="http://schemas.microsoft.com/office/drawing/2014/main" id="{41B8EF85-CEDF-41E4-ACAE-55398170CCC7}"/>
              </a:ext>
            </a:extLst>
          </p:cNvPr>
          <p:cNvSpPr>
            <a:spLocks noGrp="1"/>
          </p:cNvSpPr>
          <p:nvPr>
            <p:ph type="subTitle" idx="1" hasCustomPrompt="1"/>
          </p:nvPr>
        </p:nvSpPr>
        <p:spPr>
          <a:xfrm>
            <a:off x="1081574" y="3657598"/>
            <a:ext cx="6855222" cy="758954"/>
          </a:xfrm>
        </p:spPr>
        <p:txBody>
          <a:bodyPr lIns="0" tIns="0" rIns="0" bIns="0">
            <a:normAutofit/>
          </a:bodyPr>
          <a:lstStyle>
            <a:lvl1pPr marL="0" indent="0" algn="l">
              <a:buNone/>
              <a:tabLst>
                <a:tab pos="2627313" algn="l"/>
              </a:tabLst>
              <a:defRPr sz="20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subtitle</a:t>
            </a:r>
          </a:p>
        </p:txBody>
      </p:sp>
      <p:sp>
        <p:nvSpPr>
          <p:cNvPr id="7" name="Rectangle 6">
            <a:extLst>
              <a:ext uri="{FF2B5EF4-FFF2-40B4-BE49-F238E27FC236}">
                <a16:creationId xmlns:a16="http://schemas.microsoft.com/office/drawing/2014/main" id="{E32A52A6-D66B-4BC5-9D99-278AABEA09F6}"/>
              </a:ext>
            </a:extLst>
          </p:cNvPr>
          <p:cNvSpPr>
            <a:spLocks/>
          </p:cNvSpPr>
          <p:nvPr userDrawn="1"/>
        </p:nvSpPr>
        <p:spPr>
          <a:xfrm>
            <a:off x="7936795" y="2602795"/>
            <a:ext cx="4255205" cy="4255205"/>
          </a:xfrm>
          <a:custGeom>
            <a:avLst/>
            <a:gdLst>
              <a:gd name="connsiteX0" fmla="*/ 0 w 3803374"/>
              <a:gd name="connsiteY0" fmla="*/ 0 h 3803374"/>
              <a:gd name="connsiteX1" fmla="*/ 3803374 w 3803374"/>
              <a:gd name="connsiteY1" fmla="*/ 0 h 3803374"/>
              <a:gd name="connsiteX2" fmla="*/ 3803374 w 3803374"/>
              <a:gd name="connsiteY2" fmla="*/ 3803374 h 3803374"/>
              <a:gd name="connsiteX3" fmla="*/ 0 w 3803374"/>
              <a:gd name="connsiteY3" fmla="*/ 3803374 h 3803374"/>
              <a:gd name="connsiteX4" fmla="*/ 0 w 3803374"/>
              <a:gd name="connsiteY4" fmla="*/ 0 h 3803374"/>
              <a:gd name="connsiteX0" fmla="*/ 0 w 3803374"/>
              <a:gd name="connsiteY0" fmla="*/ 3803374 h 3803374"/>
              <a:gd name="connsiteX1" fmla="*/ 3803374 w 3803374"/>
              <a:gd name="connsiteY1" fmla="*/ 0 h 3803374"/>
              <a:gd name="connsiteX2" fmla="*/ 3803374 w 3803374"/>
              <a:gd name="connsiteY2" fmla="*/ 3803374 h 3803374"/>
              <a:gd name="connsiteX3" fmla="*/ 0 w 3803374"/>
              <a:gd name="connsiteY3" fmla="*/ 3803374 h 3803374"/>
            </a:gdLst>
            <a:ahLst/>
            <a:cxnLst>
              <a:cxn ang="0">
                <a:pos x="connsiteX0" y="connsiteY0"/>
              </a:cxn>
              <a:cxn ang="0">
                <a:pos x="connsiteX1" y="connsiteY1"/>
              </a:cxn>
              <a:cxn ang="0">
                <a:pos x="connsiteX2" y="connsiteY2"/>
              </a:cxn>
              <a:cxn ang="0">
                <a:pos x="connsiteX3" y="connsiteY3"/>
              </a:cxn>
            </a:cxnLst>
            <a:rect l="l" t="t" r="r" b="b"/>
            <a:pathLst>
              <a:path w="3803374" h="3803374">
                <a:moveTo>
                  <a:pt x="0" y="3803374"/>
                </a:moveTo>
                <a:lnTo>
                  <a:pt x="3803374" y="0"/>
                </a:lnTo>
                <a:lnTo>
                  <a:pt x="3803374" y="3803374"/>
                </a:lnTo>
                <a:lnTo>
                  <a:pt x="0" y="3803374"/>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ontent Placeholder 12">
            <a:extLst>
              <a:ext uri="{FF2B5EF4-FFF2-40B4-BE49-F238E27FC236}">
                <a16:creationId xmlns:a16="http://schemas.microsoft.com/office/drawing/2014/main" id="{1EFD9D08-F912-4919-8413-C9BEF3FADAE7}"/>
              </a:ext>
            </a:extLst>
          </p:cNvPr>
          <p:cNvSpPr>
            <a:spLocks noGrp="1"/>
          </p:cNvSpPr>
          <p:nvPr>
            <p:ph sz="quarter" idx="10" hasCustomPrompt="1"/>
          </p:nvPr>
        </p:nvSpPr>
        <p:spPr>
          <a:xfrm>
            <a:off x="1081573" y="4572000"/>
            <a:ext cx="4841761" cy="758952"/>
          </a:xfrm>
        </p:spPr>
        <p:txBody>
          <a:bodyPr lIns="0" tIns="0" rIns="0" bIns="0">
            <a:normAutofit/>
          </a:bodyPr>
          <a:lstStyle>
            <a:lvl1pPr marL="0" indent="0">
              <a:buNone/>
              <a:defRPr sz="1800" b="0">
                <a:solidFill>
                  <a:schemeClr val="accent1"/>
                </a:solidFill>
                <a:latin typeface="+mj-lt"/>
              </a:defRPr>
            </a:lvl1pPr>
            <a:lvl2pPr marL="457200" indent="0">
              <a:buNone/>
              <a:defRPr sz="1600" b="0">
                <a:solidFill>
                  <a:schemeClr val="accent1"/>
                </a:solidFill>
                <a:latin typeface="+mj-lt"/>
              </a:defRPr>
            </a:lvl2pPr>
            <a:lvl3pPr marL="914400" indent="0">
              <a:buNone/>
              <a:defRPr sz="1600" b="0">
                <a:solidFill>
                  <a:schemeClr val="accent1"/>
                </a:solidFill>
                <a:latin typeface="+mj-lt"/>
              </a:defRPr>
            </a:lvl3pPr>
            <a:lvl4pPr marL="1371600" indent="0">
              <a:buNone/>
              <a:defRPr sz="1600" b="0">
                <a:solidFill>
                  <a:schemeClr val="accent1"/>
                </a:solidFill>
                <a:latin typeface="+mj-lt"/>
              </a:defRPr>
            </a:lvl4pPr>
            <a:lvl5pPr marL="1828800" indent="0">
              <a:buNone/>
              <a:defRPr sz="1600" b="0">
                <a:solidFill>
                  <a:schemeClr val="accent1"/>
                </a:solidFill>
                <a:latin typeface="+mj-lt"/>
              </a:defRPr>
            </a:lvl5pPr>
          </a:lstStyle>
          <a:p>
            <a:pPr lvl="0"/>
            <a:r>
              <a:rPr lang="en-US"/>
              <a:t>Click to edit text</a:t>
            </a:r>
          </a:p>
        </p:txBody>
      </p:sp>
      <p:sp>
        <p:nvSpPr>
          <p:cNvPr id="19" name="Content Placeholder 12">
            <a:extLst>
              <a:ext uri="{FF2B5EF4-FFF2-40B4-BE49-F238E27FC236}">
                <a16:creationId xmlns:a16="http://schemas.microsoft.com/office/drawing/2014/main" id="{21CBA2AD-5408-4390-AA0E-2745616C0181}"/>
              </a:ext>
            </a:extLst>
          </p:cNvPr>
          <p:cNvSpPr>
            <a:spLocks noGrp="1"/>
          </p:cNvSpPr>
          <p:nvPr>
            <p:ph sz="quarter" idx="13" hasCustomPrompt="1"/>
          </p:nvPr>
        </p:nvSpPr>
        <p:spPr>
          <a:xfrm>
            <a:off x="1081574" y="5486400"/>
            <a:ext cx="4841760" cy="640080"/>
          </a:xfrm>
        </p:spPr>
        <p:txBody>
          <a:bodyPr lIns="0" tIns="0" rIns="0" bIns="0">
            <a:normAutofit/>
          </a:bodyPr>
          <a:lstStyle>
            <a:lvl1pPr marL="0" indent="0">
              <a:buNone/>
              <a:defRPr sz="1600" b="0">
                <a:solidFill>
                  <a:schemeClr val="accent1"/>
                </a:solidFill>
                <a:latin typeface="+mj-lt"/>
              </a:defRPr>
            </a:lvl1pPr>
            <a:lvl2pPr marL="457200" indent="0">
              <a:buNone/>
              <a:defRPr sz="1600" b="0">
                <a:solidFill>
                  <a:schemeClr val="accent1"/>
                </a:solidFill>
                <a:latin typeface="+mj-lt"/>
              </a:defRPr>
            </a:lvl2pPr>
            <a:lvl3pPr marL="914400" indent="0">
              <a:buNone/>
              <a:defRPr sz="1600" b="0">
                <a:solidFill>
                  <a:schemeClr val="accent1"/>
                </a:solidFill>
                <a:latin typeface="+mj-lt"/>
              </a:defRPr>
            </a:lvl3pPr>
            <a:lvl4pPr marL="1371600" indent="0">
              <a:buNone/>
              <a:defRPr sz="1600" b="0">
                <a:solidFill>
                  <a:schemeClr val="accent1"/>
                </a:solidFill>
                <a:latin typeface="+mj-lt"/>
              </a:defRPr>
            </a:lvl4pPr>
            <a:lvl5pPr marL="1828800" indent="0">
              <a:buNone/>
              <a:defRPr sz="1600" b="0">
                <a:solidFill>
                  <a:schemeClr val="accent1"/>
                </a:solidFill>
                <a:latin typeface="+mj-lt"/>
              </a:defRPr>
            </a:lvl5pPr>
          </a:lstStyle>
          <a:p>
            <a:pPr lvl="0"/>
            <a:r>
              <a:rPr lang="en-US"/>
              <a:t>Click to edit text</a:t>
            </a:r>
          </a:p>
        </p:txBody>
      </p:sp>
      <p:sp>
        <p:nvSpPr>
          <p:cNvPr id="14" name="Rectangle 16">
            <a:extLst>
              <a:ext uri="{FF2B5EF4-FFF2-40B4-BE49-F238E27FC236}">
                <a16:creationId xmlns:a16="http://schemas.microsoft.com/office/drawing/2014/main" id="{BD530D61-45F9-4CD5-8261-D7F73A8BBCB3}"/>
              </a:ext>
            </a:extLst>
          </p:cNvPr>
          <p:cNvSpPr/>
          <p:nvPr userDrawn="1"/>
        </p:nvSpPr>
        <p:spPr>
          <a:xfrm rot="10800000">
            <a:off x="-1" y="-15276"/>
            <a:ext cx="2146675" cy="2145825"/>
          </a:xfrm>
          <a:custGeom>
            <a:avLst/>
            <a:gdLst>
              <a:gd name="connsiteX0" fmla="*/ 0 w 1975847"/>
              <a:gd name="connsiteY0" fmla="*/ 0 h 1983462"/>
              <a:gd name="connsiteX1" fmla="*/ 1975847 w 1975847"/>
              <a:gd name="connsiteY1" fmla="*/ 0 h 1983462"/>
              <a:gd name="connsiteX2" fmla="*/ 1975847 w 1975847"/>
              <a:gd name="connsiteY2" fmla="*/ 1983462 h 1983462"/>
              <a:gd name="connsiteX3" fmla="*/ 0 w 1975847"/>
              <a:gd name="connsiteY3" fmla="*/ 1983462 h 1983462"/>
              <a:gd name="connsiteX4" fmla="*/ 0 w 1975847"/>
              <a:gd name="connsiteY4" fmla="*/ 0 h 1983462"/>
              <a:gd name="connsiteX0" fmla="*/ 0 w 1975847"/>
              <a:gd name="connsiteY0" fmla="*/ 1983462 h 1983462"/>
              <a:gd name="connsiteX1" fmla="*/ 1975847 w 1975847"/>
              <a:gd name="connsiteY1" fmla="*/ 0 h 1983462"/>
              <a:gd name="connsiteX2" fmla="*/ 1975847 w 1975847"/>
              <a:gd name="connsiteY2" fmla="*/ 1983462 h 1983462"/>
              <a:gd name="connsiteX3" fmla="*/ 0 w 1975847"/>
              <a:gd name="connsiteY3" fmla="*/ 1983462 h 1983462"/>
            </a:gdLst>
            <a:ahLst/>
            <a:cxnLst>
              <a:cxn ang="0">
                <a:pos x="connsiteX0" y="connsiteY0"/>
              </a:cxn>
              <a:cxn ang="0">
                <a:pos x="connsiteX1" y="connsiteY1"/>
              </a:cxn>
              <a:cxn ang="0">
                <a:pos x="connsiteX2" y="connsiteY2"/>
              </a:cxn>
              <a:cxn ang="0">
                <a:pos x="connsiteX3" y="connsiteY3"/>
              </a:cxn>
            </a:cxnLst>
            <a:rect l="l" t="t" r="r" b="b"/>
            <a:pathLst>
              <a:path w="1975847" h="1983462">
                <a:moveTo>
                  <a:pt x="0" y="1983462"/>
                </a:moveTo>
                <a:lnTo>
                  <a:pt x="1975847" y="0"/>
                </a:lnTo>
                <a:lnTo>
                  <a:pt x="1975847" y="1983462"/>
                </a:lnTo>
                <a:lnTo>
                  <a:pt x="0" y="198346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pic>
        <p:nvPicPr>
          <p:cNvPr id="15" name="Picture 8">
            <a:extLst>
              <a:ext uri="{FF2B5EF4-FFF2-40B4-BE49-F238E27FC236}">
                <a16:creationId xmlns:a16="http://schemas.microsoft.com/office/drawing/2014/main" id="{D04CC2DE-5753-4AAA-844C-717938616E3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7714315" y="-869234"/>
            <a:ext cx="4477685" cy="3460033"/>
          </a:xfrm>
          <a:prstGeom prst="rect">
            <a:avLst/>
          </a:prstGeom>
        </p:spPr>
      </p:pic>
      <p:pic>
        <p:nvPicPr>
          <p:cNvPr id="4" name="Picture 3" descr="A picture containing logo&#10;&#10;Description automatically generated">
            <a:extLst>
              <a:ext uri="{FF2B5EF4-FFF2-40B4-BE49-F238E27FC236}">
                <a16:creationId xmlns:a16="http://schemas.microsoft.com/office/drawing/2014/main" id="{5A1768E1-48C2-2D11-3DF8-1918EF2B80EB}"/>
              </a:ext>
            </a:extLst>
          </p:cNvPr>
          <p:cNvPicPr>
            <a:picLocks noChangeAspect="1"/>
          </p:cNvPicPr>
          <p:nvPr userDrawn="1"/>
        </p:nvPicPr>
        <p:blipFill>
          <a:blip r:embed="rId4"/>
          <a:stretch>
            <a:fillRect/>
          </a:stretch>
        </p:blipFill>
        <p:spPr>
          <a:xfrm>
            <a:off x="5619573" y="553213"/>
            <a:ext cx="2926079" cy="731520"/>
          </a:xfrm>
          <a:prstGeom prst="rect">
            <a:avLst/>
          </a:prstGeom>
        </p:spPr>
      </p:pic>
    </p:spTree>
    <p:extLst>
      <p:ext uri="{BB962C8B-B14F-4D97-AF65-F5344CB8AC3E}">
        <p14:creationId xmlns:p14="http://schemas.microsoft.com/office/powerpoint/2010/main" val="4279423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d_Questions">
    <p:bg>
      <p:bgPr>
        <a:solidFill>
          <a:schemeClr val="bg1"/>
        </a:soli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6DC3D4B8-7FA4-42A1-907B-3A08340260A6}"/>
              </a:ext>
            </a:extLst>
          </p:cNvPr>
          <p:cNvSpPr>
            <a:spLocks noGrp="1"/>
          </p:cNvSpPr>
          <p:nvPr>
            <p:ph type="title" hasCustomPrompt="1"/>
          </p:nvPr>
        </p:nvSpPr>
        <p:spPr>
          <a:xfrm>
            <a:off x="838200" y="3097609"/>
            <a:ext cx="10515600" cy="662782"/>
          </a:xfrm>
        </p:spPr>
        <p:txBody>
          <a:bodyPr lIns="0" tIns="0" rIns="0" bIns="0">
            <a:noAutofit/>
          </a:bodyPr>
          <a:lstStyle>
            <a:lvl1pPr algn="ctr">
              <a:defRPr sz="2800" b="1">
                <a:solidFill>
                  <a:schemeClr val="tx2"/>
                </a:solidFill>
              </a:defRPr>
            </a:lvl1pPr>
          </a:lstStyle>
          <a:p>
            <a:pPr lvl="0"/>
            <a:r>
              <a:rPr lang="en-US"/>
              <a:t>Questions?</a:t>
            </a:r>
          </a:p>
        </p:txBody>
      </p:sp>
      <p:cxnSp>
        <p:nvCxnSpPr>
          <p:cNvPr id="9" name="Straight Connector 8">
            <a:extLst>
              <a:ext uri="{FF2B5EF4-FFF2-40B4-BE49-F238E27FC236}">
                <a16:creationId xmlns:a16="http://schemas.microsoft.com/office/drawing/2014/main" id="{4C0C52EC-68C9-4B07-8A18-A51230252915}"/>
              </a:ext>
            </a:extLst>
          </p:cNvPr>
          <p:cNvCxnSpPr>
            <a:cxnSpLocks/>
          </p:cNvCxnSpPr>
          <p:nvPr userDrawn="1"/>
        </p:nvCxnSpPr>
        <p:spPr>
          <a:xfrm flipV="1">
            <a:off x="11314688" y="6085840"/>
            <a:ext cx="508749" cy="508533"/>
          </a:xfrm>
          <a:prstGeom prst="line">
            <a:avLst/>
          </a:prstGeom>
          <a:noFill/>
          <a:ln w="25400" cap="flat" cmpd="sng" algn="ctr">
            <a:solidFill>
              <a:schemeClr val="accent4"/>
            </a:solidFill>
            <a:prstDash val="solid"/>
            <a:miter lim="800000"/>
          </a:ln>
          <a:effectLst/>
        </p:spPr>
      </p:cxnSp>
      <p:sp>
        <p:nvSpPr>
          <p:cNvPr id="10" name="Rectangle 6">
            <a:extLst>
              <a:ext uri="{FF2B5EF4-FFF2-40B4-BE49-F238E27FC236}">
                <a16:creationId xmlns:a16="http://schemas.microsoft.com/office/drawing/2014/main" id="{8A5A731B-447B-469E-AB27-20346F482691}"/>
              </a:ext>
            </a:extLst>
          </p:cNvPr>
          <p:cNvSpPr>
            <a:spLocks noChangeAspect="1"/>
          </p:cNvSpPr>
          <p:nvPr userDrawn="1"/>
        </p:nvSpPr>
        <p:spPr>
          <a:xfrm>
            <a:off x="0" y="-6706"/>
            <a:ext cx="1170432" cy="1170432"/>
          </a:xfrm>
          <a:custGeom>
            <a:avLst/>
            <a:gdLst>
              <a:gd name="connsiteX0" fmla="*/ 0 w 1170432"/>
              <a:gd name="connsiteY0" fmla="*/ 0 h 1170432"/>
              <a:gd name="connsiteX1" fmla="*/ 1170432 w 1170432"/>
              <a:gd name="connsiteY1" fmla="*/ 0 h 1170432"/>
              <a:gd name="connsiteX2" fmla="*/ 1170432 w 1170432"/>
              <a:gd name="connsiteY2" fmla="*/ 1170432 h 1170432"/>
              <a:gd name="connsiteX3" fmla="*/ 0 w 1170432"/>
              <a:gd name="connsiteY3" fmla="*/ 1170432 h 1170432"/>
              <a:gd name="connsiteX4" fmla="*/ 0 w 1170432"/>
              <a:gd name="connsiteY4" fmla="*/ 0 h 1170432"/>
              <a:gd name="connsiteX0" fmla="*/ 0 w 1170432"/>
              <a:gd name="connsiteY0" fmla="*/ 0 h 1170432"/>
              <a:gd name="connsiteX1" fmla="*/ 1170432 w 1170432"/>
              <a:gd name="connsiteY1" fmla="*/ 0 h 1170432"/>
              <a:gd name="connsiteX2" fmla="*/ 0 w 1170432"/>
              <a:gd name="connsiteY2" fmla="*/ 1170432 h 1170432"/>
              <a:gd name="connsiteX3" fmla="*/ 0 w 1170432"/>
              <a:gd name="connsiteY3" fmla="*/ 0 h 1170432"/>
            </a:gdLst>
            <a:ahLst/>
            <a:cxnLst>
              <a:cxn ang="0">
                <a:pos x="connsiteX0" y="connsiteY0"/>
              </a:cxn>
              <a:cxn ang="0">
                <a:pos x="connsiteX1" y="connsiteY1"/>
              </a:cxn>
              <a:cxn ang="0">
                <a:pos x="connsiteX2" y="connsiteY2"/>
              </a:cxn>
              <a:cxn ang="0">
                <a:pos x="connsiteX3" y="connsiteY3"/>
              </a:cxn>
            </a:cxnLst>
            <a:rect l="l" t="t" r="r" b="b"/>
            <a:pathLst>
              <a:path w="1170432" h="1170432">
                <a:moveTo>
                  <a:pt x="0" y="0"/>
                </a:moveTo>
                <a:lnTo>
                  <a:pt x="1170432" y="0"/>
                </a:lnTo>
                <a:lnTo>
                  <a:pt x="0" y="1170432"/>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lide Number Placeholder 6">
            <a:extLst>
              <a:ext uri="{FF2B5EF4-FFF2-40B4-BE49-F238E27FC236}">
                <a16:creationId xmlns:a16="http://schemas.microsoft.com/office/drawing/2014/main" id="{5EA08E8E-9736-439D-B24B-D774AF61C83A}"/>
              </a:ext>
            </a:extLst>
          </p:cNvPr>
          <p:cNvSpPr>
            <a:spLocks noGrp="1"/>
          </p:cNvSpPr>
          <p:nvPr>
            <p:ph type="sldNum" sz="quarter" idx="12"/>
          </p:nvPr>
        </p:nvSpPr>
        <p:spPr>
          <a:xfrm>
            <a:off x="11314687" y="6085840"/>
            <a:ext cx="508749" cy="508533"/>
          </a:xfrm>
        </p:spPr>
        <p:txBody>
          <a:bodyPr lIns="0" tIns="0" rIns="0" bIns="0" anchor="b"/>
          <a:lstStyle>
            <a:lvl1pPr algn="r">
              <a:defRPr/>
            </a:lvl1pPr>
          </a:lstStyle>
          <a:p>
            <a:fld id="{CD6D25CF-0D6E-4844-B79B-06FF722D38A1}" type="slidenum">
              <a:rPr lang="en-US" smtClean="0"/>
              <a:pPr/>
              <a:t>‹#›</a:t>
            </a:fld>
            <a:endParaRPr lang="en-US"/>
          </a:p>
        </p:txBody>
      </p:sp>
      <p:sp>
        <p:nvSpPr>
          <p:cNvPr id="12" name="Rectangle 16">
            <a:extLst>
              <a:ext uri="{FF2B5EF4-FFF2-40B4-BE49-F238E27FC236}">
                <a16:creationId xmlns:a16="http://schemas.microsoft.com/office/drawing/2014/main" id="{1AC371CB-1DA0-4AA8-8EAF-45A39794EA52}"/>
              </a:ext>
            </a:extLst>
          </p:cNvPr>
          <p:cNvSpPr/>
          <p:nvPr userDrawn="1"/>
        </p:nvSpPr>
        <p:spPr>
          <a:xfrm>
            <a:off x="9546777" y="4213825"/>
            <a:ext cx="2645223" cy="2644175"/>
          </a:xfrm>
          <a:custGeom>
            <a:avLst/>
            <a:gdLst>
              <a:gd name="connsiteX0" fmla="*/ 0 w 1975847"/>
              <a:gd name="connsiteY0" fmla="*/ 0 h 1983462"/>
              <a:gd name="connsiteX1" fmla="*/ 1975847 w 1975847"/>
              <a:gd name="connsiteY1" fmla="*/ 0 h 1983462"/>
              <a:gd name="connsiteX2" fmla="*/ 1975847 w 1975847"/>
              <a:gd name="connsiteY2" fmla="*/ 1983462 h 1983462"/>
              <a:gd name="connsiteX3" fmla="*/ 0 w 1975847"/>
              <a:gd name="connsiteY3" fmla="*/ 1983462 h 1983462"/>
              <a:gd name="connsiteX4" fmla="*/ 0 w 1975847"/>
              <a:gd name="connsiteY4" fmla="*/ 0 h 1983462"/>
              <a:gd name="connsiteX0" fmla="*/ 0 w 1975847"/>
              <a:gd name="connsiteY0" fmla="*/ 1983462 h 1983462"/>
              <a:gd name="connsiteX1" fmla="*/ 1975847 w 1975847"/>
              <a:gd name="connsiteY1" fmla="*/ 0 h 1983462"/>
              <a:gd name="connsiteX2" fmla="*/ 1975847 w 1975847"/>
              <a:gd name="connsiteY2" fmla="*/ 1983462 h 1983462"/>
              <a:gd name="connsiteX3" fmla="*/ 0 w 1975847"/>
              <a:gd name="connsiteY3" fmla="*/ 1983462 h 1983462"/>
            </a:gdLst>
            <a:ahLst/>
            <a:cxnLst>
              <a:cxn ang="0">
                <a:pos x="connsiteX0" y="connsiteY0"/>
              </a:cxn>
              <a:cxn ang="0">
                <a:pos x="connsiteX1" y="connsiteY1"/>
              </a:cxn>
              <a:cxn ang="0">
                <a:pos x="connsiteX2" y="connsiteY2"/>
              </a:cxn>
              <a:cxn ang="0">
                <a:pos x="connsiteX3" y="connsiteY3"/>
              </a:cxn>
            </a:cxnLst>
            <a:rect l="l" t="t" r="r" b="b"/>
            <a:pathLst>
              <a:path w="1975847" h="1983462">
                <a:moveTo>
                  <a:pt x="0" y="1983462"/>
                </a:moveTo>
                <a:lnTo>
                  <a:pt x="1975847" y="0"/>
                </a:lnTo>
                <a:lnTo>
                  <a:pt x="1975847" y="1983462"/>
                </a:lnTo>
                <a:lnTo>
                  <a:pt x="0" y="198346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 name="Footer Placeholder 4">
            <a:extLst>
              <a:ext uri="{FF2B5EF4-FFF2-40B4-BE49-F238E27FC236}">
                <a16:creationId xmlns:a16="http://schemas.microsoft.com/office/drawing/2014/main" id="{5CA3817D-8E2C-477E-B249-12382C990DA2}"/>
              </a:ext>
            </a:extLst>
          </p:cNvPr>
          <p:cNvSpPr>
            <a:spLocks noGrp="1"/>
          </p:cNvSpPr>
          <p:nvPr>
            <p:ph type="ftr" sz="quarter" idx="3"/>
          </p:nvPr>
        </p:nvSpPr>
        <p:spPr>
          <a:xfrm>
            <a:off x="2438401" y="6364224"/>
            <a:ext cx="7324724" cy="274320"/>
          </a:xfrm>
          <a:prstGeom prst="rect">
            <a:avLst/>
          </a:prstGeom>
        </p:spPr>
        <p:txBody>
          <a:bodyPr vert="horz" lIns="91440" tIns="45720" rIns="91440" bIns="45720" rtlCol="0" anchor="ctr"/>
          <a:lstStyle>
            <a:lvl1pPr algn="ctr">
              <a:defRPr sz="1200">
                <a:solidFill>
                  <a:schemeClr val="accent1"/>
                </a:solidFill>
                <a:latin typeface="Montserrat Medium" panose="00000600000000000000" pitchFamily="2" charset="0"/>
              </a:defRPr>
            </a:lvl1pPr>
          </a:lstStyle>
          <a:p>
            <a:r>
              <a:rPr lang="en-US"/>
              <a:t>Center for Studying Disability Policy</a:t>
            </a:r>
          </a:p>
        </p:txBody>
      </p:sp>
      <p:pic>
        <p:nvPicPr>
          <p:cNvPr id="16" name="Picture 13">
            <a:extLst>
              <a:ext uri="{FF2B5EF4-FFF2-40B4-BE49-F238E27FC236}">
                <a16:creationId xmlns:a16="http://schemas.microsoft.com/office/drawing/2014/main" id="{6539E3B4-3D64-45F2-827C-68122540928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1852" r="11852"/>
          <a:stretch/>
        </p:blipFill>
        <p:spPr>
          <a:xfrm>
            <a:off x="-958037" y="-993246"/>
            <a:ext cx="2596337" cy="2629547"/>
          </a:xfrm>
          <a:prstGeom prst="rect">
            <a:avLst/>
          </a:prstGeom>
        </p:spPr>
      </p:pic>
    </p:spTree>
    <p:extLst>
      <p:ext uri="{BB962C8B-B14F-4D97-AF65-F5344CB8AC3E}">
        <p14:creationId xmlns:p14="http://schemas.microsoft.com/office/powerpoint/2010/main" val="3739955186"/>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446534" y="3823763"/>
            <a:ext cx="11298932" cy="249348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hasCustomPrompt="1"/>
          </p:nvPr>
        </p:nvSpPr>
        <p:spPr>
          <a:xfrm>
            <a:off x="581191" y="1808936"/>
            <a:ext cx="10993549" cy="1340867"/>
          </a:xfrm>
          <a:effectLst/>
        </p:spPr>
        <p:txBody>
          <a:bodyPr anchor="b">
            <a:normAutofit/>
          </a:bodyPr>
          <a:lstStyle>
            <a:lvl1pPr>
              <a:defRPr sz="4200" cap="none">
                <a:solidFill>
                  <a:schemeClr val="accent1"/>
                </a:solidFill>
              </a:defRPr>
            </a:lvl1pPr>
          </a:lstStyle>
          <a:p>
            <a:r>
              <a:rPr lang="en-US"/>
              <a:t>Click to edit master title style</a:t>
            </a:r>
          </a:p>
        </p:txBody>
      </p:sp>
      <p:sp>
        <p:nvSpPr>
          <p:cNvPr id="3" name="Subtitle 2"/>
          <p:cNvSpPr>
            <a:spLocks noGrp="1"/>
          </p:cNvSpPr>
          <p:nvPr>
            <p:ph type="subTitle" idx="1"/>
          </p:nvPr>
        </p:nvSpPr>
        <p:spPr>
          <a:xfrm>
            <a:off x="581194" y="3149804"/>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15" name="Picture 14" descr="A picture containing logo&#10;&#10;Description automatically generated">
            <a:extLst>
              <a:ext uri="{FF2B5EF4-FFF2-40B4-BE49-F238E27FC236}">
                <a16:creationId xmlns:a16="http://schemas.microsoft.com/office/drawing/2014/main" id="{6B6FE22B-B3DF-CD46-AA98-751080C1E1F6}"/>
              </a:ext>
            </a:extLst>
          </p:cNvPr>
          <p:cNvPicPr>
            <a:picLocks noChangeAspect="1"/>
          </p:cNvPicPr>
          <p:nvPr userDrawn="1"/>
        </p:nvPicPr>
        <p:blipFill>
          <a:blip r:embed="rId2"/>
          <a:stretch>
            <a:fillRect/>
          </a:stretch>
        </p:blipFill>
        <p:spPr>
          <a:xfrm>
            <a:off x="357632" y="540749"/>
            <a:ext cx="3881155" cy="970289"/>
          </a:xfrm>
          <a:prstGeom prst="rect">
            <a:avLst/>
          </a:prstGeom>
        </p:spPr>
      </p:pic>
      <p:pic>
        <p:nvPicPr>
          <p:cNvPr id="16" name="Picture 15" descr="A picture containing text, outdoor, sign, tableware&#10;&#10;Description automatically generated">
            <a:extLst>
              <a:ext uri="{FF2B5EF4-FFF2-40B4-BE49-F238E27FC236}">
                <a16:creationId xmlns:a16="http://schemas.microsoft.com/office/drawing/2014/main" id="{9DBFCE17-3828-054C-B320-94D7BE19406F}"/>
              </a:ext>
            </a:extLst>
          </p:cNvPr>
          <p:cNvPicPr>
            <a:picLocks noChangeAspect="1"/>
          </p:cNvPicPr>
          <p:nvPr userDrawn="1"/>
        </p:nvPicPr>
        <p:blipFill>
          <a:blip r:embed="rId3"/>
          <a:stretch>
            <a:fillRect/>
          </a:stretch>
        </p:blipFill>
        <p:spPr>
          <a:xfrm>
            <a:off x="9477213" y="743803"/>
            <a:ext cx="2268253" cy="402219"/>
          </a:xfrm>
          <a:prstGeom prst="rect">
            <a:avLst/>
          </a:prstGeom>
        </p:spPr>
      </p:pic>
    </p:spTree>
    <p:extLst>
      <p:ext uri="{BB962C8B-B14F-4D97-AF65-F5344CB8AC3E}">
        <p14:creationId xmlns:p14="http://schemas.microsoft.com/office/powerpoint/2010/main" val="4019337053"/>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hasCustomPrompt="1"/>
          </p:nvPr>
        </p:nvSpPr>
        <p:spPr>
          <a:xfrm>
            <a:off x="581192" y="702156"/>
            <a:ext cx="11029616" cy="1013800"/>
          </a:xfrm>
        </p:spPr>
        <p:txBody>
          <a:bodyPr>
            <a:normAutofit/>
          </a:bodyPr>
          <a:lstStyle>
            <a:lvl1pPr>
              <a:defRPr sz="3600" cap="none"/>
            </a:lvl1pPr>
          </a:lstStyle>
          <a:p>
            <a:r>
              <a:rPr lang="en-US"/>
              <a:t>Click to edit master title style</a:t>
            </a:r>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8472052"/>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4483295"/>
            <a:ext cx="11290860" cy="182451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2330988"/>
            <a:ext cx="11029615" cy="1497507"/>
          </a:xfrm>
        </p:spPr>
        <p:txBody>
          <a:bodyPr anchor="b">
            <a:normAutofit/>
          </a:bodyPr>
          <a:lstStyle>
            <a:lvl1pPr algn="l">
              <a:defRPr sz="3600" b="0" cap="none">
                <a:solidFill>
                  <a:schemeClr val="accent1"/>
                </a:solidFill>
              </a:defRPr>
            </a:lvl1pPr>
          </a:lstStyle>
          <a:p>
            <a:r>
              <a:rPr lang="en-US"/>
              <a:t>Click to edit master title style</a:t>
            </a:r>
          </a:p>
        </p:txBody>
      </p:sp>
      <p:sp>
        <p:nvSpPr>
          <p:cNvPr id="3" name="Text Placeholder 2"/>
          <p:cNvSpPr>
            <a:spLocks noGrp="1"/>
          </p:cNvSpPr>
          <p:nvPr>
            <p:ph type="body" idx="1"/>
          </p:nvPr>
        </p:nvSpPr>
        <p:spPr>
          <a:xfrm>
            <a:off x="581192" y="3882738"/>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214067436"/>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hasCustomPrompt="1"/>
          </p:nvPr>
        </p:nvSpPr>
        <p:spPr>
          <a:xfrm>
            <a:off x="581193" y="729658"/>
            <a:ext cx="11029616" cy="988332"/>
          </a:xfrm>
        </p:spPr>
        <p:txBody>
          <a:bodyPr>
            <a:normAutofit/>
          </a:bodyPr>
          <a:lstStyle>
            <a:lvl1pPr>
              <a:defRPr sz="3600" cap="none"/>
            </a:lvl1pPr>
          </a:lstStyle>
          <a:p>
            <a:r>
              <a:rPr lang="en-US"/>
              <a:t>Click to edit master title style</a:t>
            </a:r>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25310301"/>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hasCustomPrompt="1"/>
          </p:nvPr>
        </p:nvSpPr>
        <p:spPr>
          <a:xfrm>
            <a:off x="581193" y="729658"/>
            <a:ext cx="11029616" cy="988332"/>
          </a:xfrm>
        </p:spPr>
        <p:txBody>
          <a:bodyPr>
            <a:normAutofit/>
          </a:bodyPr>
          <a:lstStyle>
            <a:lvl1pPr>
              <a:defRPr sz="3600" cap="none"/>
            </a:lvl1pPr>
          </a:lstStyle>
          <a:p>
            <a:r>
              <a:rPr lang="en-US"/>
              <a:t>Click to edit master title style</a:t>
            </a:r>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67880019"/>
      </p:ext>
    </p:extLst>
  </p:cSld>
  <p:clrMapOvr>
    <a:masterClrMapping/>
  </p:clrMapOvr>
  <p:hf sldNum="0"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hasCustomPrompt="1"/>
          </p:nvPr>
        </p:nvSpPr>
        <p:spPr>
          <a:xfrm>
            <a:off x="575894" y="729658"/>
            <a:ext cx="11029616" cy="988332"/>
          </a:xfrm>
        </p:spPr>
        <p:txBody>
          <a:bodyPr>
            <a:normAutofit/>
          </a:bodyPr>
          <a:lstStyle>
            <a:lvl1pPr>
              <a:defRPr sz="3600" cap="none"/>
            </a:lvl1pPr>
          </a:lstStyle>
          <a:p>
            <a:r>
              <a:rPr lang="en-US"/>
              <a:t>Click to edit master title style</a:t>
            </a:r>
          </a:p>
        </p:txBody>
      </p:sp>
    </p:spTree>
    <p:extLst>
      <p:ext uri="{BB962C8B-B14F-4D97-AF65-F5344CB8AC3E}">
        <p14:creationId xmlns:p14="http://schemas.microsoft.com/office/powerpoint/2010/main" val="1052436382"/>
      </p:ext>
    </p:extLst>
  </p:cSld>
  <p:clrMapOvr>
    <a:masterClrMapping/>
  </p:clrMapOvr>
  <p:hf sldNum="0" hd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0E2F806B-8BE0-204B-9629-9393A5FA7C7E}"/>
              </a:ext>
            </a:extLst>
          </p:cNvPr>
          <p:cNvSpPr>
            <a:spLocks noGrp="1"/>
          </p:cNvSpPr>
          <p:nvPr>
            <p:ph type="ftr" sz="quarter" idx="10"/>
          </p:nvPr>
        </p:nvSpPr>
        <p:spPr>
          <a:xfrm>
            <a:off x="446533" y="6356350"/>
            <a:ext cx="11298934" cy="365125"/>
          </a:xfrm>
          <a:prstGeom prst="rect">
            <a:avLst/>
          </a:prstGeom>
        </p:spPr>
        <p:txBody>
          <a:bodyPr/>
          <a:lstStyle/>
          <a:p>
            <a:r>
              <a:rPr lang="en-US"/>
              <a:t>PEQA</a:t>
            </a:r>
          </a:p>
        </p:txBody>
      </p:sp>
    </p:spTree>
    <p:extLst>
      <p:ext uri="{BB962C8B-B14F-4D97-AF65-F5344CB8AC3E}">
        <p14:creationId xmlns:p14="http://schemas.microsoft.com/office/powerpoint/2010/main" val="761453427"/>
      </p:ext>
    </p:extLst>
  </p:cSld>
  <p:clrMapOvr>
    <a:masterClrMapping/>
  </p:clrMapOvr>
  <p:hf sldNum="0" hdr="0" dt="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FEED4F0-198E-BF48-BB1C-6E973533BF20}"/>
              </a:ext>
            </a:extLst>
          </p:cNvPr>
          <p:cNvSpPr>
            <a:spLocks noChangeAspect="1"/>
          </p:cNvSpPr>
          <p:nvPr userDrawn="1"/>
        </p:nvSpPr>
        <p:spPr>
          <a:xfrm>
            <a:off x="450570" y="1075264"/>
            <a:ext cx="3697918" cy="49694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a:extLst>
              <a:ext uri="{FF2B5EF4-FFF2-40B4-BE49-F238E27FC236}">
                <a16:creationId xmlns:a16="http://schemas.microsoft.com/office/drawing/2014/main" id="{2565883F-4E85-2349-855B-D12AD043A9B1}"/>
              </a:ext>
            </a:extLst>
          </p:cNvPr>
          <p:cNvSpPr>
            <a:spLocks noGrp="1"/>
          </p:cNvSpPr>
          <p:nvPr>
            <p:ph type="title"/>
          </p:nvPr>
        </p:nvSpPr>
        <p:spPr>
          <a:xfrm>
            <a:off x="693019" y="1075264"/>
            <a:ext cx="3199002" cy="4969402"/>
          </a:xfrm>
        </p:spPr>
        <p:txBody>
          <a:bodyPr anchor="ctr">
            <a:normAutofit/>
          </a:bodyPr>
          <a:lstStyle/>
          <a:p>
            <a:r>
              <a:rPr lang="en-US">
                <a:solidFill>
                  <a:srgbClr val="FFFFFF"/>
                </a:solidFill>
              </a:rPr>
              <a:t>Contents</a:t>
            </a:r>
          </a:p>
        </p:txBody>
      </p:sp>
      <p:sp>
        <p:nvSpPr>
          <p:cNvPr id="9" name="Content Placeholder 2">
            <a:extLst>
              <a:ext uri="{FF2B5EF4-FFF2-40B4-BE49-F238E27FC236}">
                <a16:creationId xmlns:a16="http://schemas.microsoft.com/office/drawing/2014/main" id="{79C5BFAB-B6D8-0A4C-BDAA-C9BF9FBA1AED}"/>
              </a:ext>
            </a:extLst>
          </p:cNvPr>
          <p:cNvSpPr>
            <a:spLocks noGrp="1"/>
          </p:cNvSpPr>
          <p:nvPr>
            <p:ph type="body" idx="1"/>
          </p:nvPr>
        </p:nvSpPr>
        <p:spPr>
          <a:xfrm>
            <a:off x="4761268" y="1075264"/>
            <a:ext cx="6108179" cy="4969402"/>
          </a:xfrm>
        </p:spPr>
        <p:txBody>
          <a:bodyPr anchor="ctr">
            <a:normAutofit/>
          </a:bodyPr>
          <a:lstStyle/>
          <a:p>
            <a:r>
              <a:rPr lang="en-US"/>
              <a:t>People who receive social care</a:t>
            </a:r>
          </a:p>
          <a:p>
            <a:r>
              <a:rPr lang="en-US"/>
              <a:t>Care workforce</a:t>
            </a:r>
          </a:p>
          <a:p>
            <a:r>
              <a:rPr lang="en-US"/>
              <a:t>Social care organisations</a:t>
            </a:r>
          </a:p>
          <a:p>
            <a:r>
              <a:rPr lang="en-US"/>
              <a:t>Future directions</a:t>
            </a:r>
          </a:p>
        </p:txBody>
      </p:sp>
    </p:spTree>
    <p:extLst>
      <p:ext uri="{BB962C8B-B14F-4D97-AF65-F5344CB8AC3E}">
        <p14:creationId xmlns:p14="http://schemas.microsoft.com/office/powerpoint/2010/main" val="2615647813"/>
      </p:ext>
    </p:extLst>
  </p:cSld>
  <p:clrMapOvr>
    <a:masterClrMapping/>
  </p:clrMapOvr>
  <p:hf sldNum="0" hd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4839756"/>
            <a:ext cx="11298200" cy="14913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4960079"/>
            <a:ext cx="4909445" cy="689514"/>
          </a:xfrm>
        </p:spPr>
        <p:txBody>
          <a:bodyPr anchor="ctr">
            <a:normAutofit/>
          </a:bodyPr>
          <a:lstStyle>
            <a:lvl1pPr algn="l">
              <a:defRPr sz="1800" b="0">
                <a:solidFill>
                  <a:schemeClr val="accent4"/>
                </a:solidFill>
              </a:defRPr>
            </a:lvl1pPr>
          </a:lstStyle>
          <a:p>
            <a:r>
              <a:rPr lang="en-US"/>
              <a:t>Click to edit Master title style</a:t>
            </a:r>
          </a:p>
        </p:txBody>
      </p:sp>
      <p:sp>
        <p:nvSpPr>
          <p:cNvPr id="3" name="Content Placeholder 2"/>
          <p:cNvSpPr>
            <a:spLocks noGrp="1"/>
          </p:cNvSpPr>
          <p:nvPr>
            <p:ph idx="1"/>
          </p:nvPr>
        </p:nvSpPr>
        <p:spPr>
          <a:xfrm>
            <a:off x="447816" y="601200"/>
            <a:ext cx="11292840" cy="395654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740823" y="4960079"/>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800617212"/>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a_Section opener 4 presen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96D1B-CEEC-46BD-8572-B4CC923991C5}"/>
              </a:ext>
            </a:extLst>
          </p:cNvPr>
          <p:cNvSpPr>
            <a:spLocks noGrp="1"/>
          </p:cNvSpPr>
          <p:nvPr>
            <p:ph type="title" hasCustomPrompt="1"/>
          </p:nvPr>
        </p:nvSpPr>
        <p:spPr>
          <a:xfrm>
            <a:off x="839788" y="569659"/>
            <a:ext cx="10515600" cy="1120838"/>
          </a:xfrm>
        </p:spPr>
        <p:txBody>
          <a:bodyPr lIns="0" tIns="0" rIns="0" bIns="0" anchor="t"/>
          <a:lstStyle>
            <a:lvl1pPr>
              <a:defRPr/>
            </a:lvl1pPr>
          </a:lstStyle>
          <a:p>
            <a:r>
              <a:rPr lang="en-US"/>
              <a:t>Click to edit presenter title</a:t>
            </a:r>
          </a:p>
        </p:txBody>
      </p:sp>
      <p:sp>
        <p:nvSpPr>
          <p:cNvPr id="3" name="Text Placeholder 2">
            <a:extLst>
              <a:ext uri="{FF2B5EF4-FFF2-40B4-BE49-F238E27FC236}">
                <a16:creationId xmlns:a16="http://schemas.microsoft.com/office/drawing/2014/main" id="{36D24D34-6966-4E7C-AB55-239986B36137}"/>
              </a:ext>
            </a:extLst>
          </p:cNvPr>
          <p:cNvSpPr>
            <a:spLocks noGrp="1"/>
          </p:cNvSpPr>
          <p:nvPr>
            <p:ph type="body" idx="1" hasCustomPrompt="1"/>
          </p:nvPr>
        </p:nvSpPr>
        <p:spPr>
          <a:xfrm>
            <a:off x="836612" y="3538728"/>
            <a:ext cx="2286000" cy="2514600"/>
          </a:xfrm>
        </p:spPr>
        <p:txBody>
          <a:bodyPr lIns="0" tIns="0" rIns="0" bIns="0" anchor="t">
            <a:normAutofit/>
          </a:bodyPr>
          <a:lstStyle>
            <a:lvl1pPr marL="0" indent="0">
              <a:buNone/>
              <a:defRPr sz="1200" b="1">
                <a:solidFill>
                  <a:schemeClr val="accent1"/>
                </a:solidFill>
                <a:latin typeface="+mj-lt"/>
              </a:defRPr>
            </a:lvl1pPr>
            <a:lvl2pPr marL="0" indent="0">
              <a:buNone/>
              <a:defRPr sz="1200" b="0">
                <a:latin typeface="+mj-lt"/>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Name</a:t>
            </a:r>
          </a:p>
          <a:p>
            <a:pPr lvl="1"/>
            <a:r>
              <a:rPr lang="en-US"/>
              <a:t>Bio</a:t>
            </a:r>
          </a:p>
        </p:txBody>
      </p:sp>
      <p:sp>
        <p:nvSpPr>
          <p:cNvPr id="4" name="Content Placeholder 3">
            <a:extLst>
              <a:ext uri="{FF2B5EF4-FFF2-40B4-BE49-F238E27FC236}">
                <a16:creationId xmlns:a16="http://schemas.microsoft.com/office/drawing/2014/main" id="{8572F8FD-6DD2-4FF9-BA74-B3A646BB4EC3}"/>
              </a:ext>
            </a:extLst>
          </p:cNvPr>
          <p:cNvSpPr>
            <a:spLocks noGrp="1"/>
          </p:cNvSpPr>
          <p:nvPr>
            <p:ph sz="half" idx="2" hasCustomPrompt="1"/>
          </p:nvPr>
        </p:nvSpPr>
        <p:spPr>
          <a:xfrm>
            <a:off x="3580871" y="3538728"/>
            <a:ext cx="2286000" cy="2514600"/>
          </a:xfrm>
        </p:spPr>
        <p:txBody>
          <a:bodyPr lIns="0" tIns="0" rIns="0" bIns="0"/>
          <a:lstStyle>
            <a:lvl1pPr marL="0" indent="0">
              <a:buNone/>
              <a:defRPr lang="en-US" sz="1200" b="1" kern="1200" dirty="0">
                <a:solidFill>
                  <a:schemeClr val="accent1"/>
                </a:solidFill>
                <a:latin typeface="+mj-lt"/>
                <a:ea typeface="+mn-ea"/>
                <a:cs typeface="+mn-cs"/>
              </a:defRPr>
            </a:lvl1pPr>
            <a:lvl2pPr marL="0" indent="0">
              <a:buNone/>
              <a:defRPr lang="en-US" sz="1200" b="0" kern="1200" dirty="0">
                <a:solidFill>
                  <a:schemeClr val="accent1"/>
                </a:solidFill>
                <a:latin typeface="+mj-lt"/>
                <a:ea typeface="+mn-ea"/>
                <a:cs typeface="+mn-cs"/>
              </a:defRPr>
            </a:lvl2pPr>
            <a:lvl3pPr marL="457200" indent="0">
              <a:buNone/>
              <a:defRPr lang="en-US" sz="1200" b="0" kern="1200" dirty="0">
                <a:solidFill>
                  <a:schemeClr val="tx1"/>
                </a:solidFill>
                <a:latin typeface="+mj-lt"/>
                <a:ea typeface="+mn-ea"/>
                <a:cs typeface="+mn-cs"/>
              </a:defRPr>
            </a:lvl3pPr>
            <a:lvl4pPr marL="685800" indent="0">
              <a:buNone/>
              <a:defRPr lang="en-US" sz="1200" b="0" kern="1200" dirty="0">
                <a:solidFill>
                  <a:schemeClr val="tx1"/>
                </a:solidFill>
                <a:latin typeface="+mj-lt"/>
                <a:ea typeface="+mn-ea"/>
                <a:cs typeface="+mn-cs"/>
              </a:defRPr>
            </a:lvl4pPr>
            <a:lvl5pPr marL="914400" indent="0">
              <a:buNone/>
              <a:defRPr lang="en-US" sz="1200" b="0" kern="1200" dirty="0">
                <a:solidFill>
                  <a:schemeClr val="tx1"/>
                </a:solidFill>
                <a:latin typeface="+mj-lt"/>
                <a:ea typeface="+mn-ea"/>
                <a:cs typeface="+mn-cs"/>
              </a:defRPr>
            </a:lvl5pPr>
          </a:lstStyle>
          <a:p>
            <a:pPr lvl="0"/>
            <a:r>
              <a:rPr lang="en-US"/>
              <a:t>Name</a:t>
            </a:r>
          </a:p>
          <a:p>
            <a:pPr lvl="1"/>
            <a:r>
              <a:rPr lang="en-US"/>
              <a:t>Bio</a:t>
            </a:r>
          </a:p>
        </p:txBody>
      </p:sp>
      <p:sp>
        <p:nvSpPr>
          <p:cNvPr id="5" name="Text Placeholder 4">
            <a:extLst>
              <a:ext uri="{FF2B5EF4-FFF2-40B4-BE49-F238E27FC236}">
                <a16:creationId xmlns:a16="http://schemas.microsoft.com/office/drawing/2014/main" id="{2A953E42-6C15-4A8D-AFA8-51B1D8EA9A81}"/>
              </a:ext>
            </a:extLst>
          </p:cNvPr>
          <p:cNvSpPr>
            <a:spLocks noGrp="1"/>
          </p:cNvSpPr>
          <p:nvPr>
            <p:ph type="body" sz="quarter" idx="3" hasCustomPrompt="1"/>
          </p:nvPr>
        </p:nvSpPr>
        <p:spPr>
          <a:xfrm>
            <a:off x="6325130" y="3538728"/>
            <a:ext cx="2286000" cy="2514600"/>
          </a:xfrm>
        </p:spPr>
        <p:txBody>
          <a:bodyPr lIns="0" tIns="0" rIns="0" bIns="0" anchor="t">
            <a:normAutofit/>
          </a:bodyPr>
          <a:lstStyle>
            <a:lvl1pPr marL="0" indent="0">
              <a:buNone/>
              <a:defRPr sz="1200" b="1">
                <a:solidFill>
                  <a:schemeClr val="accent1"/>
                </a:solidFill>
              </a:defRPr>
            </a:lvl1pPr>
            <a:lvl2pPr marL="0" indent="0">
              <a:buNone/>
              <a:defRPr lang="en-US" sz="1200" b="0" kern="1200" dirty="0">
                <a:solidFill>
                  <a:schemeClr val="accent1"/>
                </a:solidFill>
                <a:latin typeface="+mj-lt"/>
                <a:ea typeface="+mn-ea"/>
                <a:cs typeface="+mn-cs"/>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Name</a:t>
            </a:r>
          </a:p>
          <a:p>
            <a:pPr lvl="1"/>
            <a:r>
              <a:rPr lang="en-US"/>
              <a:t>Bio</a:t>
            </a:r>
          </a:p>
        </p:txBody>
      </p:sp>
      <p:sp>
        <p:nvSpPr>
          <p:cNvPr id="6" name="Content Placeholder 5">
            <a:extLst>
              <a:ext uri="{FF2B5EF4-FFF2-40B4-BE49-F238E27FC236}">
                <a16:creationId xmlns:a16="http://schemas.microsoft.com/office/drawing/2014/main" id="{0D7CCB9C-0E84-41B3-9B85-BF1FA1D401F7}"/>
              </a:ext>
            </a:extLst>
          </p:cNvPr>
          <p:cNvSpPr>
            <a:spLocks noGrp="1"/>
          </p:cNvSpPr>
          <p:nvPr>
            <p:ph sz="quarter" idx="4" hasCustomPrompt="1"/>
          </p:nvPr>
        </p:nvSpPr>
        <p:spPr>
          <a:xfrm>
            <a:off x="9069388" y="3538728"/>
            <a:ext cx="2286000" cy="2514600"/>
          </a:xfrm>
        </p:spPr>
        <p:txBody>
          <a:bodyPr lIns="0" tIns="0" rIns="0" bIns="0"/>
          <a:lstStyle>
            <a:lvl1pPr marL="0" indent="0">
              <a:buNone/>
              <a:defRPr lang="en-US" sz="1200" b="1" kern="1200" dirty="0">
                <a:solidFill>
                  <a:schemeClr val="accent1"/>
                </a:solidFill>
                <a:latin typeface="+mj-lt"/>
                <a:ea typeface="+mn-ea"/>
                <a:cs typeface="+mn-cs"/>
              </a:defRPr>
            </a:lvl1pPr>
            <a:lvl2pPr marL="0" indent="0">
              <a:buNone/>
              <a:defRPr lang="en-US" sz="1200" b="0" kern="1200" dirty="0">
                <a:solidFill>
                  <a:schemeClr val="accent1"/>
                </a:solidFill>
                <a:latin typeface="+mj-lt"/>
                <a:ea typeface="+mn-ea"/>
                <a:cs typeface="+mn-cs"/>
              </a:defRPr>
            </a:lvl2pPr>
          </a:lstStyle>
          <a:p>
            <a:pPr lvl="0"/>
            <a:r>
              <a:rPr lang="en-US"/>
              <a:t>Name</a:t>
            </a:r>
          </a:p>
          <a:p>
            <a:pPr lvl="1"/>
            <a:r>
              <a:rPr lang="en-US"/>
              <a:t>Bio</a:t>
            </a:r>
          </a:p>
        </p:txBody>
      </p:sp>
      <p:sp>
        <p:nvSpPr>
          <p:cNvPr id="9" name="Slide Number Placeholder 8">
            <a:extLst>
              <a:ext uri="{FF2B5EF4-FFF2-40B4-BE49-F238E27FC236}">
                <a16:creationId xmlns:a16="http://schemas.microsoft.com/office/drawing/2014/main" id="{E6C9EF65-9644-45FA-9DA0-F98D156932E0}"/>
              </a:ext>
            </a:extLst>
          </p:cNvPr>
          <p:cNvSpPr>
            <a:spLocks noGrp="1"/>
          </p:cNvSpPr>
          <p:nvPr>
            <p:ph type="sldNum" sz="quarter" idx="12"/>
          </p:nvPr>
        </p:nvSpPr>
        <p:spPr>
          <a:xfrm>
            <a:off x="11308458" y="6085840"/>
            <a:ext cx="521208" cy="508533"/>
          </a:xfrm>
        </p:spPr>
        <p:txBody>
          <a:bodyPr lIns="0" tIns="0" rIns="0" bIns="0" anchor="b"/>
          <a:lstStyle/>
          <a:p>
            <a:fld id="{CD6D25CF-0D6E-4844-B79B-06FF722D38A1}" type="slidenum">
              <a:rPr lang="en-US" smtClean="0"/>
              <a:t>‹#›</a:t>
            </a:fld>
            <a:endParaRPr lang="en-US"/>
          </a:p>
        </p:txBody>
      </p:sp>
      <p:sp>
        <p:nvSpPr>
          <p:cNvPr id="14" name="Picture Placeholder 13">
            <a:extLst>
              <a:ext uri="{FF2B5EF4-FFF2-40B4-BE49-F238E27FC236}">
                <a16:creationId xmlns:a16="http://schemas.microsoft.com/office/drawing/2014/main" id="{9820630F-FB86-40C6-B3CF-F0DA628D5396}"/>
              </a:ext>
            </a:extLst>
          </p:cNvPr>
          <p:cNvSpPr>
            <a:spLocks noGrp="1"/>
          </p:cNvSpPr>
          <p:nvPr>
            <p:ph type="pic" sz="quarter" idx="13" hasCustomPrompt="1"/>
          </p:nvPr>
        </p:nvSpPr>
        <p:spPr>
          <a:xfrm>
            <a:off x="839788" y="1802707"/>
            <a:ext cx="1600200" cy="1600200"/>
          </a:xfrm>
        </p:spPr>
        <p:txBody>
          <a:bodyPr>
            <a:normAutofit/>
          </a:bodyPr>
          <a:lstStyle>
            <a:lvl1pPr marL="0" indent="0">
              <a:buNone/>
              <a:defRPr sz="1200" b="0"/>
            </a:lvl1pPr>
          </a:lstStyle>
          <a:p>
            <a:r>
              <a:rPr lang="en-US"/>
              <a:t>Click icon to insert photo</a:t>
            </a:r>
          </a:p>
        </p:txBody>
      </p:sp>
      <p:sp>
        <p:nvSpPr>
          <p:cNvPr id="16" name="Picture Placeholder 15">
            <a:extLst>
              <a:ext uri="{FF2B5EF4-FFF2-40B4-BE49-F238E27FC236}">
                <a16:creationId xmlns:a16="http://schemas.microsoft.com/office/drawing/2014/main" id="{A7F941DA-9E81-4312-AE0C-4EE533BED285}"/>
              </a:ext>
            </a:extLst>
          </p:cNvPr>
          <p:cNvSpPr>
            <a:spLocks noGrp="1"/>
          </p:cNvSpPr>
          <p:nvPr>
            <p:ph type="pic" sz="quarter" idx="14" hasCustomPrompt="1"/>
          </p:nvPr>
        </p:nvSpPr>
        <p:spPr>
          <a:xfrm>
            <a:off x="3588491" y="1814513"/>
            <a:ext cx="1600200" cy="1600200"/>
          </a:xfrm>
        </p:spPr>
        <p:txBody>
          <a:bodyPr>
            <a:normAutofit/>
          </a:bodyPr>
          <a:lstStyle>
            <a:lvl1pPr marL="0" indent="0">
              <a:buNone/>
              <a:defRPr lang="en-US" sz="1200" b="0" kern="1200" dirty="0">
                <a:solidFill>
                  <a:schemeClr val="tx2"/>
                </a:solidFill>
                <a:latin typeface="+mj-lt"/>
                <a:ea typeface="+mn-ea"/>
                <a:cs typeface="+mn-cs"/>
              </a:defRPr>
            </a:lvl1pPr>
          </a:lstStyle>
          <a:p>
            <a:r>
              <a:rPr lang="en-US"/>
              <a:t>Click icon to insert photo</a:t>
            </a:r>
          </a:p>
        </p:txBody>
      </p:sp>
      <p:sp>
        <p:nvSpPr>
          <p:cNvPr id="18" name="Picture Placeholder 17">
            <a:extLst>
              <a:ext uri="{FF2B5EF4-FFF2-40B4-BE49-F238E27FC236}">
                <a16:creationId xmlns:a16="http://schemas.microsoft.com/office/drawing/2014/main" id="{D2EEBFDC-EBA7-4D1D-9F22-5D043C365411}"/>
              </a:ext>
            </a:extLst>
          </p:cNvPr>
          <p:cNvSpPr>
            <a:spLocks noGrp="1"/>
          </p:cNvSpPr>
          <p:nvPr>
            <p:ph type="pic" sz="quarter" idx="15" hasCustomPrompt="1"/>
          </p:nvPr>
        </p:nvSpPr>
        <p:spPr>
          <a:xfrm>
            <a:off x="6337194" y="1803400"/>
            <a:ext cx="1600200" cy="1600200"/>
          </a:xfrm>
        </p:spPr>
        <p:txBody>
          <a:bodyPr>
            <a:normAutofit/>
          </a:bodyPr>
          <a:lstStyle>
            <a:lvl1pPr marL="0" indent="0">
              <a:buNone/>
              <a:defRPr lang="en-US" sz="1200" b="0" kern="1200" dirty="0">
                <a:solidFill>
                  <a:schemeClr val="tx2"/>
                </a:solidFill>
                <a:latin typeface="+mj-lt"/>
                <a:ea typeface="+mn-ea"/>
                <a:cs typeface="+mn-cs"/>
              </a:defRPr>
            </a:lvl1pPr>
          </a:lstStyle>
          <a:p>
            <a:r>
              <a:rPr lang="en-US"/>
              <a:t>Click icon to insert photo</a:t>
            </a:r>
          </a:p>
        </p:txBody>
      </p:sp>
      <p:sp>
        <p:nvSpPr>
          <p:cNvPr id="20" name="Picture Placeholder 19">
            <a:extLst>
              <a:ext uri="{FF2B5EF4-FFF2-40B4-BE49-F238E27FC236}">
                <a16:creationId xmlns:a16="http://schemas.microsoft.com/office/drawing/2014/main" id="{C8BFBEE1-4F7A-41B6-9BB5-7994CB5C723B}"/>
              </a:ext>
            </a:extLst>
          </p:cNvPr>
          <p:cNvSpPr>
            <a:spLocks noGrp="1"/>
          </p:cNvSpPr>
          <p:nvPr>
            <p:ph type="pic" sz="quarter" idx="16" hasCustomPrompt="1"/>
          </p:nvPr>
        </p:nvSpPr>
        <p:spPr>
          <a:xfrm>
            <a:off x="9069388" y="1814512"/>
            <a:ext cx="1600200" cy="1600200"/>
          </a:xfrm>
        </p:spPr>
        <p:txBody>
          <a:bodyPr>
            <a:normAutofit/>
          </a:bodyPr>
          <a:lstStyle>
            <a:lvl1pPr marL="0" indent="0" algn="l" defTabSz="914400" rtl="0" eaLnBrk="1" latinLnBrk="0" hangingPunct="1">
              <a:lnSpc>
                <a:spcPct val="100000"/>
              </a:lnSpc>
              <a:spcBef>
                <a:spcPts val="1000"/>
              </a:spcBef>
              <a:buClr>
                <a:schemeClr val="accent3"/>
              </a:buClr>
              <a:buFont typeface="Arial Black" panose="020B0A04020102090204" pitchFamily="34" charset="0"/>
              <a:buNone/>
              <a:defRPr lang="en-US" sz="1200" b="0" kern="1200" dirty="0">
                <a:solidFill>
                  <a:schemeClr val="tx2"/>
                </a:solidFill>
                <a:latin typeface="+mj-lt"/>
                <a:ea typeface="+mn-ea"/>
                <a:cs typeface="+mn-cs"/>
              </a:defRPr>
            </a:lvl1pPr>
          </a:lstStyle>
          <a:p>
            <a:r>
              <a:rPr lang="en-US"/>
              <a:t>Click icon to insert photo</a:t>
            </a:r>
          </a:p>
        </p:txBody>
      </p:sp>
      <p:sp>
        <p:nvSpPr>
          <p:cNvPr id="15" name="Rectangle 6">
            <a:extLst>
              <a:ext uri="{FF2B5EF4-FFF2-40B4-BE49-F238E27FC236}">
                <a16:creationId xmlns:a16="http://schemas.microsoft.com/office/drawing/2014/main" id="{573B61A2-DEFE-4A34-8F50-0569B8093A7F}"/>
              </a:ext>
            </a:extLst>
          </p:cNvPr>
          <p:cNvSpPr>
            <a:spLocks noChangeAspect="1"/>
          </p:cNvSpPr>
          <p:nvPr userDrawn="1"/>
        </p:nvSpPr>
        <p:spPr>
          <a:xfrm>
            <a:off x="0" y="0"/>
            <a:ext cx="1170432" cy="1170432"/>
          </a:xfrm>
          <a:custGeom>
            <a:avLst/>
            <a:gdLst>
              <a:gd name="connsiteX0" fmla="*/ 0 w 1170432"/>
              <a:gd name="connsiteY0" fmla="*/ 0 h 1170432"/>
              <a:gd name="connsiteX1" fmla="*/ 1170432 w 1170432"/>
              <a:gd name="connsiteY1" fmla="*/ 0 h 1170432"/>
              <a:gd name="connsiteX2" fmla="*/ 1170432 w 1170432"/>
              <a:gd name="connsiteY2" fmla="*/ 1170432 h 1170432"/>
              <a:gd name="connsiteX3" fmla="*/ 0 w 1170432"/>
              <a:gd name="connsiteY3" fmla="*/ 1170432 h 1170432"/>
              <a:gd name="connsiteX4" fmla="*/ 0 w 1170432"/>
              <a:gd name="connsiteY4" fmla="*/ 0 h 1170432"/>
              <a:gd name="connsiteX0" fmla="*/ 0 w 1170432"/>
              <a:gd name="connsiteY0" fmla="*/ 0 h 1170432"/>
              <a:gd name="connsiteX1" fmla="*/ 1170432 w 1170432"/>
              <a:gd name="connsiteY1" fmla="*/ 0 h 1170432"/>
              <a:gd name="connsiteX2" fmla="*/ 0 w 1170432"/>
              <a:gd name="connsiteY2" fmla="*/ 1170432 h 1170432"/>
              <a:gd name="connsiteX3" fmla="*/ 0 w 1170432"/>
              <a:gd name="connsiteY3" fmla="*/ 0 h 1170432"/>
            </a:gdLst>
            <a:ahLst/>
            <a:cxnLst>
              <a:cxn ang="0">
                <a:pos x="connsiteX0" y="connsiteY0"/>
              </a:cxn>
              <a:cxn ang="0">
                <a:pos x="connsiteX1" y="connsiteY1"/>
              </a:cxn>
              <a:cxn ang="0">
                <a:pos x="connsiteX2" y="connsiteY2"/>
              </a:cxn>
              <a:cxn ang="0">
                <a:pos x="connsiteX3" y="connsiteY3"/>
              </a:cxn>
            </a:cxnLst>
            <a:rect l="l" t="t" r="r" b="b"/>
            <a:pathLst>
              <a:path w="1170432" h="1170432">
                <a:moveTo>
                  <a:pt x="0" y="0"/>
                </a:moveTo>
                <a:lnTo>
                  <a:pt x="1170432" y="0"/>
                </a:lnTo>
                <a:lnTo>
                  <a:pt x="0" y="1170432"/>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a:extLst>
              <a:ext uri="{FF2B5EF4-FFF2-40B4-BE49-F238E27FC236}">
                <a16:creationId xmlns:a16="http://schemas.microsoft.com/office/drawing/2014/main" id="{24B0A8F2-8BC7-4A48-970C-16A7A94A82D8}"/>
              </a:ext>
            </a:extLst>
          </p:cNvPr>
          <p:cNvCxnSpPr>
            <a:cxnSpLocks/>
          </p:cNvCxnSpPr>
          <p:nvPr userDrawn="1"/>
        </p:nvCxnSpPr>
        <p:spPr>
          <a:xfrm flipV="1">
            <a:off x="11314688" y="6085840"/>
            <a:ext cx="508749" cy="508533"/>
          </a:xfrm>
          <a:prstGeom prst="line">
            <a:avLst/>
          </a:prstGeom>
          <a:noFill/>
          <a:ln w="25400" cap="flat" cmpd="sng" algn="ctr">
            <a:solidFill>
              <a:schemeClr val="accent4"/>
            </a:solidFill>
            <a:prstDash val="solid"/>
            <a:miter lim="800000"/>
          </a:ln>
          <a:effectLst/>
        </p:spPr>
      </p:cxnSp>
      <p:sp>
        <p:nvSpPr>
          <p:cNvPr id="21" name="Footer Placeholder 4">
            <a:extLst>
              <a:ext uri="{FF2B5EF4-FFF2-40B4-BE49-F238E27FC236}">
                <a16:creationId xmlns:a16="http://schemas.microsoft.com/office/drawing/2014/main" id="{4BADF081-E6BC-4257-AFAD-8557949ED0D8}"/>
              </a:ext>
            </a:extLst>
          </p:cNvPr>
          <p:cNvSpPr>
            <a:spLocks noGrp="1"/>
          </p:cNvSpPr>
          <p:nvPr>
            <p:ph type="ftr" sz="quarter" idx="17"/>
          </p:nvPr>
        </p:nvSpPr>
        <p:spPr>
          <a:xfrm>
            <a:off x="2438401" y="6364224"/>
            <a:ext cx="7324724" cy="274320"/>
          </a:xfrm>
          <a:prstGeom prst="rect">
            <a:avLst/>
          </a:prstGeom>
        </p:spPr>
        <p:txBody>
          <a:bodyPr vert="horz" lIns="91440" tIns="45720" rIns="91440" bIns="45720" rtlCol="0" anchor="ctr"/>
          <a:lstStyle>
            <a:lvl1pPr algn="ctr">
              <a:defRPr sz="1200">
                <a:solidFill>
                  <a:schemeClr val="accent1"/>
                </a:solidFill>
                <a:latin typeface="Montserrat Medium" panose="00000600000000000000" pitchFamily="2" charset="0"/>
              </a:defRPr>
            </a:lvl1pPr>
          </a:lstStyle>
          <a:p>
            <a:r>
              <a:rPr lang="en-US"/>
              <a:t>Center for Studying Disability Policy</a:t>
            </a:r>
          </a:p>
        </p:txBody>
      </p:sp>
      <p:pic>
        <p:nvPicPr>
          <p:cNvPr id="22" name="Picture 13">
            <a:extLst>
              <a:ext uri="{FF2B5EF4-FFF2-40B4-BE49-F238E27FC236}">
                <a16:creationId xmlns:a16="http://schemas.microsoft.com/office/drawing/2014/main" id="{8B405250-45AA-46B4-8423-DC2D1921FE0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1852" r="11852"/>
          <a:stretch/>
        </p:blipFill>
        <p:spPr>
          <a:xfrm>
            <a:off x="-958037" y="-993246"/>
            <a:ext cx="2596337" cy="2629547"/>
          </a:xfrm>
          <a:prstGeom prst="rect">
            <a:avLst/>
          </a:prstGeom>
        </p:spPr>
      </p:pic>
    </p:spTree>
    <p:extLst>
      <p:ext uri="{BB962C8B-B14F-4D97-AF65-F5344CB8AC3E}">
        <p14:creationId xmlns:p14="http://schemas.microsoft.com/office/powerpoint/2010/main" val="3330573453"/>
      </p:ext>
    </p:extLst>
  </p:cSld>
  <p:clrMapOvr>
    <a:masterClrMapping/>
  </p:clrMapOvr>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395320622"/>
      </p:ext>
    </p:extLst>
  </p:cSld>
  <p:clrMapOvr>
    <a:masterClrMapping/>
  </p:clrMapOvr>
  <p:hf sldNum="0" hdr="0" dt="0"/>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465148042"/>
      </p:ext>
    </p:extLst>
  </p:cSld>
  <p:clrMapOvr>
    <a:masterClrMapping/>
  </p:clrMapOvr>
  <p:hf sldNum="0" hd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BCD4C-D899-71DF-CCDC-13601E5F3C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133A82B-6886-C8A2-D9AC-46248451FC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3D12433-7504-9034-10F6-F87C70C7E42D}"/>
              </a:ext>
            </a:extLst>
          </p:cNvPr>
          <p:cNvSpPr>
            <a:spLocks noGrp="1"/>
          </p:cNvSpPr>
          <p:nvPr>
            <p:ph type="dt" sz="half" idx="10"/>
          </p:nvPr>
        </p:nvSpPr>
        <p:spPr/>
        <p:txBody>
          <a:bodyPr/>
          <a:lstStyle/>
          <a:p>
            <a:fld id="{E796BE31-2110-40A1-A226-EBC394BBE001}" type="datetimeFigureOut">
              <a:rPr lang="en-US" smtClean="0"/>
              <a:t>10/26/2025</a:t>
            </a:fld>
            <a:endParaRPr lang="en-US"/>
          </a:p>
        </p:txBody>
      </p:sp>
      <p:sp>
        <p:nvSpPr>
          <p:cNvPr id="5" name="Footer Placeholder 4">
            <a:extLst>
              <a:ext uri="{FF2B5EF4-FFF2-40B4-BE49-F238E27FC236}">
                <a16:creationId xmlns:a16="http://schemas.microsoft.com/office/drawing/2014/main" id="{20CC0EF4-ED1D-2729-B89F-0F8061FA9F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C8125C-6948-BDFB-D505-DD3D6143BBB7}"/>
              </a:ext>
            </a:extLst>
          </p:cNvPr>
          <p:cNvSpPr>
            <a:spLocks noGrp="1"/>
          </p:cNvSpPr>
          <p:nvPr>
            <p:ph type="sldNum" sz="quarter" idx="12"/>
          </p:nvPr>
        </p:nvSpPr>
        <p:spPr/>
        <p:txBody>
          <a:bodyPr/>
          <a:lstStyle/>
          <a:p>
            <a:fld id="{02C38C7B-268B-4622-A2AB-42A91A728B83}" type="slidenum">
              <a:rPr lang="en-US" smtClean="0"/>
              <a:t>‹#›</a:t>
            </a:fld>
            <a:endParaRPr lang="en-US"/>
          </a:p>
        </p:txBody>
      </p:sp>
    </p:spTree>
    <p:extLst>
      <p:ext uri="{BB962C8B-B14F-4D97-AF65-F5344CB8AC3E}">
        <p14:creationId xmlns:p14="http://schemas.microsoft.com/office/powerpoint/2010/main" val="22161676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F506D-6832-4FDD-D276-CCEFC8AEE4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CA217C-606A-1AD2-10EF-DC62DED9F6F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AF34B8-7AA0-19B4-5C4B-B5CE43287A97}"/>
              </a:ext>
            </a:extLst>
          </p:cNvPr>
          <p:cNvSpPr>
            <a:spLocks noGrp="1"/>
          </p:cNvSpPr>
          <p:nvPr>
            <p:ph type="dt" sz="half" idx="10"/>
          </p:nvPr>
        </p:nvSpPr>
        <p:spPr/>
        <p:txBody>
          <a:bodyPr/>
          <a:lstStyle/>
          <a:p>
            <a:fld id="{E796BE31-2110-40A1-A226-EBC394BBE001}" type="datetimeFigureOut">
              <a:rPr lang="en-US" smtClean="0"/>
              <a:t>10/26/2025</a:t>
            </a:fld>
            <a:endParaRPr lang="en-US"/>
          </a:p>
        </p:txBody>
      </p:sp>
      <p:sp>
        <p:nvSpPr>
          <p:cNvPr id="5" name="Footer Placeholder 4">
            <a:extLst>
              <a:ext uri="{FF2B5EF4-FFF2-40B4-BE49-F238E27FC236}">
                <a16:creationId xmlns:a16="http://schemas.microsoft.com/office/drawing/2014/main" id="{07D37E89-EF4B-B105-4374-E610413D50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9BC392-D6E7-8FB9-63F6-76D574B4F725}"/>
              </a:ext>
            </a:extLst>
          </p:cNvPr>
          <p:cNvSpPr>
            <a:spLocks noGrp="1"/>
          </p:cNvSpPr>
          <p:nvPr>
            <p:ph type="sldNum" sz="quarter" idx="12"/>
          </p:nvPr>
        </p:nvSpPr>
        <p:spPr/>
        <p:txBody>
          <a:bodyPr/>
          <a:lstStyle/>
          <a:p>
            <a:fld id="{02C38C7B-268B-4622-A2AB-42A91A728B83}" type="slidenum">
              <a:rPr lang="en-US" smtClean="0"/>
              <a:t>‹#›</a:t>
            </a:fld>
            <a:endParaRPr lang="en-US"/>
          </a:p>
        </p:txBody>
      </p:sp>
    </p:spTree>
    <p:extLst>
      <p:ext uri="{BB962C8B-B14F-4D97-AF65-F5344CB8AC3E}">
        <p14:creationId xmlns:p14="http://schemas.microsoft.com/office/powerpoint/2010/main" val="23355259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C1300-4702-BD97-5943-1E22D6307F1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2E16D74-B8BE-0B66-170D-6841DE45ACE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11AD7A3-E362-6DE3-3380-D15FF355F84F}"/>
              </a:ext>
            </a:extLst>
          </p:cNvPr>
          <p:cNvSpPr>
            <a:spLocks noGrp="1"/>
          </p:cNvSpPr>
          <p:nvPr>
            <p:ph type="dt" sz="half" idx="10"/>
          </p:nvPr>
        </p:nvSpPr>
        <p:spPr/>
        <p:txBody>
          <a:bodyPr/>
          <a:lstStyle/>
          <a:p>
            <a:fld id="{E796BE31-2110-40A1-A226-EBC394BBE001}" type="datetimeFigureOut">
              <a:rPr lang="en-US" smtClean="0"/>
              <a:t>10/26/2025</a:t>
            </a:fld>
            <a:endParaRPr lang="en-US"/>
          </a:p>
        </p:txBody>
      </p:sp>
      <p:sp>
        <p:nvSpPr>
          <p:cNvPr id="5" name="Footer Placeholder 4">
            <a:extLst>
              <a:ext uri="{FF2B5EF4-FFF2-40B4-BE49-F238E27FC236}">
                <a16:creationId xmlns:a16="http://schemas.microsoft.com/office/drawing/2014/main" id="{E1DA8CF0-5715-9B54-2D7F-63253DD611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8499C6-E1A9-21E5-0A0E-E8415C70FEA3}"/>
              </a:ext>
            </a:extLst>
          </p:cNvPr>
          <p:cNvSpPr>
            <a:spLocks noGrp="1"/>
          </p:cNvSpPr>
          <p:nvPr>
            <p:ph type="sldNum" sz="quarter" idx="12"/>
          </p:nvPr>
        </p:nvSpPr>
        <p:spPr/>
        <p:txBody>
          <a:bodyPr/>
          <a:lstStyle/>
          <a:p>
            <a:fld id="{02C38C7B-268B-4622-A2AB-42A91A728B83}" type="slidenum">
              <a:rPr lang="en-US" smtClean="0"/>
              <a:t>‹#›</a:t>
            </a:fld>
            <a:endParaRPr lang="en-US"/>
          </a:p>
        </p:txBody>
      </p:sp>
    </p:spTree>
    <p:extLst>
      <p:ext uri="{BB962C8B-B14F-4D97-AF65-F5344CB8AC3E}">
        <p14:creationId xmlns:p14="http://schemas.microsoft.com/office/powerpoint/2010/main" val="22469335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21A2D-CBDF-D6D1-DF03-B096B778A0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79762E-3472-9328-FED4-B27E53EA85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154567-6E05-29B2-E736-CA6061A3A0C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2F98AB1-8559-BCAD-97D5-81FD809D1AB1}"/>
              </a:ext>
            </a:extLst>
          </p:cNvPr>
          <p:cNvSpPr>
            <a:spLocks noGrp="1"/>
          </p:cNvSpPr>
          <p:nvPr>
            <p:ph type="dt" sz="half" idx="10"/>
          </p:nvPr>
        </p:nvSpPr>
        <p:spPr/>
        <p:txBody>
          <a:bodyPr/>
          <a:lstStyle/>
          <a:p>
            <a:fld id="{E796BE31-2110-40A1-A226-EBC394BBE001}" type="datetimeFigureOut">
              <a:rPr lang="en-US" smtClean="0"/>
              <a:t>10/26/2025</a:t>
            </a:fld>
            <a:endParaRPr lang="en-US"/>
          </a:p>
        </p:txBody>
      </p:sp>
      <p:sp>
        <p:nvSpPr>
          <p:cNvPr id="6" name="Footer Placeholder 5">
            <a:extLst>
              <a:ext uri="{FF2B5EF4-FFF2-40B4-BE49-F238E27FC236}">
                <a16:creationId xmlns:a16="http://schemas.microsoft.com/office/drawing/2014/main" id="{9C019649-E138-305E-FB00-9BFDC46867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32928A-2577-1699-522D-BB2845906EE3}"/>
              </a:ext>
            </a:extLst>
          </p:cNvPr>
          <p:cNvSpPr>
            <a:spLocks noGrp="1"/>
          </p:cNvSpPr>
          <p:nvPr>
            <p:ph type="sldNum" sz="quarter" idx="12"/>
          </p:nvPr>
        </p:nvSpPr>
        <p:spPr/>
        <p:txBody>
          <a:bodyPr/>
          <a:lstStyle/>
          <a:p>
            <a:fld id="{02C38C7B-268B-4622-A2AB-42A91A728B83}" type="slidenum">
              <a:rPr lang="en-US" smtClean="0"/>
              <a:t>‹#›</a:t>
            </a:fld>
            <a:endParaRPr lang="en-US"/>
          </a:p>
        </p:txBody>
      </p:sp>
    </p:spTree>
    <p:extLst>
      <p:ext uri="{BB962C8B-B14F-4D97-AF65-F5344CB8AC3E}">
        <p14:creationId xmlns:p14="http://schemas.microsoft.com/office/powerpoint/2010/main" val="20818141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55AF9-8200-366E-5071-A62A2D725E9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086B827-F4D0-8D03-7D92-10C5F99CCA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9CBD83-FFEE-6A1E-B7C6-19312AA68A4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C649D3B-14D6-64DB-3275-F3750CF500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2288E32-C232-99E3-1C9E-56CD1A4CF0B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E63CEB-01E9-5702-1A6C-2FB237B891D1}"/>
              </a:ext>
            </a:extLst>
          </p:cNvPr>
          <p:cNvSpPr>
            <a:spLocks noGrp="1"/>
          </p:cNvSpPr>
          <p:nvPr>
            <p:ph type="dt" sz="half" idx="10"/>
          </p:nvPr>
        </p:nvSpPr>
        <p:spPr/>
        <p:txBody>
          <a:bodyPr/>
          <a:lstStyle/>
          <a:p>
            <a:fld id="{E796BE31-2110-40A1-A226-EBC394BBE001}" type="datetimeFigureOut">
              <a:rPr lang="en-US" smtClean="0"/>
              <a:t>10/26/2025</a:t>
            </a:fld>
            <a:endParaRPr lang="en-US"/>
          </a:p>
        </p:txBody>
      </p:sp>
      <p:sp>
        <p:nvSpPr>
          <p:cNvPr id="8" name="Footer Placeholder 7">
            <a:extLst>
              <a:ext uri="{FF2B5EF4-FFF2-40B4-BE49-F238E27FC236}">
                <a16:creationId xmlns:a16="http://schemas.microsoft.com/office/drawing/2014/main" id="{FCAF0A6A-686E-7BC5-D375-E5EE6860CC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D0AAE87-5AF1-98F2-58B4-5860DAC5BD4B}"/>
              </a:ext>
            </a:extLst>
          </p:cNvPr>
          <p:cNvSpPr>
            <a:spLocks noGrp="1"/>
          </p:cNvSpPr>
          <p:nvPr>
            <p:ph type="sldNum" sz="quarter" idx="12"/>
          </p:nvPr>
        </p:nvSpPr>
        <p:spPr/>
        <p:txBody>
          <a:bodyPr/>
          <a:lstStyle/>
          <a:p>
            <a:fld id="{02C38C7B-268B-4622-A2AB-42A91A728B83}" type="slidenum">
              <a:rPr lang="en-US" smtClean="0"/>
              <a:t>‹#›</a:t>
            </a:fld>
            <a:endParaRPr lang="en-US"/>
          </a:p>
        </p:txBody>
      </p:sp>
    </p:spTree>
    <p:extLst>
      <p:ext uri="{BB962C8B-B14F-4D97-AF65-F5344CB8AC3E}">
        <p14:creationId xmlns:p14="http://schemas.microsoft.com/office/powerpoint/2010/main" val="424131863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D6CBB-A93A-94AC-3805-60680B600CD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6B74C68-2986-BB25-CC7A-EBFEFC3F22D4}"/>
              </a:ext>
            </a:extLst>
          </p:cNvPr>
          <p:cNvSpPr>
            <a:spLocks noGrp="1"/>
          </p:cNvSpPr>
          <p:nvPr>
            <p:ph type="dt" sz="half" idx="10"/>
          </p:nvPr>
        </p:nvSpPr>
        <p:spPr/>
        <p:txBody>
          <a:bodyPr/>
          <a:lstStyle/>
          <a:p>
            <a:fld id="{E796BE31-2110-40A1-A226-EBC394BBE001}" type="datetimeFigureOut">
              <a:rPr lang="en-US" smtClean="0"/>
              <a:t>10/26/2025</a:t>
            </a:fld>
            <a:endParaRPr lang="en-US"/>
          </a:p>
        </p:txBody>
      </p:sp>
      <p:sp>
        <p:nvSpPr>
          <p:cNvPr id="4" name="Footer Placeholder 3">
            <a:extLst>
              <a:ext uri="{FF2B5EF4-FFF2-40B4-BE49-F238E27FC236}">
                <a16:creationId xmlns:a16="http://schemas.microsoft.com/office/drawing/2014/main" id="{E67C9AD9-0982-DF70-71C6-CE466EBDD07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D127A49-E113-FA03-086C-CD515BB750D4}"/>
              </a:ext>
            </a:extLst>
          </p:cNvPr>
          <p:cNvSpPr>
            <a:spLocks noGrp="1"/>
          </p:cNvSpPr>
          <p:nvPr>
            <p:ph type="sldNum" sz="quarter" idx="12"/>
          </p:nvPr>
        </p:nvSpPr>
        <p:spPr/>
        <p:txBody>
          <a:bodyPr/>
          <a:lstStyle/>
          <a:p>
            <a:fld id="{02C38C7B-268B-4622-A2AB-42A91A728B83}" type="slidenum">
              <a:rPr lang="en-US" smtClean="0"/>
              <a:t>‹#›</a:t>
            </a:fld>
            <a:endParaRPr lang="en-US"/>
          </a:p>
        </p:txBody>
      </p:sp>
    </p:spTree>
    <p:extLst>
      <p:ext uri="{BB962C8B-B14F-4D97-AF65-F5344CB8AC3E}">
        <p14:creationId xmlns:p14="http://schemas.microsoft.com/office/powerpoint/2010/main" val="20613705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001C19-EC9E-57A7-D77E-3CCF2F1954DF}"/>
              </a:ext>
            </a:extLst>
          </p:cNvPr>
          <p:cNvSpPr>
            <a:spLocks noGrp="1"/>
          </p:cNvSpPr>
          <p:nvPr>
            <p:ph type="dt" sz="half" idx="10"/>
          </p:nvPr>
        </p:nvSpPr>
        <p:spPr/>
        <p:txBody>
          <a:bodyPr/>
          <a:lstStyle/>
          <a:p>
            <a:fld id="{E796BE31-2110-40A1-A226-EBC394BBE001}" type="datetimeFigureOut">
              <a:rPr lang="en-US" smtClean="0"/>
              <a:t>10/26/2025</a:t>
            </a:fld>
            <a:endParaRPr lang="en-US"/>
          </a:p>
        </p:txBody>
      </p:sp>
      <p:sp>
        <p:nvSpPr>
          <p:cNvPr id="3" name="Footer Placeholder 2">
            <a:extLst>
              <a:ext uri="{FF2B5EF4-FFF2-40B4-BE49-F238E27FC236}">
                <a16:creationId xmlns:a16="http://schemas.microsoft.com/office/drawing/2014/main" id="{8DB69B97-1996-0BCE-B161-C2CFFA0F21A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5474044-D5C5-06A3-BD8A-D7288AA01942}"/>
              </a:ext>
            </a:extLst>
          </p:cNvPr>
          <p:cNvSpPr>
            <a:spLocks noGrp="1"/>
          </p:cNvSpPr>
          <p:nvPr>
            <p:ph type="sldNum" sz="quarter" idx="12"/>
          </p:nvPr>
        </p:nvSpPr>
        <p:spPr/>
        <p:txBody>
          <a:bodyPr/>
          <a:lstStyle/>
          <a:p>
            <a:fld id="{02C38C7B-268B-4622-A2AB-42A91A728B83}" type="slidenum">
              <a:rPr lang="en-US" smtClean="0"/>
              <a:t>‹#›</a:t>
            </a:fld>
            <a:endParaRPr lang="en-US"/>
          </a:p>
        </p:txBody>
      </p:sp>
    </p:spTree>
    <p:extLst>
      <p:ext uri="{BB962C8B-B14F-4D97-AF65-F5344CB8AC3E}">
        <p14:creationId xmlns:p14="http://schemas.microsoft.com/office/powerpoint/2010/main" val="79546602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05A59-2C83-0CCC-69B9-AF4E05E34D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38A9E5-E262-0D1F-6480-261DAA7F1C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6850836-1B98-F825-3623-0AB2C546AD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2AA37A-970E-AE03-F8AA-EF3A6A66BA4E}"/>
              </a:ext>
            </a:extLst>
          </p:cNvPr>
          <p:cNvSpPr>
            <a:spLocks noGrp="1"/>
          </p:cNvSpPr>
          <p:nvPr>
            <p:ph type="dt" sz="half" idx="10"/>
          </p:nvPr>
        </p:nvSpPr>
        <p:spPr/>
        <p:txBody>
          <a:bodyPr/>
          <a:lstStyle/>
          <a:p>
            <a:fld id="{E796BE31-2110-40A1-A226-EBC394BBE001}" type="datetimeFigureOut">
              <a:rPr lang="en-US" smtClean="0"/>
              <a:t>10/26/2025</a:t>
            </a:fld>
            <a:endParaRPr lang="en-US"/>
          </a:p>
        </p:txBody>
      </p:sp>
      <p:sp>
        <p:nvSpPr>
          <p:cNvPr id="6" name="Footer Placeholder 5">
            <a:extLst>
              <a:ext uri="{FF2B5EF4-FFF2-40B4-BE49-F238E27FC236}">
                <a16:creationId xmlns:a16="http://schemas.microsoft.com/office/drawing/2014/main" id="{738591BA-9887-ABE1-6273-FAA2AC3BB8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4C6ADF-1BCF-5A09-74AA-86E1A856B3FE}"/>
              </a:ext>
            </a:extLst>
          </p:cNvPr>
          <p:cNvSpPr>
            <a:spLocks noGrp="1"/>
          </p:cNvSpPr>
          <p:nvPr>
            <p:ph type="sldNum" sz="quarter" idx="12"/>
          </p:nvPr>
        </p:nvSpPr>
        <p:spPr/>
        <p:txBody>
          <a:bodyPr/>
          <a:lstStyle/>
          <a:p>
            <a:fld id="{02C38C7B-268B-4622-A2AB-42A91A728B83}" type="slidenum">
              <a:rPr lang="en-US" smtClean="0"/>
              <a:t>‹#›</a:t>
            </a:fld>
            <a:endParaRPr lang="en-US"/>
          </a:p>
        </p:txBody>
      </p:sp>
    </p:spTree>
    <p:extLst>
      <p:ext uri="{BB962C8B-B14F-4D97-AF65-F5344CB8AC3E}">
        <p14:creationId xmlns:p14="http://schemas.microsoft.com/office/powerpoint/2010/main" val="3800079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b_Section opener 2 Presen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96D1B-CEEC-46BD-8572-B4CC923991C5}"/>
              </a:ext>
            </a:extLst>
          </p:cNvPr>
          <p:cNvSpPr>
            <a:spLocks noGrp="1"/>
          </p:cNvSpPr>
          <p:nvPr>
            <p:ph type="title" hasCustomPrompt="1"/>
          </p:nvPr>
        </p:nvSpPr>
        <p:spPr>
          <a:xfrm>
            <a:off x="835152" y="585216"/>
            <a:ext cx="10474899" cy="1120838"/>
          </a:xfrm>
        </p:spPr>
        <p:txBody>
          <a:bodyPr lIns="0" tIns="0" rIns="0" bIns="0" anchor="t"/>
          <a:lstStyle>
            <a:lvl1pPr>
              <a:defRPr/>
            </a:lvl1pPr>
          </a:lstStyle>
          <a:p>
            <a:r>
              <a:rPr lang="en-US"/>
              <a:t>Click to edit presenter title</a:t>
            </a:r>
          </a:p>
        </p:txBody>
      </p:sp>
      <p:sp>
        <p:nvSpPr>
          <p:cNvPr id="3" name="Text Placeholder 2">
            <a:extLst>
              <a:ext uri="{FF2B5EF4-FFF2-40B4-BE49-F238E27FC236}">
                <a16:creationId xmlns:a16="http://schemas.microsoft.com/office/drawing/2014/main" id="{36D24D34-6966-4E7C-AB55-239986B36137}"/>
              </a:ext>
            </a:extLst>
          </p:cNvPr>
          <p:cNvSpPr>
            <a:spLocks noGrp="1"/>
          </p:cNvSpPr>
          <p:nvPr>
            <p:ph type="body" idx="1" hasCustomPrompt="1"/>
          </p:nvPr>
        </p:nvSpPr>
        <p:spPr>
          <a:xfrm>
            <a:off x="839788" y="3510149"/>
            <a:ext cx="5001837" cy="2514600"/>
          </a:xfrm>
        </p:spPr>
        <p:txBody>
          <a:bodyPr lIns="0" tIns="0" rIns="0" bIns="0" anchor="t">
            <a:normAutofit/>
          </a:bodyPr>
          <a:lstStyle>
            <a:lvl1pPr marL="0" indent="0">
              <a:buNone/>
              <a:defRPr sz="1200" b="1">
                <a:solidFill>
                  <a:schemeClr val="accent1"/>
                </a:solidFill>
              </a:defRPr>
            </a:lvl1pPr>
            <a:lvl2pPr marL="0" indent="0">
              <a:buNone/>
              <a:defRPr sz="1200" b="0">
                <a:solidFill>
                  <a:schemeClr val="accent1"/>
                </a:solidFill>
                <a:latin typeface="+mj-lt"/>
              </a:defRPr>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Presenter name</a:t>
            </a:r>
          </a:p>
          <a:p>
            <a:pPr lvl="1"/>
            <a:r>
              <a:rPr lang="en-US"/>
              <a:t>Bio</a:t>
            </a:r>
          </a:p>
        </p:txBody>
      </p:sp>
      <p:sp>
        <p:nvSpPr>
          <p:cNvPr id="4" name="Content Placeholder 3">
            <a:extLst>
              <a:ext uri="{FF2B5EF4-FFF2-40B4-BE49-F238E27FC236}">
                <a16:creationId xmlns:a16="http://schemas.microsoft.com/office/drawing/2014/main" id="{8572F8FD-6DD2-4FF9-BA74-B3A646BB4EC3}"/>
              </a:ext>
            </a:extLst>
          </p:cNvPr>
          <p:cNvSpPr>
            <a:spLocks noGrp="1"/>
          </p:cNvSpPr>
          <p:nvPr>
            <p:ph sz="half" idx="2" hasCustomPrompt="1"/>
          </p:nvPr>
        </p:nvSpPr>
        <p:spPr>
          <a:xfrm>
            <a:off x="6350374" y="3510149"/>
            <a:ext cx="4964313" cy="2514600"/>
          </a:xfrm>
        </p:spPr>
        <p:txBody>
          <a:bodyPr lIns="0" tIns="0" rIns="0" bIns="0"/>
          <a:lstStyle>
            <a:lvl1pPr marL="0" indent="0">
              <a:buNone/>
              <a:defRPr sz="1200">
                <a:solidFill>
                  <a:schemeClr val="accent1"/>
                </a:solidFill>
              </a:defRPr>
            </a:lvl1pPr>
            <a:lvl2pPr marL="0" indent="0">
              <a:buNone/>
              <a:defRPr sz="1200">
                <a:solidFill>
                  <a:schemeClr val="accent1"/>
                </a:solidFill>
                <a:latin typeface="+mj-lt"/>
              </a:defRPr>
            </a:lvl2pPr>
            <a:lvl3pPr marL="0" indent="0">
              <a:buNone/>
              <a:defRPr sz="1200">
                <a:solidFill>
                  <a:schemeClr val="accent1"/>
                </a:solidFill>
                <a:latin typeface="+mj-lt"/>
              </a:defRPr>
            </a:lvl3pPr>
            <a:lvl4pPr marL="0" indent="0">
              <a:buNone/>
              <a:defRPr sz="1200">
                <a:solidFill>
                  <a:schemeClr val="accent1"/>
                </a:solidFill>
                <a:latin typeface="+mj-lt"/>
              </a:defRPr>
            </a:lvl4pPr>
            <a:lvl5pPr marL="0" indent="0">
              <a:buNone/>
              <a:defRPr sz="1200">
                <a:solidFill>
                  <a:schemeClr val="accent1"/>
                </a:solidFill>
                <a:latin typeface="+mj-lt"/>
              </a:defRPr>
            </a:lvl5pPr>
          </a:lstStyle>
          <a:p>
            <a:pPr lvl="0"/>
            <a:r>
              <a:rPr lang="en-US"/>
              <a:t>Presenter name</a:t>
            </a:r>
          </a:p>
          <a:p>
            <a:pPr lvl="1"/>
            <a:r>
              <a:rPr lang="en-US"/>
              <a:t>Bio</a:t>
            </a:r>
          </a:p>
        </p:txBody>
      </p:sp>
      <p:sp>
        <p:nvSpPr>
          <p:cNvPr id="9" name="Slide Number Placeholder 8">
            <a:extLst>
              <a:ext uri="{FF2B5EF4-FFF2-40B4-BE49-F238E27FC236}">
                <a16:creationId xmlns:a16="http://schemas.microsoft.com/office/drawing/2014/main" id="{E6C9EF65-9644-45FA-9DA0-F98D156932E0}"/>
              </a:ext>
            </a:extLst>
          </p:cNvPr>
          <p:cNvSpPr>
            <a:spLocks noGrp="1"/>
          </p:cNvSpPr>
          <p:nvPr>
            <p:ph type="sldNum" sz="quarter" idx="12"/>
          </p:nvPr>
        </p:nvSpPr>
        <p:spPr>
          <a:xfrm>
            <a:off x="11314687" y="6085840"/>
            <a:ext cx="508749" cy="508533"/>
          </a:xfrm>
        </p:spPr>
        <p:txBody>
          <a:bodyPr lIns="0" tIns="0" rIns="0" bIns="0" anchor="b"/>
          <a:lstStyle>
            <a:lvl1pPr>
              <a:defRPr>
                <a:solidFill>
                  <a:schemeClr val="accent3"/>
                </a:solidFill>
              </a:defRPr>
            </a:lvl1pPr>
          </a:lstStyle>
          <a:p>
            <a:fld id="{CD6D25CF-0D6E-4844-B79B-06FF722D38A1}" type="slidenum">
              <a:rPr lang="en-US" smtClean="0"/>
              <a:pPr/>
              <a:t>‹#›</a:t>
            </a:fld>
            <a:endParaRPr lang="en-US"/>
          </a:p>
        </p:txBody>
      </p:sp>
      <p:sp>
        <p:nvSpPr>
          <p:cNvPr id="17" name="Picture Placeholder 16">
            <a:extLst>
              <a:ext uri="{FF2B5EF4-FFF2-40B4-BE49-F238E27FC236}">
                <a16:creationId xmlns:a16="http://schemas.microsoft.com/office/drawing/2014/main" id="{B1740A21-BDAD-4236-A5B0-B3C5EE649860}"/>
              </a:ext>
            </a:extLst>
          </p:cNvPr>
          <p:cNvSpPr>
            <a:spLocks noGrp="1"/>
          </p:cNvSpPr>
          <p:nvPr>
            <p:ph type="pic" sz="quarter" idx="13" hasCustomPrompt="1"/>
          </p:nvPr>
        </p:nvSpPr>
        <p:spPr>
          <a:xfrm>
            <a:off x="839788" y="1802707"/>
            <a:ext cx="1600200" cy="1600200"/>
          </a:xfrm>
        </p:spPr>
        <p:txBody>
          <a:bodyPr>
            <a:normAutofit/>
          </a:bodyPr>
          <a:lstStyle>
            <a:lvl1pPr marL="0" indent="0">
              <a:buNone/>
              <a:defRPr sz="1200" b="0">
                <a:solidFill>
                  <a:schemeClr val="tx2"/>
                </a:solidFill>
              </a:defRPr>
            </a:lvl1pPr>
          </a:lstStyle>
          <a:p>
            <a:r>
              <a:rPr lang="en-US"/>
              <a:t>Click icon to insert photo</a:t>
            </a:r>
          </a:p>
        </p:txBody>
      </p:sp>
      <p:sp>
        <p:nvSpPr>
          <p:cNvPr id="19" name="Picture Placeholder 18">
            <a:extLst>
              <a:ext uri="{FF2B5EF4-FFF2-40B4-BE49-F238E27FC236}">
                <a16:creationId xmlns:a16="http://schemas.microsoft.com/office/drawing/2014/main" id="{DA98BEF5-0C89-4430-B947-F1CBBA01500A}"/>
              </a:ext>
            </a:extLst>
          </p:cNvPr>
          <p:cNvSpPr>
            <a:spLocks noGrp="1"/>
          </p:cNvSpPr>
          <p:nvPr>
            <p:ph type="pic" sz="quarter" idx="14" hasCustomPrompt="1"/>
          </p:nvPr>
        </p:nvSpPr>
        <p:spPr>
          <a:xfrm>
            <a:off x="6350374" y="1802707"/>
            <a:ext cx="1600200" cy="1600200"/>
          </a:xfrm>
        </p:spPr>
        <p:txBody>
          <a:bodyPr>
            <a:normAutofit/>
          </a:bodyPr>
          <a:lstStyle>
            <a:lvl1pPr marL="0" indent="0">
              <a:buNone/>
              <a:defRPr sz="1200" b="0"/>
            </a:lvl1pPr>
          </a:lstStyle>
          <a:p>
            <a:r>
              <a:rPr lang="en-US"/>
              <a:t>Click icon to insert photo</a:t>
            </a:r>
          </a:p>
        </p:txBody>
      </p:sp>
      <p:sp>
        <p:nvSpPr>
          <p:cNvPr id="11" name="Rectangle 6">
            <a:extLst>
              <a:ext uri="{FF2B5EF4-FFF2-40B4-BE49-F238E27FC236}">
                <a16:creationId xmlns:a16="http://schemas.microsoft.com/office/drawing/2014/main" id="{2887AD67-99B6-4833-8429-D3E199C0A810}"/>
              </a:ext>
            </a:extLst>
          </p:cNvPr>
          <p:cNvSpPr>
            <a:spLocks noChangeAspect="1"/>
          </p:cNvSpPr>
          <p:nvPr userDrawn="1"/>
        </p:nvSpPr>
        <p:spPr>
          <a:xfrm>
            <a:off x="0" y="0"/>
            <a:ext cx="1170432" cy="1170432"/>
          </a:xfrm>
          <a:custGeom>
            <a:avLst/>
            <a:gdLst>
              <a:gd name="connsiteX0" fmla="*/ 0 w 1170432"/>
              <a:gd name="connsiteY0" fmla="*/ 0 h 1170432"/>
              <a:gd name="connsiteX1" fmla="*/ 1170432 w 1170432"/>
              <a:gd name="connsiteY1" fmla="*/ 0 h 1170432"/>
              <a:gd name="connsiteX2" fmla="*/ 1170432 w 1170432"/>
              <a:gd name="connsiteY2" fmla="*/ 1170432 h 1170432"/>
              <a:gd name="connsiteX3" fmla="*/ 0 w 1170432"/>
              <a:gd name="connsiteY3" fmla="*/ 1170432 h 1170432"/>
              <a:gd name="connsiteX4" fmla="*/ 0 w 1170432"/>
              <a:gd name="connsiteY4" fmla="*/ 0 h 1170432"/>
              <a:gd name="connsiteX0" fmla="*/ 0 w 1170432"/>
              <a:gd name="connsiteY0" fmla="*/ 0 h 1170432"/>
              <a:gd name="connsiteX1" fmla="*/ 1170432 w 1170432"/>
              <a:gd name="connsiteY1" fmla="*/ 0 h 1170432"/>
              <a:gd name="connsiteX2" fmla="*/ 0 w 1170432"/>
              <a:gd name="connsiteY2" fmla="*/ 1170432 h 1170432"/>
              <a:gd name="connsiteX3" fmla="*/ 0 w 1170432"/>
              <a:gd name="connsiteY3" fmla="*/ 0 h 1170432"/>
            </a:gdLst>
            <a:ahLst/>
            <a:cxnLst>
              <a:cxn ang="0">
                <a:pos x="connsiteX0" y="connsiteY0"/>
              </a:cxn>
              <a:cxn ang="0">
                <a:pos x="connsiteX1" y="connsiteY1"/>
              </a:cxn>
              <a:cxn ang="0">
                <a:pos x="connsiteX2" y="connsiteY2"/>
              </a:cxn>
              <a:cxn ang="0">
                <a:pos x="connsiteX3" y="connsiteY3"/>
              </a:cxn>
            </a:cxnLst>
            <a:rect l="l" t="t" r="r" b="b"/>
            <a:pathLst>
              <a:path w="1170432" h="1170432">
                <a:moveTo>
                  <a:pt x="0" y="0"/>
                </a:moveTo>
                <a:lnTo>
                  <a:pt x="1170432" y="0"/>
                </a:lnTo>
                <a:lnTo>
                  <a:pt x="0" y="1170432"/>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ooter Placeholder 4">
            <a:extLst>
              <a:ext uri="{FF2B5EF4-FFF2-40B4-BE49-F238E27FC236}">
                <a16:creationId xmlns:a16="http://schemas.microsoft.com/office/drawing/2014/main" id="{B069F4CF-15A8-456E-AE19-5090CC0E5BA7}"/>
              </a:ext>
            </a:extLst>
          </p:cNvPr>
          <p:cNvSpPr>
            <a:spLocks noGrp="1"/>
          </p:cNvSpPr>
          <p:nvPr>
            <p:ph type="ftr" sz="quarter" idx="3"/>
          </p:nvPr>
        </p:nvSpPr>
        <p:spPr>
          <a:xfrm>
            <a:off x="2438401" y="6364224"/>
            <a:ext cx="7324724" cy="274320"/>
          </a:xfrm>
          <a:prstGeom prst="rect">
            <a:avLst/>
          </a:prstGeom>
        </p:spPr>
        <p:txBody>
          <a:bodyPr vert="horz" lIns="91440" tIns="45720" rIns="91440" bIns="45720" rtlCol="0" anchor="ctr"/>
          <a:lstStyle>
            <a:lvl1pPr algn="ctr">
              <a:defRPr sz="1200">
                <a:solidFill>
                  <a:schemeClr val="accent1"/>
                </a:solidFill>
                <a:latin typeface="Montserrat Medium" panose="00000600000000000000" pitchFamily="2" charset="0"/>
              </a:defRPr>
            </a:lvl1pPr>
          </a:lstStyle>
          <a:p>
            <a:r>
              <a:rPr lang="en-US"/>
              <a:t>Center for Studying Disability Policy</a:t>
            </a:r>
          </a:p>
        </p:txBody>
      </p:sp>
      <p:pic>
        <p:nvPicPr>
          <p:cNvPr id="13" name="Picture 13">
            <a:extLst>
              <a:ext uri="{FF2B5EF4-FFF2-40B4-BE49-F238E27FC236}">
                <a16:creationId xmlns:a16="http://schemas.microsoft.com/office/drawing/2014/main" id="{4B29DE8F-6A26-4BF4-AE85-9F95AEF0797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1852" r="11852"/>
          <a:stretch/>
        </p:blipFill>
        <p:spPr>
          <a:xfrm>
            <a:off x="-958037" y="-993246"/>
            <a:ext cx="2596337" cy="2629547"/>
          </a:xfrm>
          <a:prstGeom prst="rect">
            <a:avLst/>
          </a:prstGeom>
        </p:spPr>
      </p:pic>
    </p:spTree>
    <p:extLst>
      <p:ext uri="{BB962C8B-B14F-4D97-AF65-F5344CB8AC3E}">
        <p14:creationId xmlns:p14="http://schemas.microsoft.com/office/powerpoint/2010/main" val="1268563415"/>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02C50-C7D9-F316-8936-C9184B3C4D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A8C319-364C-E3DE-5289-68D6082015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77D29B9-7079-6DCC-00C7-5FEC0616E1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12FF2D-48AA-CCA1-BB70-8EB230655751}"/>
              </a:ext>
            </a:extLst>
          </p:cNvPr>
          <p:cNvSpPr>
            <a:spLocks noGrp="1"/>
          </p:cNvSpPr>
          <p:nvPr>
            <p:ph type="dt" sz="half" idx="10"/>
          </p:nvPr>
        </p:nvSpPr>
        <p:spPr/>
        <p:txBody>
          <a:bodyPr/>
          <a:lstStyle/>
          <a:p>
            <a:fld id="{E796BE31-2110-40A1-A226-EBC394BBE001}" type="datetimeFigureOut">
              <a:rPr lang="en-US" smtClean="0"/>
              <a:t>10/26/2025</a:t>
            </a:fld>
            <a:endParaRPr lang="en-US"/>
          </a:p>
        </p:txBody>
      </p:sp>
      <p:sp>
        <p:nvSpPr>
          <p:cNvPr id="6" name="Footer Placeholder 5">
            <a:extLst>
              <a:ext uri="{FF2B5EF4-FFF2-40B4-BE49-F238E27FC236}">
                <a16:creationId xmlns:a16="http://schemas.microsoft.com/office/drawing/2014/main" id="{88B9AE94-EB15-D3ED-0D29-F767A5B1AF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3F4CA1-101A-9EF6-76EE-36C66BF0E1AB}"/>
              </a:ext>
            </a:extLst>
          </p:cNvPr>
          <p:cNvSpPr>
            <a:spLocks noGrp="1"/>
          </p:cNvSpPr>
          <p:nvPr>
            <p:ph type="sldNum" sz="quarter" idx="12"/>
          </p:nvPr>
        </p:nvSpPr>
        <p:spPr/>
        <p:txBody>
          <a:bodyPr/>
          <a:lstStyle/>
          <a:p>
            <a:fld id="{02C38C7B-268B-4622-A2AB-42A91A728B83}" type="slidenum">
              <a:rPr lang="en-US" smtClean="0"/>
              <a:t>‹#›</a:t>
            </a:fld>
            <a:endParaRPr lang="en-US"/>
          </a:p>
        </p:txBody>
      </p:sp>
    </p:spTree>
    <p:extLst>
      <p:ext uri="{BB962C8B-B14F-4D97-AF65-F5344CB8AC3E}">
        <p14:creationId xmlns:p14="http://schemas.microsoft.com/office/powerpoint/2010/main" val="290100861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A92A8-D92C-56BD-5229-624B1A2529A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FA0BD6A-73D2-F79D-3F11-97E7EC2C6FB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3E1B5E-E6DC-D5C2-5BDE-6DA0D50DCC7C}"/>
              </a:ext>
            </a:extLst>
          </p:cNvPr>
          <p:cNvSpPr>
            <a:spLocks noGrp="1"/>
          </p:cNvSpPr>
          <p:nvPr>
            <p:ph type="dt" sz="half" idx="10"/>
          </p:nvPr>
        </p:nvSpPr>
        <p:spPr/>
        <p:txBody>
          <a:bodyPr/>
          <a:lstStyle/>
          <a:p>
            <a:fld id="{E796BE31-2110-40A1-A226-EBC394BBE001}" type="datetimeFigureOut">
              <a:rPr lang="en-US" smtClean="0"/>
              <a:t>10/26/2025</a:t>
            </a:fld>
            <a:endParaRPr lang="en-US"/>
          </a:p>
        </p:txBody>
      </p:sp>
      <p:sp>
        <p:nvSpPr>
          <p:cNvPr id="5" name="Footer Placeholder 4">
            <a:extLst>
              <a:ext uri="{FF2B5EF4-FFF2-40B4-BE49-F238E27FC236}">
                <a16:creationId xmlns:a16="http://schemas.microsoft.com/office/drawing/2014/main" id="{32D1EA11-FD2A-4C67-32C3-57CB901A14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67726C-3C91-75C0-1CE2-1B1D4B602B4C}"/>
              </a:ext>
            </a:extLst>
          </p:cNvPr>
          <p:cNvSpPr>
            <a:spLocks noGrp="1"/>
          </p:cNvSpPr>
          <p:nvPr>
            <p:ph type="sldNum" sz="quarter" idx="12"/>
          </p:nvPr>
        </p:nvSpPr>
        <p:spPr/>
        <p:txBody>
          <a:bodyPr/>
          <a:lstStyle/>
          <a:p>
            <a:fld id="{02C38C7B-268B-4622-A2AB-42A91A728B83}" type="slidenum">
              <a:rPr lang="en-US" smtClean="0"/>
              <a:t>‹#›</a:t>
            </a:fld>
            <a:endParaRPr lang="en-US"/>
          </a:p>
        </p:txBody>
      </p:sp>
    </p:spTree>
    <p:extLst>
      <p:ext uri="{BB962C8B-B14F-4D97-AF65-F5344CB8AC3E}">
        <p14:creationId xmlns:p14="http://schemas.microsoft.com/office/powerpoint/2010/main" val="31896628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0E68356-7F46-1D15-3317-BC873C9C55C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F8E2CF4-B798-8CEF-3830-D439C68E37A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92047C-6B92-63AA-05E6-AA85B15BA687}"/>
              </a:ext>
            </a:extLst>
          </p:cNvPr>
          <p:cNvSpPr>
            <a:spLocks noGrp="1"/>
          </p:cNvSpPr>
          <p:nvPr>
            <p:ph type="dt" sz="half" idx="10"/>
          </p:nvPr>
        </p:nvSpPr>
        <p:spPr/>
        <p:txBody>
          <a:bodyPr/>
          <a:lstStyle/>
          <a:p>
            <a:fld id="{E796BE31-2110-40A1-A226-EBC394BBE001}" type="datetimeFigureOut">
              <a:rPr lang="en-US" smtClean="0"/>
              <a:t>10/26/2025</a:t>
            </a:fld>
            <a:endParaRPr lang="en-US"/>
          </a:p>
        </p:txBody>
      </p:sp>
      <p:sp>
        <p:nvSpPr>
          <p:cNvPr id="5" name="Footer Placeholder 4">
            <a:extLst>
              <a:ext uri="{FF2B5EF4-FFF2-40B4-BE49-F238E27FC236}">
                <a16:creationId xmlns:a16="http://schemas.microsoft.com/office/drawing/2014/main" id="{DB6411BD-E47A-8F56-D9D6-5904A4CADA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DC26BC-AB4F-9EE7-28B5-DB991F32FBA6}"/>
              </a:ext>
            </a:extLst>
          </p:cNvPr>
          <p:cNvSpPr>
            <a:spLocks noGrp="1"/>
          </p:cNvSpPr>
          <p:nvPr>
            <p:ph type="sldNum" sz="quarter" idx="12"/>
          </p:nvPr>
        </p:nvSpPr>
        <p:spPr/>
        <p:txBody>
          <a:bodyPr/>
          <a:lstStyle/>
          <a:p>
            <a:fld id="{02C38C7B-268B-4622-A2AB-42A91A728B83}" type="slidenum">
              <a:rPr lang="en-US" smtClean="0"/>
              <a:t>‹#›</a:t>
            </a:fld>
            <a:endParaRPr lang="en-US"/>
          </a:p>
        </p:txBody>
      </p:sp>
    </p:spTree>
    <p:extLst>
      <p:ext uri="{BB962C8B-B14F-4D97-AF65-F5344CB8AC3E}">
        <p14:creationId xmlns:p14="http://schemas.microsoft.com/office/powerpoint/2010/main" val="1160981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c_Section Opener No Phot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96D1B-CEEC-46BD-8572-B4CC923991C5}"/>
              </a:ext>
            </a:extLst>
          </p:cNvPr>
          <p:cNvSpPr>
            <a:spLocks noGrp="1"/>
          </p:cNvSpPr>
          <p:nvPr>
            <p:ph type="title" hasCustomPrompt="1"/>
          </p:nvPr>
        </p:nvSpPr>
        <p:spPr>
          <a:xfrm>
            <a:off x="1295400" y="3077972"/>
            <a:ext cx="9601200" cy="702056"/>
          </a:xfrm>
        </p:spPr>
        <p:txBody>
          <a:bodyPr lIns="0" tIns="0" rIns="0" bIns="0">
            <a:normAutofit/>
          </a:bodyPr>
          <a:lstStyle>
            <a:lvl1pPr algn="ctr">
              <a:defRPr lang="en-US" sz="2800" b="1" kern="1200" dirty="0">
                <a:solidFill>
                  <a:schemeClr val="tx2"/>
                </a:solidFill>
                <a:latin typeface="+mj-lt"/>
                <a:ea typeface="+mn-ea"/>
                <a:cs typeface="+mn-cs"/>
              </a:defRPr>
            </a:lvl1pPr>
          </a:lstStyle>
          <a:p>
            <a:r>
              <a:rPr lang="en-US"/>
              <a:t>Click to Edit Section Title</a:t>
            </a:r>
          </a:p>
        </p:txBody>
      </p:sp>
      <p:sp>
        <p:nvSpPr>
          <p:cNvPr id="18" name="Rectangle 6">
            <a:extLst>
              <a:ext uri="{FF2B5EF4-FFF2-40B4-BE49-F238E27FC236}">
                <a16:creationId xmlns:a16="http://schemas.microsoft.com/office/drawing/2014/main" id="{97EF0196-6DDE-4D85-8DB8-77A251719F03}"/>
              </a:ext>
            </a:extLst>
          </p:cNvPr>
          <p:cNvSpPr>
            <a:spLocks noChangeAspect="1"/>
          </p:cNvSpPr>
          <p:nvPr userDrawn="1"/>
        </p:nvSpPr>
        <p:spPr>
          <a:xfrm>
            <a:off x="0" y="0"/>
            <a:ext cx="1170432" cy="1170432"/>
          </a:xfrm>
          <a:custGeom>
            <a:avLst/>
            <a:gdLst>
              <a:gd name="connsiteX0" fmla="*/ 0 w 1170432"/>
              <a:gd name="connsiteY0" fmla="*/ 0 h 1170432"/>
              <a:gd name="connsiteX1" fmla="*/ 1170432 w 1170432"/>
              <a:gd name="connsiteY1" fmla="*/ 0 h 1170432"/>
              <a:gd name="connsiteX2" fmla="*/ 1170432 w 1170432"/>
              <a:gd name="connsiteY2" fmla="*/ 1170432 h 1170432"/>
              <a:gd name="connsiteX3" fmla="*/ 0 w 1170432"/>
              <a:gd name="connsiteY3" fmla="*/ 1170432 h 1170432"/>
              <a:gd name="connsiteX4" fmla="*/ 0 w 1170432"/>
              <a:gd name="connsiteY4" fmla="*/ 0 h 1170432"/>
              <a:gd name="connsiteX0" fmla="*/ 0 w 1170432"/>
              <a:gd name="connsiteY0" fmla="*/ 0 h 1170432"/>
              <a:gd name="connsiteX1" fmla="*/ 1170432 w 1170432"/>
              <a:gd name="connsiteY1" fmla="*/ 0 h 1170432"/>
              <a:gd name="connsiteX2" fmla="*/ 0 w 1170432"/>
              <a:gd name="connsiteY2" fmla="*/ 1170432 h 1170432"/>
              <a:gd name="connsiteX3" fmla="*/ 0 w 1170432"/>
              <a:gd name="connsiteY3" fmla="*/ 0 h 1170432"/>
            </a:gdLst>
            <a:ahLst/>
            <a:cxnLst>
              <a:cxn ang="0">
                <a:pos x="connsiteX0" y="connsiteY0"/>
              </a:cxn>
              <a:cxn ang="0">
                <a:pos x="connsiteX1" y="connsiteY1"/>
              </a:cxn>
              <a:cxn ang="0">
                <a:pos x="connsiteX2" y="connsiteY2"/>
              </a:cxn>
              <a:cxn ang="0">
                <a:pos x="connsiteX3" y="connsiteY3"/>
              </a:cxn>
            </a:cxnLst>
            <a:rect l="l" t="t" r="r" b="b"/>
            <a:pathLst>
              <a:path w="1170432" h="1170432">
                <a:moveTo>
                  <a:pt x="0" y="0"/>
                </a:moveTo>
                <a:lnTo>
                  <a:pt x="1170432" y="0"/>
                </a:lnTo>
                <a:lnTo>
                  <a:pt x="0" y="1170432"/>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0F9BD4E4-2AE3-430C-B9A2-89412E10C5BF}"/>
              </a:ext>
            </a:extLst>
          </p:cNvPr>
          <p:cNvSpPr>
            <a:spLocks noChangeAspect="1"/>
          </p:cNvSpPr>
          <p:nvPr userDrawn="1"/>
        </p:nvSpPr>
        <p:spPr>
          <a:xfrm>
            <a:off x="0" y="0"/>
            <a:ext cx="1170432" cy="1170432"/>
          </a:xfrm>
          <a:custGeom>
            <a:avLst/>
            <a:gdLst>
              <a:gd name="connsiteX0" fmla="*/ 0 w 1170432"/>
              <a:gd name="connsiteY0" fmla="*/ 0 h 1170432"/>
              <a:gd name="connsiteX1" fmla="*/ 1170432 w 1170432"/>
              <a:gd name="connsiteY1" fmla="*/ 0 h 1170432"/>
              <a:gd name="connsiteX2" fmla="*/ 1170432 w 1170432"/>
              <a:gd name="connsiteY2" fmla="*/ 1170432 h 1170432"/>
              <a:gd name="connsiteX3" fmla="*/ 0 w 1170432"/>
              <a:gd name="connsiteY3" fmla="*/ 1170432 h 1170432"/>
              <a:gd name="connsiteX4" fmla="*/ 0 w 1170432"/>
              <a:gd name="connsiteY4" fmla="*/ 0 h 1170432"/>
              <a:gd name="connsiteX0" fmla="*/ 0 w 1170432"/>
              <a:gd name="connsiteY0" fmla="*/ 0 h 1170432"/>
              <a:gd name="connsiteX1" fmla="*/ 1170432 w 1170432"/>
              <a:gd name="connsiteY1" fmla="*/ 0 h 1170432"/>
              <a:gd name="connsiteX2" fmla="*/ 0 w 1170432"/>
              <a:gd name="connsiteY2" fmla="*/ 1170432 h 1170432"/>
              <a:gd name="connsiteX3" fmla="*/ 0 w 1170432"/>
              <a:gd name="connsiteY3" fmla="*/ 0 h 1170432"/>
            </a:gdLst>
            <a:ahLst/>
            <a:cxnLst>
              <a:cxn ang="0">
                <a:pos x="connsiteX0" y="connsiteY0"/>
              </a:cxn>
              <a:cxn ang="0">
                <a:pos x="connsiteX1" y="connsiteY1"/>
              </a:cxn>
              <a:cxn ang="0">
                <a:pos x="connsiteX2" y="connsiteY2"/>
              </a:cxn>
              <a:cxn ang="0">
                <a:pos x="connsiteX3" y="connsiteY3"/>
              </a:cxn>
            </a:cxnLst>
            <a:rect l="l" t="t" r="r" b="b"/>
            <a:pathLst>
              <a:path w="1170432" h="1170432">
                <a:moveTo>
                  <a:pt x="0" y="0"/>
                </a:moveTo>
                <a:lnTo>
                  <a:pt x="1170432" y="0"/>
                </a:lnTo>
                <a:lnTo>
                  <a:pt x="0" y="1170432"/>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6">
            <a:extLst>
              <a:ext uri="{FF2B5EF4-FFF2-40B4-BE49-F238E27FC236}">
                <a16:creationId xmlns:a16="http://schemas.microsoft.com/office/drawing/2014/main" id="{9E330133-C8B4-4B15-901A-250DE9B25D8F}"/>
              </a:ext>
            </a:extLst>
          </p:cNvPr>
          <p:cNvSpPr/>
          <p:nvPr userDrawn="1"/>
        </p:nvSpPr>
        <p:spPr>
          <a:xfrm>
            <a:off x="9546777" y="4213825"/>
            <a:ext cx="2645223" cy="2644175"/>
          </a:xfrm>
          <a:custGeom>
            <a:avLst/>
            <a:gdLst>
              <a:gd name="connsiteX0" fmla="*/ 0 w 1975847"/>
              <a:gd name="connsiteY0" fmla="*/ 0 h 1983462"/>
              <a:gd name="connsiteX1" fmla="*/ 1975847 w 1975847"/>
              <a:gd name="connsiteY1" fmla="*/ 0 h 1983462"/>
              <a:gd name="connsiteX2" fmla="*/ 1975847 w 1975847"/>
              <a:gd name="connsiteY2" fmla="*/ 1983462 h 1983462"/>
              <a:gd name="connsiteX3" fmla="*/ 0 w 1975847"/>
              <a:gd name="connsiteY3" fmla="*/ 1983462 h 1983462"/>
              <a:gd name="connsiteX4" fmla="*/ 0 w 1975847"/>
              <a:gd name="connsiteY4" fmla="*/ 0 h 1983462"/>
              <a:gd name="connsiteX0" fmla="*/ 0 w 1975847"/>
              <a:gd name="connsiteY0" fmla="*/ 1983462 h 1983462"/>
              <a:gd name="connsiteX1" fmla="*/ 1975847 w 1975847"/>
              <a:gd name="connsiteY1" fmla="*/ 0 h 1983462"/>
              <a:gd name="connsiteX2" fmla="*/ 1975847 w 1975847"/>
              <a:gd name="connsiteY2" fmla="*/ 1983462 h 1983462"/>
              <a:gd name="connsiteX3" fmla="*/ 0 w 1975847"/>
              <a:gd name="connsiteY3" fmla="*/ 1983462 h 1983462"/>
            </a:gdLst>
            <a:ahLst/>
            <a:cxnLst>
              <a:cxn ang="0">
                <a:pos x="connsiteX0" y="connsiteY0"/>
              </a:cxn>
              <a:cxn ang="0">
                <a:pos x="connsiteX1" y="connsiteY1"/>
              </a:cxn>
              <a:cxn ang="0">
                <a:pos x="connsiteX2" y="connsiteY2"/>
              </a:cxn>
              <a:cxn ang="0">
                <a:pos x="connsiteX3" y="connsiteY3"/>
              </a:cxn>
            </a:cxnLst>
            <a:rect l="l" t="t" r="r" b="b"/>
            <a:pathLst>
              <a:path w="1975847" h="1983462">
                <a:moveTo>
                  <a:pt x="0" y="1983462"/>
                </a:moveTo>
                <a:lnTo>
                  <a:pt x="1975847" y="0"/>
                </a:lnTo>
                <a:lnTo>
                  <a:pt x="1975847" y="1983462"/>
                </a:lnTo>
                <a:lnTo>
                  <a:pt x="0" y="198346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9" name="Footer Placeholder 4">
            <a:extLst>
              <a:ext uri="{FF2B5EF4-FFF2-40B4-BE49-F238E27FC236}">
                <a16:creationId xmlns:a16="http://schemas.microsoft.com/office/drawing/2014/main" id="{A587C7DA-AA50-4088-A7D4-2BDABACE38D4}"/>
              </a:ext>
            </a:extLst>
          </p:cNvPr>
          <p:cNvSpPr>
            <a:spLocks noGrp="1"/>
          </p:cNvSpPr>
          <p:nvPr>
            <p:ph type="ftr" sz="quarter" idx="3"/>
          </p:nvPr>
        </p:nvSpPr>
        <p:spPr>
          <a:xfrm>
            <a:off x="2438401" y="6364224"/>
            <a:ext cx="7324724" cy="274320"/>
          </a:xfrm>
          <a:prstGeom prst="rect">
            <a:avLst/>
          </a:prstGeom>
        </p:spPr>
        <p:txBody>
          <a:bodyPr vert="horz" lIns="91440" tIns="45720" rIns="91440" bIns="45720" rtlCol="0" anchor="ctr"/>
          <a:lstStyle>
            <a:lvl1pPr algn="ctr">
              <a:defRPr sz="1200">
                <a:solidFill>
                  <a:schemeClr val="accent1"/>
                </a:solidFill>
                <a:latin typeface="Montserrat Medium" panose="00000600000000000000" pitchFamily="2" charset="0"/>
              </a:defRPr>
            </a:lvl1pPr>
          </a:lstStyle>
          <a:p>
            <a:r>
              <a:rPr lang="en-US"/>
              <a:t>Center for Studying Disability Policy</a:t>
            </a:r>
          </a:p>
        </p:txBody>
      </p:sp>
      <p:pic>
        <p:nvPicPr>
          <p:cNvPr id="10" name="Picture 13">
            <a:extLst>
              <a:ext uri="{FF2B5EF4-FFF2-40B4-BE49-F238E27FC236}">
                <a16:creationId xmlns:a16="http://schemas.microsoft.com/office/drawing/2014/main" id="{75D9FB34-7B25-4690-9825-76D882B0963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1852" r="11852"/>
          <a:stretch/>
        </p:blipFill>
        <p:spPr>
          <a:xfrm>
            <a:off x="-958037" y="-993246"/>
            <a:ext cx="2596337" cy="2629547"/>
          </a:xfrm>
          <a:prstGeom prst="rect">
            <a:avLst/>
          </a:prstGeom>
        </p:spPr>
      </p:pic>
    </p:spTree>
    <p:extLst>
      <p:ext uri="{BB962C8B-B14F-4D97-AF65-F5344CB8AC3E}">
        <p14:creationId xmlns:p14="http://schemas.microsoft.com/office/powerpoint/2010/main" val="1054081200"/>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f_1 Column Text, Graphic, or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96D1B-CEEC-46BD-8572-B4CC923991C5}"/>
              </a:ext>
            </a:extLst>
          </p:cNvPr>
          <p:cNvSpPr>
            <a:spLocks noGrp="1"/>
          </p:cNvSpPr>
          <p:nvPr>
            <p:ph type="title"/>
          </p:nvPr>
        </p:nvSpPr>
        <p:spPr>
          <a:xfrm>
            <a:off x="837633" y="559594"/>
            <a:ext cx="10515600" cy="1132046"/>
          </a:xfrm>
        </p:spPr>
        <p:txBody>
          <a:bodyPr lIns="0" tIns="0" rIns="0" bIns="0" anchor="t"/>
          <a:lstStyle>
            <a:lvl1pPr>
              <a:defRPr/>
            </a:lvl1pPr>
          </a:lstStyle>
          <a:p>
            <a:r>
              <a:rPr lang="en-US"/>
              <a:t>Click to edit Master title style</a:t>
            </a:r>
          </a:p>
        </p:txBody>
      </p:sp>
      <p:sp>
        <p:nvSpPr>
          <p:cNvPr id="4" name="Content Placeholder 3">
            <a:extLst>
              <a:ext uri="{FF2B5EF4-FFF2-40B4-BE49-F238E27FC236}">
                <a16:creationId xmlns:a16="http://schemas.microsoft.com/office/drawing/2014/main" id="{8572F8FD-6DD2-4FF9-BA74-B3A646BB4EC3}"/>
              </a:ext>
            </a:extLst>
          </p:cNvPr>
          <p:cNvSpPr>
            <a:spLocks noGrp="1"/>
          </p:cNvSpPr>
          <p:nvPr>
            <p:ph sz="half" idx="2" hasCustomPrompt="1"/>
          </p:nvPr>
        </p:nvSpPr>
        <p:spPr>
          <a:xfrm>
            <a:off x="835152" y="1820235"/>
            <a:ext cx="10515600" cy="4013104"/>
          </a:xfrm>
        </p:spPr>
        <p:txBody>
          <a:bodyPr/>
          <a:lstStyle>
            <a:lvl1pPr>
              <a:defRPr/>
            </a:lvl1pPr>
          </a:lstStyle>
          <a:p>
            <a:pPr lvl="0"/>
            <a:r>
              <a:rPr lang="en-US"/>
              <a:t>Click to insert text, graphic, or table</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a:extLst>
              <a:ext uri="{FF2B5EF4-FFF2-40B4-BE49-F238E27FC236}">
                <a16:creationId xmlns:a16="http://schemas.microsoft.com/office/drawing/2014/main" id="{0D7CCB9C-0E84-41B3-9B85-BF1FA1D401F7}"/>
              </a:ext>
            </a:extLst>
          </p:cNvPr>
          <p:cNvSpPr>
            <a:spLocks noGrp="1"/>
          </p:cNvSpPr>
          <p:nvPr>
            <p:ph sz="quarter" idx="4" hasCustomPrompt="1"/>
          </p:nvPr>
        </p:nvSpPr>
        <p:spPr>
          <a:xfrm>
            <a:off x="838200" y="6085840"/>
            <a:ext cx="10512552" cy="256032"/>
          </a:xfrm>
        </p:spPr>
        <p:txBody>
          <a:bodyPr lIns="0">
            <a:normAutofit/>
          </a:bodyPr>
          <a:lstStyle>
            <a:lvl1pPr marL="0" indent="0">
              <a:buNone/>
              <a:defRPr sz="1200" b="0">
                <a:solidFill>
                  <a:schemeClr val="accent1"/>
                </a:solidFill>
              </a:defRPr>
            </a:lvl1pPr>
          </a:lstStyle>
          <a:p>
            <a:pPr lvl="0"/>
            <a:r>
              <a:rPr lang="en-US"/>
              <a:t>Click to insert notes or caption for graphic or table.</a:t>
            </a:r>
          </a:p>
        </p:txBody>
      </p:sp>
      <p:sp>
        <p:nvSpPr>
          <p:cNvPr id="31" name="Slide Number Placeholder 8">
            <a:extLst>
              <a:ext uri="{FF2B5EF4-FFF2-40B4-BE49-F238E27FC236}">
                <a16:creationId xmlns:a16="http://schemas.microsoft.com/office/drawing/2014/main" id="{7CF9C89C-4280-43DF-90B6-8645B593594B}"/>
              </a:ext>
            </a:extLst>
          </p:cNvPr>
          <p:cNvSpPr txBox="1">
            <a:spLocks/>
          </p:cNvSpPr>
          <p:nvPr userDrawn="1"/>
        </p:nvSpPr>
        <p:spPr>
          <a:xfrm>
            <a:off x="11314688" y="6085841"/>
            <a:ext cx="508749" cy="508532"/>
          </a:xfrm>
          <a:prstGeom prst="rect">
            <a:avLst/>
          </a:prstGeom>
        </p:spPr>
        <p:txBody>
          <a:bodyPr vert="horz" lIns="0" tIns="0" rIns="0" bIns="0" rtlCol="0" anchor="b"/>
          <a:lstStyle>
            <a:defPPr>
              <a:defRPr lang="en-US"/>
            </a:defPPr>
            <a:lvl1pPr marL="0" algn="r" defTabSz="914400" rtl="0" eaLnBrk="1" latinLnBrk="0" hangingPunct="1">
              <a:defRPr sz="1200" kern="1200">
                <a:solidFill>
                  <a:schemeClr val="accent3"/>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D6D25CF-0D6E-4844-B79B-06FF722D38A1}" type="slidenum">
              <a:rPr lang="en-US" smtClean="0"/>
              <a:pPr/>
              <a:t>‹#›</a:t>
            </a:fld>
            <a:endParaRPr lang="en-US"/>
          </a:p>
        </p:txBody>
      </p:sp>
      <p:sp>
        <p:nvSpPr>
          <p:cNvPr id="13" name="Rectangle 6">
            <a:extLst>
              <a:ext uri="{FF2B5EF4-FFF2-40B4-BE49-F238E27FC236}">
                <a16:creationId xmlns:a16="http://schemas.microsoft.com/office/drawing/2014/main" id="{954965BA-D397-428E-B952-AD13EFAA4EE9}"/>
              </a:ext>
            </a:extLst>
          </p:cNvPr>
          <p:cNvSpPr>
            <a:spLocks noChangeAspect="1"/>
          </p:cNvSpPr>
          <p:nvPr userDrawn="1"/>
        </p:nvSpPr>
        <p:spPr>
          <a:xfrm>
            <a:off x="0" y="0"/>
            <a:ext cx="1170432" cy="1170432"/>
          </a:xfrm>
          <a:custGeom>
            <a:avLst/>
            <a:gdLst>
              <a:gd name="connsiteX0" fmla="*/ 0 w 1170432"/>
              <a:gd name="connsiteY0" fmla="*/ 0 h 1170432"/>
              <a:gd name="connsiteX1" fmla="*/ 1170432 w 1170432"/>
              <a:gd name="connsiteY1" fmla="*/ 0 h 1170432"/>
              <a:gd name="connsiteX2" fmla="*/ 1170432 w 1170432"/>
              <a:gd name="connsiteY2" fmla="*/ 1170432 h 1170432"/>
              <a:gd name="connsiteX3" fmla="*/ 0 w 1170432"/>
              <a:gd name="connsiteY3" fmla="*/ 1170432 h 1170432"/>
              <a:gd name="connsiteX4" fmla="*/ 0 w 1170432"/>
              <a:gd name="connsiteY4" fmla="*/ 0 h 1170432"/>
              <a:gd name="connsiteX0" fmla="*/ 0 w 1170432"/>
              <a:gd name="connsiteY0" fmla="*/ 0 h 1170432"/>
              <a:gd name="connsiteX1" fmla="*/ 1170432 w 1170432"/>
              <a:gd name="connsiteY1" fmla="*/ 0 h 1170432"/>
              <a:gd name="connsiteX2" fmla="*/ 0 w 1170432"/>
              <a:gd name="connsiteY2" fmla="*/ 1170432 h 1170432"/>
              <a:gd name="connsiteX3" fmla="*/ 0 w 1170432"/>
              <a:gd name="connsiteY3" fmla="*/ 0 h 1170432"/>
            </a:gdLst>
            <a:ahLst/>
            <a:cxnLst>
              <a:cxn ang="0">
                <a:pos x="connsiteX0" y="connsiteY0"/>
              </a:cxn>
              <a:cxn ang="0">
                <a:pos x="connsiteX1" y="connsiteY1"/>
              </a:cxn>
              <a:cxn ang="0">
                <a:pos x="connsiteX2" y="connsiteY2"/>
              </a:cxn>
              <a:cxn ang="0">
                <a:pos x="connsiteX3" y="connsiteY3"/>
              </a:cxn>
            </a:cxnLst>
            <a:rect l="l" t="t" r="r" b="b"/>
            <a:pathLst>
              <a:path w="1170432" h="1170432">
                <a:moveTo>
                  <a:pt x="0" y="0"/>
                </a:moveTo>
                <a:lnTo>
                  <a:pt x="1170432" y="0"/>
                </a:lnTo>
                <a:lnTo>
                  <a:pt x="0" y="1170432"/>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7F20BAF9-7414-4C87-B165-36BD36B02488}"/>
              </a:ext>
            </a:extLst>
          </p:cNvPr>
          <p:cNvCxnSpPr>
            <a:cxnSpLocks/>
          </p:cNvCxnSpPr>
          <p:nvPr userDrawn="1"/>
        </p:nvCxnSpPr>
        <p:spPr>
          <a:xfrm flipV="1">
            <a:off x="11314688" y="6085840"/>
            <a:ext cx="508749" cy="508533"/>
          </a:xfrm>
          <a:prstGeom prst="line">
            <a:avLst/>
          </a:prstGeom>
          <a:noFill/>
          <a:ln w="25400" cap="flat" cmpd="sng" algn="ctr">
            <a:solidFill>
              <a:schemeClr val="accent4"/>
            </a:solidFill>
            <a:prstDash val="solid"/>
            <a:miter lim="800000"/>
          </a:ln>
          <a:effectLst/>
        </p:spPr>
      </p:cxnSp>
      <p:sp>
        <p:nvSpPr>
          <p:cNvPr id="9" name="Footer Placeholder 4">
            <a:extLst>
              <a:ext uri="{FF2B5EF4-FFF2-40B4-BE49-F238E27FC236}">
                <a16:creationId xmlns:a16="http://schemas.microsoft.com/office/drawing/2014/main" id="{1F09F302-9262-45F3-9FE2-53F2867A35EB}"/>
              </a:ext>
            </a:extLst>
          </p:cNvPr>
          <p:cNvSpPr>
            <a:spLocks noGrp="1"/>
          </p:cNvSpPr>
          <p:nvPr>
            <p:ph type="ftr" sz="quarter" idx="3"/>
          </p:nvPr>
        </p:nvSpPr>
        <p:spPr>
          <a:xfrm>
            <a:off x="2438401" y="6364224"/>
            <a:ext cx="7324724" cy="274320"/>
          </a:xfrm>
          <a:prstGeom prst="rect">
            <a:avLst/>
          </a:prstGeom>
        </p:spPr>
        <p:txBody>
          <a:bodyPr vert="horz" lIns="91440" tIns="45720" rIns="91440" bIns="45720" rtlCol="0" anchor="ctr"/>
          <a:lstStyle>
            <a:lvl1pPr algn="ctr">
              <a:defRPr sz="1200">
                <a:solidFill>
                  <a:schemeClr val="accent1"/>
                </a:solidFill>
                <a:latin typeface="Montserrat Medium" panose="00000600000000000000" pitchFamily="2" charset="0"/>
              </a:defRPr>
            </a:lvl1pPr>
          </a:lstStyle>
          <a:p>
            <a:r>
              <a:rPr lang="en-US"/>
              <a:t>Center for Studying Disability Policy</a:t>
            </a:r>
          </a:p>
        </p:txBody>
      </p:sp>
      <p:pic>
        <p:nvPicPr>
          <p:cNvPr id="10" name="Picture 13">
            <a:extLst>
              <a:ext uri="{FF2B5EF4-FFF2-40B4-BE49-F238E27FC236}">
                <a16:creationId xmlns:a16="http://schemas.microsoft.com/office/drawing/2014/main" id="{CB5BC21E-7356-4917-BF7A-4C3E8150740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1852" r="11852"/>
          <a:stretch/>
        </p:blipFill>
        <p:spPr>
          <a:xfrm>
            <a:off x="-958037" y="-993246"/>
            <a:ext cx="2596337" cy="2629547"/>
          </a:xfrm>
          <a:prstGeom prst="rect">
            <a:avLst/>
          </a:prstGeom>
        </p:spPr>
      </p:pic>
    </p:spTree>
    <p:extLst>
      <p:ext uri="{BB962C8B-B14F-4D97-AF65-F5344CB8AC3E}">
        <p14:creationId xmlns:p14="http://schemas.microsoft.com/office/powerpoint/2010/main" val="1583197970"/>
      </p:ext>
    </p:extLst>
  </p:cSld>
  <p:clrMapOvr>
    <a:masterClrMapping/>
  </p:clrMapOvr>
  <p:hf hdr="0" dt="0"/>
  <p:extLst>
    <p:ext uri="{DCECCB84-F9BA-43D5-87BE-67443E8EF086}">
      <p15:sldGuideLst xmlns:p15="http://schemas.microsoft.com/office/powerpoint/2012/main">
        <p15:guide id="1" orient="horz" pos="360" userDrawn="1">
          <p15:clr>
            <a:srgbClr val="FBAE40"/>
          </p15:clr>
        </p15:guide>
        <p15:guide id="2" pos="528" userDrawn="1">
          <p15:clr>
            <a:srgbClr val="FBAE40"/>
          </p15:clr>
        </p15:guide>
        <p15:guide id="3" orient="horz" pos="115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g_2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96D1B-CEEC-46BD-8572-B4CC923991C5}"/>
              </a:ext>
            </a:extLst>
          </p:cNvPr>
          <p:cNvSpPr>
            <a:spLocks noGrp="1"/>
          </p:cNvSpPr>
          <p:nvPr>
            <p:ph type="title" hasCustomPrompt="1"/>
          </p:nvPr>
        </p:nvSpPr>
        <p:spPr>
          <a:xfrm>
            <a:off x="838200" y="578412"/>
            <a:ext cx="10515600" cy="1113227"/>
          </a:xfrm>
        </p:spPr>
        <p:txBody>
          <a:bodyPr lIns="0" tIns="0" rIns="0" bIns="0" anchor="t"/>
          <a:lstStyle/>
          <a:p>
            <a:r>
              <a:rPr lang="en-US"/>
              <a:t>Click to edit title</a:t>
            </a:r>
          </a:p>
        </p:txBody>
      </p:sp>
      <p:sp>
        <p:nvSpPr>
          <p:cNvPr id="4" name="Content Placeholder 3">
            <a:extLst>
              <a:ext uri="{FF2B5EF4-FFF2-40B4-BE49-F238E27FC236}">
                <a16:creationId xmlns:a16="http://schemas.microsoft.com/office/drawing/2014/main" id="{8572F8FD-6DD2-4FF9-BA74-B3A646BB4EC3}"/>
              </a:ext>
            </a:extLst>
          </p:cNvPr>
          <p:cNvSpPr>
            <a:spLocks noGrp="1"/>
          </p:cNvSpPr>
          <p:nvPr>
            <p:ph sz="half" idx="2" hasCustomPrompt="1"/>
          </p:nvPr>
        </p:nvSpPr>
        <p:spPr>
          <a:xfrm>
            <a:off x="841248" y="1801368"/>
            <a:ext cx="5000377" cy="4284472"/>
          </a:xfrm>
        </p:spPr>
        <p:txBody>
          <a:bodyPr/>
          <a:lstStyle/>
          <a:p>
            <a:pPr lvl="0"/>
            <a:r>
              <a:rPr lang="en-US"/>
              <a:t>Click to insert text</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a:extLst>
              <a:ext uri="{FF2B5EF4-FFF2-40B4-BE49-F238E27FC236}">
                <a16:creationId xmlns:a16="http://schemas.microsoft.com/office/drawing/2014/main" id="{0D7CCB9C-0E84-41B3-9B85-BF1FA1D401F7}"/>
              </a:ext>
            </a:extLst>
          </p:cNvPr>
          <p:cNvSpPr>
            <a:spLocks noGrp="1"/>
          </p:cNvSpPr>
          <p:nvPr>
            <p:ph sz="quarter" idx="4" hasCustomPrompt="1"/>
          </p:nvPr>
        </p:nvSpPr>
        <p:spPr>
          <a:xfrm>
            <a:off x="6350374" y="1801368"/>
            <a:ext cx="5068270" cy="4284472"/>
          </a:xfrm>
        </p:spPr>
        <p:txBody>
          <a:bodyPr/>
          <a:lstStyle/>
          <a:p>
            <a:pPr lvl="0"/>
            <a:r>
              <a:rPr lang="en-US"/>
              <a:t>Click to insert text</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E6C9EF65-9644-45FA-9DA0-F98D156932E0}"/>
              </a:ext>
            </a:extLst>
          </p:cNvPr>
          <p:cNvSpPr>
            <a:spLocks noGrp="1"/>
          </p:cNvSpPr>
          <p:nvPr>
            <p:ph type="sldNum" sz="quarter" idx="12"/>
          </p:nvPr>
        </p:nvSpPr>
        <p:spPr>
          <a:xfrm>
            <a:off x="11302229" y="6085840"/>
            <a:ext cx="521208" cy="508533"/>
          </a:xfrm>
        </p:spPr>
        <p:txBody>
          <a:bodyPr lIns="0" tIns="0" rIns="0" bIns="0" anchor="b"/>
          <a:lstStyle/>
          <a:p>
            <a:fld id="{CD6D25CF-0D6E-4844-B79B-06FF722D38A1}" type="slidenum">
              <a:rPr lang="en-US" smtClean="0"/>
              <a:t>‹#›</a:t>
            </a:fld>
            <a:endParaRPr lang="en-US"/>
          </a:p>
        </p:txBody>
      </p:sp>
      <p:sp>
        <p:nvSpPr>
          <p:cNvPr id="11" name="Rectangle 6">
            <a:extLst>
              <a:ext uri="{FF2B5EF4-FFF2-40B4-BE49-F238E27FC236}">
                <a16:creationId xmlns:a16="http://schemas.microsoft.com/office/drawing/2014/main" id="{EE951EFE-BB5F-44C3-97CE-B7646C344835}"/>
              </a:ext>
            </a:extLst>
          </p:cNvPr>
          <p:cNvSpPr>
            <a:spLocks noChangeAspect="1"/>
          </p:cNvSpPr>
          <p:nvPr userDrawn="1"/>
        </p:nvSpPr>
        <p:spPr>
          <a:xfrm>
            <a:off x="0" y="0"/>
            <a:ext cx="1170432" cy="1170432"/>
          </a:xfrm>
          <a:custGeom>
            <a:avLst/>
            <a:gdLst>
              <a:gd name="connsiteX0" fmla="*/ 0 w 1170432"/>
              <a:gd name="connsiteY0" fmla="*/ 0 h 1170432"/>
              <a:gd name="connsiteX1" fmla="*/ 1170432 w 1170432"/>
              <a:gd name="connsiteY1" fmla="*/ 0 h 1170432"/>
              <a:gd name="connsiteX2" fmla="*/ 1170432 w 1170432"/>
              <a:gd name="connsiteY2" fmla="*/ 1170432 h 1170432"/>
              <a:gd name="connsiteX3" fmla="*/ 0 w 1170432"/>
              <a:gd name="connsiteY3" fmla="*/ 1170432 h 1170432"/>
              <a:gd name="connsiteX4" fmla="*/ 0 w 1170432"/>
              <a:gd name="connsiteY4" fmla="*/ 0 h 1170432"/>
              <a:gd name="connsiteX0" fmla="*/ 0 w 1170432"/>
              <a:gd name="connsiteY0" fmla="*/ 0 h 1170432"/>
              <a:gd name="connsiteX1" fmla="*/ 1170432 w 1170432"/>
              <a:gd name="connsiteY1" fmla="*/ 0 h 1170432"/>
              <a:gd name="connsiteX2" fmla="*/ 0 w 1170432"/>
              <a:gd name="connsiteY2" fmla="*/ 1170432 h 1170432"/>
              <a:gd name="connsiteX3" fmla="*/ 0 w 1170432"/>
              <a:gd name="connsiteY3" fmla="*/ 0 h 1170432"/>
            </a:gdLst>
            <a:ahLst/>
            <a:cxnLst>
              <a:cxn ang="0">
                <a:pos x="connsiteX0" y="connsiteY0"/>
              </a:cxn>
              <a:cxn ang="0">
                <a:pos x="connsiteX1" y="connsiteY1"/>
              </a:cxn>
              <a:cxn ang="0">
                <a:pos x="connsiteX2" y="connsiteY2"/>
              </a:cxn>
              <a:cxn ang="0">
                <a:pos x="connsiteX3" y="connsiteY3"/>
              </a:cxn>
            </a:cxnLst>
            <a:rect l="l" t="t" r="r" b="b"/>
            <a:pathLst>
              <a:path w="1170432" h="1170432">
                <a:moveTo>
                  <a:pt x="0" y="0"/>
                </a:moveTo>
                <a:lnTo>
                  <a:pt x="1170432" y="0"/>
                </a:lnTo>
                <a:lnTo>
                  <a:pt x="0" y="1170432"/>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4F926029-C113-423A-9E18-4F84A5772B46}"/>
              </a:ext>
            </a:extLst>
          </p:cNvPr>
          <p:cNvCxnSpPr>
            <a:cxnSpLocks/>
          </p:cNvCxnSpPr>
          <p:nvPr userDrawn="1"/>
        </p:nvCxnSpPr>
        <p:spPr>
          <a:xfrm flipV="1">
            <a:off x="11314688" y="6085840"/>
            <a:ext cx="508749" cy="508533"/>
          </a:xfrm>
          <a:prstGeom prst="line">
            <a:avLst/>
          </a:prstGeom>
          <a:noFill/>
          <a:ln w="25400" cap="flat" cmpd="sng" algn="ctr">
            <a:solidFill>
              <a:schemeClr val="accent4"/>
            </a:solidFill>
            <a:prstDash val="solid"/>
            <a:miter lim="800000"/>
          </a:ln>
          <a:effectLst/>
        </p:spPr>
      </p:cxnSp>
      <p:sp>
        <p:nvSpPr>
          <p:cNvPr id="10" name="Footer Placeholder 4">
            <a:extLst>
              <a:ext uri="{FF2B5EF4-FFF2-40B4-BE49-F238E27FC236}">
                <a16:creationId xmlns:a16="http://schemas.microsoft.com/office/drawing/2014/main" id="{DB42C091-D9CD-4A54-83FD-864E1D0F99AC}"/>
              </a:ext>
            </a:extLst>
          </p:cNvPr>
          <p:cNvSpPr>
            <a:spLocks noGrp="1"/>
          </p:cNvSpPr>
          <p:nvPr>
            <p:ph type="ftr" sz="quarter" idx="3"/>
          </p:nvPr>
        </p:nvSpPr>
        <p:spPr>
          <a:xfrm>
            <a:off x="2438401" y="6364224"/>
            <a:ext cx="7324724" cy="274320"/>
          </a:xfrm>
          <a:prstGeom prst="rect">
            <a:avLst/>
          </a:prstGeom>
        </p:spPr>
        <p:txBody>
          <a:bodyPr vert="horz" lIns="91440" tIns="45720" rIns="91440" bIns="45720" rtlCol="0" anchor="ctr"/>
          <a:lstStyle>
            <a:lvl1pPr algn="ctr">
              <a:defRPr sz="1200">
                <a:solidFill>
                  <a:schemeClr val="accent1"/>
                </a:solidFill>
                <a:latin typeface="Montserrat Medium" panose="00000600000000000000" pitchFamily="2" charset="0"/>
              </a:defRPr>
            </a:lvl1pPr>
          </a:lstStyle>
          <a:p>
            <a:r>
              <a:rPr lang="en-US"/>
              <a:t>Center for Studying Disability Policy</a:t>
            </a:r>
          </a:p>
        </p:txBody>
      </p:sp>
      <p:pic>
        <p:nvPicPr>
          <p:cNvPr id="12" name="Picture 13">
            <a:extLst>
              <a:ext uri="{FF2B5EF4-FFF2-40B4-BE49-F238E27FC236}">
                <a16:creationId xmlns:a16="http://schemas.microsoft.com/office/drawing/2014/main" id="{99A421BA-2749-43E9-8CF4-14464AED9DE9}"/>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1852" r="11852"/>
          <a:stretch/>
        </p:blipFill>
        <p:spPr>
          <a:xfrm>
            <a:off x="-958037" y="-993246"/>
            <a:ext cx="2596337" cy="2629547"/>
          </a:xfrm>
          <a:prstGeom prst="rect">
            <a:avLst/>
          </a:prstGeom>
        </p:spPr>
      </p:pic>
    </p:spTree>
    <p:extLst>
      <p:ext uri="{BB962C8B-B14F-4D97-AF65-F5344CB8AC3E}">
        <p14:creationId xmlns:p14="http://schemas.microsoft.com/office/powerpoint/2010/main" val="3176735673"/>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h_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96D1B-CEEC-46BD-8572-B4CC923991C5}"/>
              </a:ext>
            </a:extLst>
          </p:cNvPr>
          <p:cNvSpPr>
            <a:spLocks noGrp="1"/>
          </p:cNvSpPr>
          <p:nvPr>
            <p:ph type="title" hasCustomPrompt="1"/>
          </p:nvPr>
        </p:nvSpPr>
        <p:spPr>
          <a:xfrm>
            <a:off x="839788" y="559593"/>
            <a:ext cx="10515600" cy="1131095"/>
          </a:xfrm>
        </p:spPr>
        <p:txBody>
          <a:bodyPr lIns="0" tIns="0" rIns="0" bIns="0" anchor="t"/>
          <a:lstStyle>
            <a:lvl1pPr>
              <a:defRPr/>
            </a:lvl1pPr>
          </a:lstStyle>
          <a:p>
            <a:r>
              <a:rPr lang="en-US"/>
              <a:t>Click to edit title</a:t>
            </a:r>
          </a:p>
        </p:txBody>
      </p:sp>
      <p:sp>
        <p:nvSpPr>
          <p:cNvPr id="3" name="Text Placeholder 2">
            <a:extLst>
              <a:ext uri="{FF2B5EF4-FFF2-40B4-BE49-F238E27FC236}">
                <a16:creationId xmlns:a16="http://schemas.microsoft.com/office/drawing/2014/main" id="{36D24D34-6966-4E7C-AB55-239986B36137}"/>
              </a:ext>
            </a:extLst>
          </p:cNvPr>
          <p:cNvSpPr>
            <a:spLocks noGrp="1"/>
          </p:cNvSpPr>
          <p:nvPr>
            <p:ph type="body" idx="1" hasCustomPrompt="1"/>
          </p:nvPr>
        </p:nvSpPr>
        <p:spPr>
          <a:xfrm>
            <a:off x="839788" y="1798983"/>
            <a:ext cx="3227832" cy="4151376"/>
          </a:xfrm>
        </p:spPr>
        <p:txBody>
          <a:bodyPr lIns="91440" tIns="45720" rIns="91440" bIns="45720" anchor="t"/>
          <a:lstStyle>
            <a:lvl1pPr marL="228600" indent="-228600" algn="l">
              <a:spcBef>
                <a:spcPts val="1000"/>
              </a:spcBef>
              <a:buFont typeface="Arial Black" panose="020B0A04020102090204" pitchFamily="34" charset="0"/>
              <a:buChar char="⁄"/>
              <a:defRPr sz="2800" b="1"/>
            </a:lvl1pPr>
            <a:lvl2pPr marL="457200" indent="-228600">
              <a:buFont typeface="Times New Roman" panose="02020603050405020304" pitchFamily="18" charset="0"/>
              <a:buChar char="-"/>
              <a:defRPr sz="2400" b="0"/>
            </a:lvl2pPr>
            <a:lvl3pPr marL="685800" indent="-228600">
              <a:buFont typeface="Courier New" panose="02070309020205020404" pitchFamily="49" charset="0"/>
              <a:buChar char="o"/>
              <a:defRPr sz="2000" b="0"/>
            </a:lvl3pPr>
            <a:lvl4pPr marL="914400" indent="-228600">
              <a:buFont typeface="Times New Roman" panose="02020603050405020304" pitchFamily="18" charset="0"/>
              <a:buChar char="-"/>
              <a:defRPr sz="1800" b="0"/>
            </a:lvl4pPr>
            <a:lvl5pPr marL="1143000" indent="-228600">
              <a:buFont typeface="Arial" panose="020B0604020202020204" pitchFamily="34" charset="0"/>
              <a:buChar char="•"/>
              <a:defRPr sz="1800" b="0"/>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insert text</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572F8FD-6DD2-4FF9-BA74-B3A646BB4EC3}"/>
              </a:ext>
            </a:extLst>
          </p:cNvPr>
          <p:cNvSpPr>
            <a:spLocks noGrp="1"/>
          </p:cNvSpPr>
          <p:nvPr>
            <p:ph sz="half" idx="2" hasCustomPrompt="1"/>
          </p:nvPr>
        </p:nvSpPr>
        <p:spPr>
          <a:xfrm>
            <a:off x="4482084" y="1798983"/>
            <a:ext cx="3227832" cy="4151376"/>
          </a:xfrm>
        </p:spPr>
        <p:txBody>
          <a:bodyPr/>
          <a:lstStyle>
            <a:lvl1pPr>
              <a:spcBef>
                <a:spcPts val="500"/>
              </a:spcBef>
              <a:defRPr/>
            </a:lvl1pPr>
          </a:lstStyle>
          <a:p>
            <a:pPr lvl="0"/>
            <a:r>
              <a:rPr lang="en-US"/>
              <a:t>Click to insert text</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a:extLst>
              <a:ext uri="{FF2B5EF4-FFF2-40B4-BE49-F238E27FC236}">
                <a16:creationId xmlns:a16="http://schemas.microsoft.com/office/drawing/2014/main" id="{0D7CCB9C-0E84-41B3-9B85-BF1FA1D401F7}"/>
              </a:ext>
            </a:extLst>
          </p:cNvPr>
          <p:cNvSpPr>
            <a:spLocks noGrp="1"/>
          </p:cNvSpPr>
          <p:nvPr>
            <p:ph sz="quarter" idx="4" hasCustomPrompt="1"/>
          </p:nvPr>
        </p:nvSpPr>
        <p:spPr>
          <a:xfrm>
            <a:off x="8124380" y="1798983"/>
            <a:ext cx="3227832" cy="4151376"/>
          </a:xfrm>
        </p:spPr>
        <p:txBody>
          <a:bodyPr/>
          <a:lstStyle/>
          <a:p>
            <a:pPr lvl="0"/>
            <a:r>
              <a:rPr lang="en-US"/>
              <a:t>Click to insert text</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E6C9EF65-9644-45FA-9DA0-F98D156932E0}"/>
              </a:ext>
            </a:extLst>
          </p:cNvPr>
          <p:cNvSpPr>
            <a:spLocks noGrp="1"/>
          </p:cNvSpPr>
          <p:nvPr>
            <p:ph type="sldNum" sz="quarter" idx="12"/>
          </p:nvPr>
        </p:nvSpPr>
        <p:spPr>
          <a:xfrm>
            <a:off x="11314687" y="6058654"/>
            <a:ext cx="508750" cy="535719"/>
          </a:xfrm>
        </p:spPr>
        <p:txBody>
          <a:bodyPr lIns="0" tIns="0" rIns="0" bIns="0" anchor="b"/>
          <a:lstStyle>
            <a:lvl1pPr algn="r">
              <a:defRPr/>
            </a:lvl1pPr>
          </a:lstStyle>
          <a:p>
            <a:fld id="{CD6D25CF-0D6E-4844-B79B-06FF722D38A1}" type="slidenum">
              <a:rPr lang="en-US" smtClean="0"/>
              <a:pPr/>
              <a:t>‹#›</a:t>
            </a:fld>
            <a:endParaRPr lang="en-US"/>
          </a:p>
        </p:txBody>
      </p:sp>
      <p:cxnSp>
        <p:nvCxnSpPr>
          <p:cNvPr id="13" name="Straight Connector 12">
            <a:extLst>
              <a:ext uri="{FF2B5EF4-FFF2-40B4-BE49-F238E27FC236}">
                <a16:creationId xmlns:a16="http://schemas.microsoft.com/office/drawing/2014/main" id="{15CE5E7F-8AFE-44E0-8D88-3FA34811C067}"/>
              </a:ext>
            </a:extLst>
          </p:cNvPr>
          <p:cNvCxnSpPr>
            <a:cxnSpLocks/>
          </p:cNvCxnSpPr>
          <p:nvPr userDrawn="1"/>
        </p:nvCxnSpPr>
        <p:spPr>
          <a:xfrm flipV="1">
            <a:off x="11314688" y="6085840"/>
            <a:ext cx="508749" cy="508533"/>
          </a:xfrm>
          <a:prstGeom prst="line">
            <a:avLst/>
          </a:prstGeom>
          <a:noFill/>
          <a:ln w="25400" cap="flat" cmpd="sng" algn="ctr">
            <a:solidFill>
              <a:schemeClr val="accent4"/>
            </a:solidFill>
            <a:prstDash val="solid"/>
            <a:miter lim="800000"/>
          </a:ln>
          <a:effectLst/>
        </p:spPr>
      </p:cxnSp>
      <p:sp>
        <p:nvSpPr>
          <p:cNvPr id="17" name="Rectangle 6">
            <a:extLst>
              <a:ext uri="{FF2B5EF4-FFF2-40B4-BE49-F238E27FC236}">
                <a16:creationId xmlns:a16="http://schemas.microsoft.com/office/drawing/2014/main" id="{24307D8A-07F8-4535-9DED-6573D5D1686D}"/>
              </a:ext>
            </a:extLst>
          </p:cNvPr>
          <p:cNvSpPr>
            <a:spLocks noChangeAspect="1"/>
          </p:cNvSpPr>
          <p:nvPr userDrawn="1"/>
        </p:nvSpPr>
        <p:spPr>
          <a:xfrm>
            <a:off x="0" y="0"/>
            <a:ext cx="1170432" cy="1170432"/>
          </a:xfrm>
          <a:custGeom>
            <a:avLst/>
            <a:gdLst>
              <a:gd name="connsiteX0" fmla="*/ 0 w 1170432"/>
              <a:gd name="connsiteY0" fmla="*/ 0 h 1170432"/>
              <a:gd name="connsiteX1" fmla="*/ 1170432 w 1170432"/>
              <a:gd name="connsiteY1" fmla="*/ 0 h 1170432"/>
              <a:gd name="connsiteX2" fmla="*/ 1170432 w 1170432"/>
              <a:gd name="connsiteY2" fmla="*/ 1170432 h 1170432"/>
              <a:gd name="connsiteX3" fmla="*/ 0 w 1170432"/>
              <a:gd name="connsiteY3" fmla="*/ 1170432 h 1170432"/>
              <a:gd name="connsiteX4" fmla="*/ 0 w 1170432"/>
              <a:gd name="connsiteY4" fmla="*/ 0 h 1170432"/>
              <a:gd name="connsiteX0" fmla="*/ 0 w 1170432"/>
              <a:gd name="connsiteY0" fmla="*/ 0 h 1170432"/>
              <a:gd name="connsiteX1" fmla="*/ 1170432 w 1170432"/>
              <a:gd name="connsiteY1" fmla="*/ 0 h 1170432"/>
              <a:gd name="connsiteX2" fmla="*/ 0 w 1170432"/>
              <a:gd name="connsiteY2" fmla="*/ 1170432 h 1170432"/>
              <a:gd name="connsiteX3" fmla="*/ 0 w 1170432"/>
              <a:gd name="connsiteY3" fmla="*/ 0 h 1170432"/>
            </a:gdLst>
            <a:ahLst/>
            <a:cxnLst>
              <a:cxn ang="0">
                <a:pos x="connsiteX0" y="connsiteY0"/>
              </a:cxn>
              <a:cxn ang="0">
                <a:pos x="connsiteX1" y="connsiteY1"/>
              </a:cxn>
              <a:cxn ang="0">
                <a:pos x="connsiteX2" y="connsiteY2"/>
              </a:cxn>
              <a:cxn ang="0">
                <a:pos x="connsiteX3" y="connsiteY3"/>
              </a:cxn>
            </a:cxnLst>
            <a:rect l="l" t="t" r="r" b="b"/>
            <a:pathLst>
              <a:path w="1170432" h="1170432">
                <a:moveTo>
                  <a:pt x="0" y="0"/>
                </a:moveTo>
                <a:lnTo>
                  <a:pt x="1170432" y="0"/>
                </a:lnTo>
                <a:lnTo>
                  <a:pt x="0" y="1170432"/>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ooter Placeholder 4">
            <a:extLst>
              <a:ext uri="{FF2B5EF4-FFF2-40B4-BE49-F238E27FC236}">
                <a16:creationId xmlns:a16="http://schemas.microsoft.com/office/drawing/2014/main" id="{8991256E-B30C-48BB-BF6A-F2FDC7A338B5}"/>
              </a:ext>
            </a:extLst>
          </p:cNvPr>
          <p:cNvSpPr>
            <a:spLocks noGrp="1"/>
          </p:cNvSpPr>
          <p:nvPr>
            <p:ph type="ftr" sz="quarter" idx="3"/>
          </p:nvPr>
        </p:nvSpPr>
        <p:spPr>
          <a:xfrm>
            <a:off x="2438401" y="6364224"/>
            <a:ext cx="7324724" cy="274320"/>
          </a:xfrm>
          <a:prstGeom prst="rect">
            <a:avLst/>
          </a:prstGeom>
        </p:spPr>
        <p:txBody>
          <a:bodyPr vert="horz" lIns="91440" tIns="45720" rIns="91440" bIns="45720" rtlCol="0" anchor="ctr"/>
          <a:lstStyle>
            <a:lvl1pPr algn="ctr">
              <a:defRPr sz="1200">
                <a:solidFill>
                  <a:schemeClr val="accent1"/>
                </a:solidFill>
                <a:latin typeface="Montserrat Medium" panose="00000600000000000000" pitchFamily="2" charset="0"/>
              </a:defRPr>
            </a:lvl1pPr>
          </a:lstStyle>
          <a:p>
            <a:r>
              <a:rPr lang="en-US"/>
              <a:t>Center for Studying Disability Policy</a:t>
            </a:r>
          </a:p>
        </p:txBody>
      </p:sp>
      <p:pic>
        <p:nvPicPr>
          <p:cNvPr id="11" name="Picture 13">
            <a:extLst>
              <a:ext uri="{FF2B5EF4-FFF2-40B4-BE49-F238E27FC236}">
                <a16:creationId xmlns:a16="http://schemas.microsoft.com/office/drawing/2014/main" id="{282066E4-6459-42DA-B0EF-00DD933A3E4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1852" r="11852"/>
          <a:stretch/>
        </p:blipFill>
        <p:spPr>
          <a:xfrm>
            <a:off x="-958037" y="-993246"/>
            <a:ext cx="2596337" cy="2629547"/>
          </a:xfrm>
          <a:prstGeom prst="rect">
            <a:avLst/>
          </a:prstGeom>
        </p:spPr>
      </p:pic>
    </p:spTree>
    <p:extLst>
      <p:ext uri="{BB962C8B-B14F-4D97-AF65-F5344CB8AC3E}">
        <p14:creationId xmlns:p14="http://schemas.microsoft.com/office/powerpoint/2010/main" val="3123560312"/>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b_Contac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96D1B-CEEC-46BD-8572-B4CC923991C5}"/>
              </a:ext>
            </a:extLst>
          </p:cNvPr>
          <p:cNvSpPr>
            <a:spLocks noGrp="1"/>
          </p:cNvSpPr>
          <p:nvPr>
            <p:ph type="title"/>
          </p:nvPr>
        </p:nvSpPr>
        <p:spPr>
          <a:xfrm>
            <a:off x="839788" y="559595"/>
            <a:ext cx="10515600" cy="1170432"/>
          </a:xfrm>
        </p:spPr>
        <p:txBody>
          <a:bodyPr lIns="0" tIns="0" rIns="0" bIns="0"/>
          <a:lstStyle>
            <a:lvl1pPr>
              <a:defRPr/>
            </a:lvl1pPr>
          </a:lstStyle>
          <a:p>
            <a:r>
              <a:rPr lang="en-US"/>
              <a:t>Click to edit Master title style</a:t>
            </a:r>
          </a:p>
        </p:txBody>
      </p:sp>
      <p:sp>
        <p:nvSpPr>
          <p:cNvPr id="3" name="Text Placeholder 2">
            <a:extLst>
              <a:ext uri="{FF2B5EF4-FFF2-40B4-BE49-F238E27FC236}">
                <a16:creationId xmlns:a16="http://schemas.microsoft.com/office/drawing/2014/main" id="{36D24D34-6966-4E7C-AB55-239986B36137}"/>
              </a:ext>
            </a:extLst>
          </p:cNvPr>
          <p:cNvSpPr>
            <a:spLocks noGrp="1"/>
          </p:cNvSpPr>
          <p:nvPr>
            <p:ph type="body" idx="1" hasCustomPrompt="1"/>
          </p:nvPr>
        </p:nvSpPr>
        <p:spPr>
          <a:xfrm>
            <a:off x="839788" y="1990565"/>
            <a:ext cx="5029200" cy="1453896"/>
          </a:xfrm>
        </p:spPr>
        <p:txBody>
          <a:bodyPr anchor="t">
            <a:normAutofit/>
          </a:bodyPr>
          <a:lstStyle>
            <a:lvl1pPr marL="0" indent="0">
              <a:buNone/>
              <a:defRPr lang="en-US" sz="2400" b="1" kern="1200" dirty="0">
                <a:solidFill>
                  <a:schemeClr val="tx2"/>
                </a:solidFill>
                <a:latin typeface="+mj-lt"/>
                <a:ea typeface="+mn-ea"/>
                <a:cs typeface="+mn-cs"/>
              </a:defRPr>
            </a:lvl1pPr>
            <a:lvl2pPr marL="0" indent="0">
              <a:buNone/>
              <a:defRPr sz="2000" b="0"/>
            </a:lvl2pPr>
            <a:lvl3pPr marL="0" indent="0">
              <a:buNone/>
              <a:defRPr sz="1800" b="0">
                <a:solidFill>
                  <a:schemeClr val="tx2"/>
                </a:solidFill>
              </a:defRPr>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Name</a:t>
            </a:r>
          </a:p>
          <a:p>
            <a:pPr lvl="1"/>
            <a:r>
              <a:rPr lang="en-US"/>
              <a:t>Details</a:t>
            </a:r>
          </a:p>
          <a:p>
            <a:pPr lvl="2"/>
            <a:r>
              <a:rPr lang="en-US"/>
              <a:t>Company, other affiliation</a:t>
            </a:r>
          </a:p>
        </p:txBody>
      </p:sp>
      <p:sp>
        <p:nvSpPr>
          <p:cNvPr id="4" name="Content Placeholder 3">
            <a:extLst>
              <a:ext uri="{FF2B5EF4-FFF2-40B4-BE49-F238E27FC236}">
                <a16:creationId xmlns:a16="http://schemas.microsoft.com/office/drawing/2014/main" id="{8572F8FD-6DD2-4FF9-BA74-B3A646BB4EC3}"/>
              </a:ext>
            </a:extLst>
          </p:cNvPr>
          <p:cNvSpPr>
            <a:spLocks noGrp="1"/>
          </p:cNvSpPr>
          <p:nvPr>
            <p:ph sz="half" idx="2" hasCustomPrompt="1"/>
          </p:nvPr>
        </p:nvSpPr>
        <p:spPr>
          <a:xfrm>
            <a:off x="839788" y="3674078"/>
            <a:ext cx="5029200" cy="1453896"/>
          </a:xfrm>
        </p:spPr>
        <p:txBody>
          <a:bodyPr/>
          <a:lstStyle>
            <a:lvl1pPr marL="0" indent="0">
              <a:buNone/>
              <a:defRPr sz="2400"/>
            </a:lvl1pPr>
            <a:lvl2pPr marL="0" indent="0">
              <a:buNone/>
              <a:defRPr lang="en-US" sz="2000" b="0" kern="1200" dirty="0">
                <a:solidFill>
                  <a:schemeClr val="tx1"/>
                </a:solidFill>
                <a:latin typeface="+mn-lt"/>
                <a:ea typeface="+mn-ea"/>
                <a:cs typeface="+mn-cs"/>
              </a:defRPr>
            </a:lvl2pPr>
            <a:lvl3pPr marL="0" indent="0">
              <a:buNone/>
              <a:defRPr lang="en-US" sz="1800" b="0" kern="1200" dirty="0">
                <a:solidFill>
                  <a:schemeClr val="tx2"/>
                </a:solidFill>
                <a:latin typeface="+mn-lt"/>
                <a:ea typeface="+mn-ea"/>
                <a:cs typeface="+mn-cs"/>
              </a:defRPr>
            </a:lvl3pPr>
            <a:lvl4pPr marL="685800" indent="0">
              <a:buNone/>
              <a:defRPr/>
            </a:lvl4pPr>
            <a:lvl5pPr marL="914400" indent="0">
              <a:buNone/>
              <a:defRPr/>
            </a:lvl5pPr>
          </a:lstStyle>
          <a:p>
            <a:pPr lvl="0"/>
            <a:r>
              <a:rPr lang="en-US"/>
              <a:t>Name</a:t>
            </a:r>
          </a:p>
          <a:p>
            <a:pPr lvl="1"/>
            <a:r>
              <a:rPr lang="en-US"/>
              <a:t>Details</a:t>
            </a:r>
          </a:p>
          <a:p>
            <a:pPr lvl="2"/>
            <a:r>
              <a:rPr lang="en-US"/>
              <a:t>Company, other affiliation</a:t>
            </a:r>
          </a:p>
        </p:txBody>
      </p:sp>
      <p:sp>
        <p:nvSpPr>
          <p:cNvPr id="5" name="Text Placeholder 4">
            <a:extLst>
              <a:ext uri="{FF2B5EF4-FFF2-40B4-BE49-F238E27FC236}">
                <a16:creationId xmlns:a16="http://schemas.microsoft.com/office/drawing/2014/main" id="{2A953E42-6C15-4A8D-AFA8-51B1D8EA9A81}"/>
              </a:ext>
            </a:extLst>
          </p:cNvPr>
          <p:cNvSpPr>
            <a:spLocks noGrp="1"/>
          </p:cNvSpPr>
          <p:nvPr>
            <p:ph type="body" sz="quarter" idx="3" hasCustomPrompt="1"/>
          </p:nvPr>
        </p:nvSpPr>
        <p:spPr>
          <a:xfrm>
            <a:off x="6323012" y="1989264"/>
            <a:ext cx="5029200" cy="1453896"/>
          </a:xfrm>
        </p:spPr>
        <p:txBody>
          <a:bodyPr anchor="t"/>
          <a:lstStyle>
            <a:lvl1pPr marL="0" indent="0">
              <a:buNone/>
              <a:defRPr sz="2400" b="1"/>
            </a:lvl1pPr>
            <a:lvl2pPr marL="0" indent="0">
              <a:buNone/>
              <a:defRPr sz="2000" b="0"/>
            </a:lvl2pPr>
            <a:lvl3pPr marL="0" indent="0">
              <a:buNone/>
              <a:defRPr sz="1800" b="0">
                <a:solidFill>
                  <a:schemeClr val="tx2"/>
                </a:solidFill>
              </a:defRPr>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Name</a:t>
            </a:r>
          </a:p>
          <a:p>
            <a:pPr lvl="1"/>
            <a:r>
              <a:rPr lang="en-US"/>
              <a:t>Details</a:t>
            </a:r>
          </a:p>
          <a:p>
            <a:pPr lvl="2"/>
            <a:r>
              <a:rPr lang="en-US"/>
              <a:t>Company, other affiliation</a:t>
            </a:r>
          </a:p>
        </p:txBody>
      </p:sp>
      <p:sp>
        <p:nvSpPr>
          <p:cNvPr id="6" name="Content Placeholder 5">
            <a:extLst>
              <a:ext uri="{FF2B5EF4-FFF2-40B4-BE49-F238E27FC236}">
                <a16:creationId xmlns:a16="http://schemas.microsoft.com/office/drawing/2014/main" id="{0D7CCB9C-0E84-41B3-9B85-BF1FA1D401F7}"/>
              </a:ext>
            </a:extLst>
          </p:cNvPr>
          <p:cNvSpPr>
            <a:spLocks noGrp="1"/>
          </p:cNvSpPr>
          <p:nvPr>
            <p:ph sz="quarter" idx="4" hasCustomPrompt="1"/>
          </p:nvPr>
        </p:nvSpPr>
        <p:spPr>
          <a:xfrm>
            <a:off x="6323014" y="3674078"/>
            <a:ext cx="5029200" cy="1453896"/>
          </a:xfrm>
        </p:spPr>
        <p:txBody>
          <a:bodyPr/>
          <a:lstStyle>
            <a:lvl1pPr marL="0" indent="0">
              <a:buNone/>
              <a:defRPr sz="2400"/>
            </a:lvl1pPr>
            <a:lvl2pPr marL="0" indent="0">
              <a:buNone/>
              <a:defRPr sz="2000"/>
            </a:lvl2pPr>
            <a:lvl3pPr marL="0" indent="0">
              <a:buFont typeface="Arial" panose="020B0604020202020204" pitchFamily="34" charset="0"/>
              <a:buNone/>
              <a:defRPr sz="1800">
                <a:solidFill>
                  <a:schemeClr val="tx2"/>
                </a:solidFill>
              </a:defRPr>
            </a:lvl3pPr>
          </a:lstStyle>
          <a:p>
            <a:pPr lvl="0"/>
            <a:r>
              <a:rPr lang="en-US"/>
              <a:t>Name</a:t>
            </a:r>
          </a:p>
          <a:p>
            <a:pPr lvl="1"/>
            <a:r>
              <a:rPr lang="en-US"/>
              <a:t>Details</a:t>
            </a:r>
          </a:p>
          <a:p>
            <a:pPr lvl="2"/>
            <a:r>
              <a:rPr lang="en-US"/>
              <a:t>Company, other affiliation</a:t>
            </a:r>
          </a:p>
        </p:txBody>
      </p:sp>
      <p:sp>
        <p:nvSpPr>
          <p:cNvPr id="9" name="Slide Number Placeholder 8">
            <a:extLst>
              <a:ext uri="{FF2B5EF4-FFF2-40B4-BE49-F238E27FC236}">
                <a16:creationId xmlns:a16="http://schemas.microsoft.com/office/drawing/2014/main" id="{E6C9EF65-9644-45FA-9DA0-F98D156932E0}"/>
              </a:ext>
            </a:extLst>
          </p:cNvPr>
          <p:cNvSpPr>
            <a:spLocks noGrp="1"/>
          </p:cNvSpPr>
          <p:nvPr>
            <p:ph type="sldNum" sz="quarter" idx="12"/>
          </p:nvPr>
        </p:nvSpPr>
        <p:spPr>
          <a:xfrm>
            <a:off x="11314688" y="6085840"/>
            <a:ext cx="508748" cy="508533"/>
          </a:xfrm>
        </p:spPr>
        <p:txBody>
          <a:bodyPr lIns="0" tIns="0" rIns="0" bIns="0" anchor="b"/>
          <a:lstStyle/>
          <a:p>
            <a:fld id="{CD6D25CF-0D6E-4844-B79B-06FF722D38A1}" type="slidenum">
              <a:rPr lang="en-US" smtClean="0"/>
              <a:t>‹#›</a:t>
            </a:fld>
            <a:endParaRPr lang="en-US"/>
          </a:p>
        </p:txBody>
      </p:sp>
      <p:cxnSp>
        <p:nvCxnSpPr>
          <p:cNvPr id="13" name="Straight Connector 12">
            <a:extLst>
              <a:ext uri="{FF2B5EF4-FFF2-40B4-BE49-F238E27FC236}">
                <a16:creationId xmlns:a16="http://schemas.microsoft.com/office/drawing/2014/main" id="{228984F5-0CF0-4A1C-A73A-EB4A4BB663EB}"/>
              </a:ext>
            </a:extLst>
          </p:cNvPr>
          <p:cNvCxnSpPr>
            <a:cxnSpLocks/>
          </p:cNvCxnSpPr>
          <p:nvPr userDrawn="1"/>
        </p:nvCxnSpPr>
        <p:spPr>
          <a:xfrm flipV="1">
            <a:off x="11314688" y="6085840"/>
            <a:ext cx="508749" cy="508533"/>
          </a:xfrm>
          <a:prstGeom prst="line">
            <a:avLst/>
          </a:prstGeom>
          <a:noFill/>
          <a:ln w="25400" cap="flat" cmpd="sng" algn="ctr">
            <a:solidFill>
              <a:schemeClr val="accent4"/>
            </a:solidFill>
            <a:prstDash val="solid"/>
            <a:miter lim="800000"/>
          </a:ln>
          <a:effectLst/>
        </p:spPr>
      </p:cxnSp>
      <p:sp>
        <p:nvSpPr>
          <p:cNvPr id="14" name="Rectangle 6">
            <a:extLst>
              <a:ext uri="{FF2B5EF4-FFF2-40B4-BE49-F238E27FC236}">
                <a16:creationId xmlns:a16="http://schemas.microsoft.com/office/drawing/2014/main" id="{C59E2D13-0326-47D1-9963-8E8213E428D2}"/>
              </a:ext>
            </a:extLst>
          </p:cNvPr>
          <p:cNvSpPr>
            <a:spLocks noChangeAspect="1"/>
          </p:cNvSpPr>
          <p:nvPr userDrawn="1"/>
        </p:nvSpPr>
        <p:spPr>
          <a:xfrm>
            <a:off x="0" y="0"/>
            <a:ext cx="1170432" cy="1170432"/>
          </a:xfrm>
          <a:custGeom>
            <a:avLst/>
            <a:gdLst>
              <a:gd name="connsiteX0" fmla="*/ 0 w 1170432"/>
              <a:gd name="connsiteY0" fmla="*/ 0 h 1170432"/>
              <a:gd name="connsiteX1" fmla="*/ 1170432 w 1170432"/>
              <a:gd name="connsiteY1" fmla="*/ 0 h 1170432"/>
              <a:gd name="connsiteX2" fmla="*/ 1170432 w 1170432"/>
              <a:gd name="connsiteY2" fmla="*/ 1170432 h 1170432"/>
              <a:gd name="connsiteX3" fmla="*/ 0 w 1170432"/>
              <a:gd name="connsiteY3" fmla="*/ 1170432 h 1170432"/>
              <a:gd name="connsiteX4" fmla="*/ 0 w 1170432"/>
              <a:gd name="connsiteY4" fmla="*/ 0 h 1170432"/>
              <a:gd name="connsiteX0" fmla="*/ 0 w 1170432"/>
              <a:gd name="connsiteY0" fmla="*/ 0 h 1170432"/>
              <a:gd name="connsiteX1" fmla="*/ 1170432 w 1170432"/>
              <a:gd name="connsiteY1" fmla="*/ 0 h 1170432"/>
              <a:gd name="connsiteX2" fmla="*/ 0 w 1170432"/>
              <a:gd name="connsiteY2" fmla="*/ 1170432 h 1170432"/>
              <a:gd name="connsiteX3" fmla="*/ 0 w 1170432"/>
              <a:gd name="connsiteY3" fmla="*/ 0 h 1170432"/>
            </a:gdLst>
            <a:ahLst/>
            <a:cxnLst>
              <a:cxn ang="0">
                <a:pos x="connsiteX0" y="connsiteY0"/>
              </a:cxn>
              <a:cxn ang="0">
                <a:pos x="connsiteX1" y="connsiteY1"/>
              </a:cxn>
              <a:cxn ang="0">
                <a:pos x="connsiteX2" y="connsiteY2"/>
              </a:cxn>
              <a:cxn ang="0">
                <a:pos x="connsiteX3" y="connsiteY3"/>
              </a:cxn>
            </a:cxnLst>
            <a:rect l="l" t="t" r="r" b="b"/>
            <a:pathLst>
              <a:path w="1170432" h="1170432">
                <a:moveTo>
                  <a:pt x="0" y="0"/>
                </a:moveTo>
                <a:lnTo>
                  <a:pt x="1170432" y="0"/>
                </a:lnTo>
                <a:lnTo>
                  <a:pt x="0" y="1170432"/>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ooter Placeholder 4">
            <a:extLst>
              <a:ext uri="{FF2B5EF4-FFF2-40B4-BE49-F238E27FC236}">
                <a16:creationId xmlns:a16="http://schemas.microsoft.com/office/drawing/2014/main" id="{C36E5CFF-AE0A-46A2-9CF9-DC6CF50FA3A5}"/>
              </a:ext>
            </a:extLst>
          </p:cNvPr>
          <p:cNvSpPr>
            <a:spLocks noGrp="1"/>
          </p:cNvSpPr>
          <p:nvPr>
            <p:ph type="ftr" sz="quarter" idx="13"/>
          </p:nvPr>
        </p:nvSpPr>
        <p:spPr>
          <a:xfrm>
            <a:off x="2438401" y="6364224"/>
            <a:ext cx="7324724" cy="274320"/>
          </a:xfrm>
          <a:prstGeom prst="rect">
            <a:avLst/>
          </a:prstGeom>
        </p:spPr>
        <p:txBody>
          <a:bodyPr vert="horz" lIns="91440" tIns="45720" rIns="91440" bIns="45720" rtlCol="0" anchor="ctr"/>
          <a:lstStyle>
            <a:lvl1pPr algn="ctr">
              <a:defRPr sz="1200">
                <a:solidFill>
                  <a:schemeClr val="accent1"/>
                </a:solidFill>
                <a:latin typeface="Montserrat Medium" panose="00000600000000000000" pitchFamily="2" charset="0"/>
              </a:defRPr>
            </a:lvl1pPr>
          </a:lstStyle>
          <a:p>
            <a:r>
              <a:rPr lang="en-US"/>
              <a:t>Center for Studying Disability Policy</a:t>
            </a:r>
          </a:p>
        </p:txBody>
      </p:sp>
      <p:pic>
        <p:nvPicPr>
          <p:cNvPr id="12" name="Picture 13">
            <a:extLst>
              <a:ext uri="{FF2B5EF4-FFF2-40B4-BE49-F238E27FC236}">
                <a16:creationId xmlns:a16="http://schemas.microsoft.com/office/drawing/2014/main" id="{78A156EB-B967-40AC-A53B-474C9E71198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1852" r="11852"/>
          <a:stretch/>
        </p:blipFill>
        <p:spPr>
          <a:xfrm>
            <a:off x="-958037" y="-993246"/>
            <a:ext cx="2596337" cy="2629547"/>
          </a:xfrm>
          <a:prstGeom prst="rect">
            <a:avLst/>
          </a:prstGeom>
        </p:spPr>
      </p:pic>
    </p:spTree>
    <p:extLst>
      <p:ext uri="{BB962C8B-B14F-4D97-AF65-F5344CB8AC3E}">
        <p14:creationId xmlns:p14="http://schemas.microsoft.com/office/powerpoint/2010/main" val="3108172145"/>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c_Referenc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E0B11-8E75-4D19-AC4A-EAF19C36CD39}"/>
              </a:ext>
            </a:extLst>
          </p:cNvPr>
          <p:cNvSpPr>
            <a:spLocks noGrp="1"/>
          </p:cNvSpPr>
          <p:nvPr>
            <p:ph type="title" hasCustomPrompt="1"/>
          </p:nvPr>
        </p:nvSpPr>
        <p:spPr>
          <a:xfrm>
            <a:off x="841248" y="575921"/>
            <a:ext cx="10473439" cy="1127294"/>
          </a:xfrm>
        </p:spPr>
        <p:txBody>
          <a:bodyPr lIns="0" tIns="0" rIns="0" bIns="0" anchor="t">
            <a:normAutofit/>
          </a:bodyPr>
          <a:lstStyle>
            <a:lvl1pPr>
              <a:defRPr sz="4400"/>
            </a:lvl1pPr>
          </a:lstStyle>
          <a:p>
            <a:r>
              <a:rPr lang="en-US"/>
              <a:t>Click to edit title</a:t>
            </a:r>
          </a:p>
        </p:txBody>
      </p:sp>
      <p:sp>
        <p:nvSpPr>
          <p:cNvPr id="3" name="Content Placeholder 2">
            <a:extLst>
              <a:ext uri="{FF2B5EF4-FFF2-40B4-BE49-F238E27FC236}">
                <a16:creationId xmlns:a16="http://schemas.microsoft.com/office/drawing/2014/main" id="{6C8823E5-619B-4901-90EE-290765003971}"/>
              </a:ext>
            </a:extLst>
          </p:cNvPr>
          <p:cNvSpPr>
            <a:spLocks noGrp="1"/>
          </p:cNvSpPr>
          <p:nvPr>
            <p:ph idx="1" hasCustomPrompt="1"/>
          </p:nvPr>
        </p:nvSpPr>
        <p:spPr>
          <a:xfrm>
            <a:off x="841248" y="1820235"/>
            <a:ext cx="10473439" cy="3730751"/>
          </a:xfrm>
        </p:spPr>
        <p:txBody>
          <a:bodyPr/>
          <a:lstStyle>
            <a:lvl1pPr marL="0" indent="0">
              <a:buFont typeface="Arial" panose="020B0604020202020204" pitchFamily="34" charset="0"/>
              <a:buNone/>
              <a:defRPr sz="1800"/>
            </a:lvl1pPr>
            <a:lvl2pPr marL="274320" indent="0">
              <a:buNone/>
              <a:defRPr sz="1600"/>
            </a:lvl2pPr>
            <a:lvl3pPr marL="457200" indent="0">
              <a:buNone/>
              <a:defRPr sz="2000"/>
            </a:lvl3pPr>
            <a:lvl4pPr marL="685800" indent="0">
              <a:buNone/>
              <a:defRPr sz="1800"/>
            </a:lvl4pPr>
            <a:lvl5pPr marL="914400" indent="0">
              <a:buNone/>
              <a:defRPr sz="1800"/>
            </a:lvl5pPr>
            <a:lvl6pPr>
              <a:defRPr sz="2000"/>
            </a:lvl6pPr>
            <a:lvl7pPr>
              <a:defRPr sz="2000"/>
            </a:lvl7pPr>
            <a:lvl8pPr>
              <a:defRPr sz="2000"/>
            </a:lvl8pPr>
            <a:lvl9pPr>
              <a:defRPr sz="2000"/>
            </a:lvl9pPr>
          </a:lstStyle>
          <a:p>
            <a:pPr lvl="0"/>
            <a:r>
              <a:rPr lang="en-US"/>
              <a:t>Click to insert list head</a:t>
            </a:r>
          </a:p>
          <a:p>
            <a:pPr lvl="1"/>
            <a:r>
              <a:rPr lang="en-US"/>
              <a:t>Reference, notes, or other end of presentation list</a:t>
            </a:r>
          </a:p>
        </p:txBody>
      </p:sp>
      <p:sp>
        <p:nvSpPr>
          <p:cNvPr id="7" name="Slide Number Placeholder 6">
            <a:extLst>
              <a:ext uri="{FF2B5EF4-FFF2-40B4-BE49-F238E27FC236}">
                <a16:creationId xmlns:a16="http://schemas.microsoft.com/office/drawing/2014/main" id="{8FDABD00-34B4-45A7-B1A7-2336868CCEC4}"/>
              </a:ext>
            </a:extLst>
          </p:cNvPr>
          <p:cNvSpPr>
            <a:spLocks noGrp="1"/>
          </p:cNvSpPr>
          <p:nvPr>
            <p:ph type="sldNum" sz="quarter" idx="12"/>
          </p:nvPr>
        </p:nvSpPr>
        <p:spPr>
          <a:xfrm>
            <a:off x="11314687" y="6085840"/>
            <a:ext cx="508749" cy="508533"/>
          </a:xfrm>
        </p:spPr>
        <p:txBody>
          <a:bodyPr lIns="0" tIns="0" rIns="0" bIns="0" anchor="b"/>
          <a:lstStyle>
            <a:lvl1pPr algn="r">
              <a:defRPr/>
            </a:lvl1pPr>
          </a:lstStyle>
          <a:p>
            <a:fld id="{CD6D25CF-0D6E-4844-B79B-06FF722D38A1}" type="slidenum">
              <a:rPr lang="en-US" smtClean="0"/>
              <a:pPr/>
              <a:t>‹#›</a:t>
            </a:fld>
            <a:endParaRPr lang="en-US"/>
          </a:p>
        </p:txBody>
      </p:sp>
      <p:sp>
        <p:nvSpPr>
          <p:cNvPr id="13" name="Rectangle 6">
            <a:extLst>
              <a:ext uri="{FF2B5EF4-FFF2-40B4-BE49-F238E27FC236}">
                <a16:creationId xmlns:a16="http://schemas.microsoft.com/office/drawing/2014/main" id="{C07A3046-7200-41A4-A044-38A67A028AA9}"/>
              </a:ext>
            </a:extLst>
          </p:cNvPr>
          <p:cNvSpPr>
            <a:spLocks noChangeAspect="1"/>
          </p:cNvSpPr>
          <p:nvPr userDrawn="1"/>
        </p:nvSpPr>
        <p:spPr>
          <a:xfrm>
            <a:off x="0" y="0"/>
            <a:ext cx="1170432" cy="1170432"/>
          </a:xfrm>
          <a:custGeom>
            <a:avLst/>
            <a:gdLst>
              <a:gd name="connsiteX0" fmla="*/ 0 w 1170432"/>
              <a:gd name="connsiteY0" fmla="*/ 0 h 1170432"/>
              <a:gd name="connsiteX1" fmla="*/ 1170432 w 1170432"/>
              <a:gd name="connsiteY1" fmla="*/ 0 h 1170432"/>
              <a:gd name="connsiteX2" fmla="*/ 1170432 w 1170432"/>
              <a:gd name="connsiteY2" fmla="*/ 1170432 h 1170432"/>
              <a:gd name="connsiteX3" fmla="*/ 0 w 1170432"/>
              <a:gd name="connsiteY3" fmla="*/ 1170432 h 1170432"/>
              <a:gd name="connsiteX4" fmla="*/ 0 w 1170432"/>
              <a:gd name="connsiteY4" fmla="*/ 0 h 1170432"/>
              <a:gd name="connsiteX0" fmla="*/ 0 w 1170432"/>
              <a:gd name="connsiteY0" fmla="*/ 0 h 1170432"/>
              <a:gd name="connsiteX1" fmla="*/ 1170432 w 1170432"/>
              <a:gd name="connsiteY1" fmla="*/ 0 h 1170432"/>
              <a:gd name="connsiteX2" fmla="*/ 0 w 1170432"/>
              <a:gd name="connsiteY2" fmla="*/ 1170432 h 1170432"/>
              <a:gd name="connsiteX3" fmla="*/ 0 w 1170432"/>
              <a:gd name="connsiteY3" fmla="*/ 0 h 1170432"/>
            </a:gdLst>
            <a:ahLst/>
            <a:cxnLst>
              <a:cxn ang="0">
                <a:pos x="connsiteX0" y="connsiteY0"/>
              </a:cxn>
              <a:cxn ang="0">
                <a:pos x="connsiteX1" y="connsiteY1"/>
              </a:cxn>
              <a:cxn ang="0">
                <a:pos x="connsiteX2" y="connsiteY2"/>
              </a:cxn>
              <a:cxn ang="0">
                <a:pos x="connsiteX3" y="connsiteY3"/>
              </a:cxn>
            </a:cxnLst>
            <a:rect l="l" t="t" r="r" b="b"/>
            <a:pathLst>
              <a:path w="1170432" h="1170432">
                <a:moveTo>
                  <a:pt x="0" y="0"/>
                </a:moveTo>
                <a:lnTo>
                  <a:pt x="1170432" y="0"/>
                </a:lnTo>
                <a:lnTo>
                  <a:pt x="0" y="1170432"/>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a:extLst>
              <a:ext uri="{FF2B5EF4-FFF2-40B4-BE49-F238E27FC236}">
                <a16:creationId xmlns:a16="http://schemas.microsoft.com/office/drawing/2014/main" id="{B1C4D270-B107-4C2B-BE76-06C48869CDE3}"/>
              </a:ext>
            </a:extLst>
          </p:cNvPr>
          <p:cNvCxnSpPr>
            <a:cxnSpLocks/>
          </p:cNvCxnSpPr>
          <p:nvPr userDrawn="1"/>
        </p:nvCxnSpPr>
        <p:spPr>
          <a:xfrm flipV="1">
            <a:off x="11314688" y="6085840"/>
            <a:ext cx="508749" cy="508533"/>
          </a:xfrm>
          <a:prstGeom prst="line">
            <a:avLst/>
          </a:prstGeom>
          <a:noFill/>
          <a:ln w="25400" cap="flat" cmpd="sng" algn="ctr">
            <a:solidFill>
              <a:schemeClr val="accent4"/>
            </a:solidFill>
            <a:prstDash val="solid"/>
            <a:miter lim="800000"/>
          </a:ln>
          <a:effectLst/>
        </p:spPr>
      </p:cxnSp>
      <p:sp>
        <p:nvSpPr>
          <p:cNvPr id="8" name="Footer Placeholder 4">
            <a:extLst>
              <a:ext uri="{FF2B5EF4-FFF2-40B4-BE49-F238E27FC236}">
                <a16:creationId xmlns:a16="http://schemas.microsoft.com/office/drawing/2014/main" id="{45148D72-F116-49DA-9ABB-69745623A7E0}"/>
              </a:ext>
            </a:extLst>
          </p:cNvPr>
          <p:cNvSpPr>
            <a:spLocks noGrp="1"/>
          </p:cNvSpPr>
          <p:nvPr>
            <p:ph type="ftr" sz="quarter" idx="3"/>
          </p:nvPr>
        </p:nvSpPr>
        <p:spPr>
          <a:xfrm>
            <a:off x="2438401" y="6364224"/>
            <a:ext cx="7324724" cy="274320"/>
          </a:xfrm>
          <a:prstGeom prst="rect">
            <a:avLst/>
          </a:prstGeom>
        </p:spPr>
        <p:txBody>
          <a:bodyPr vert="horz" lIns="91440" tIns="45720" rIns="91440" bIns="45720" rtlCol="0" anchor="ctr"/>
          <a:lstStyle>
            <a:lvl1pPr algn="ctr">
              <a:defRPr sz="1200">
                <a:solidFill>
                  <a:schemeClr val="accent1"/>
                </a:solidFill>
                <a:latin typeface="Montserrat Medium" panose="00000600000000000000" pitchFamily="2" charset="0"/>
              </a:defRPr>
            </a:lvl1pPr>
          </a:lstStyle>
          <a:p>
            <a:r>
              <a:rPr lang="en-US"/>
              <a:t>Center for Studying Disability Policy</a:t>
            </a:r>
          </a:p>
        </p:txBody>
      </p:sp>
      <p:pic>
        <p:nvPicPr>
          <p:cNvPr id="9" name="Picture 13">
            <a:extLst>
              <a:ext uri="{FF2B5EF4-FFF2-40B4-BE49-F238E27FC236}">
                <a16:creationId xmlns:a16="http://schemas.microsoft.com/office/drawing/2014/main" id="{81AD03D2-EBF9-46FA-BBAB-85CEFDE29C07}"/>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1852" r="11852"/>
          <a:stretch/>
        </p:blipFill>
        <p:spPr>
          <a:xfrm>
            <a:off x="-958037" y="-993246"/>
            <a:ext cx="2596337" cy="2629547"/>
          </a:xfrm>
          <a:prstGeom prst="rect">
            <a:avLst/>
          </a:prstGeom>
        </p:spPr>
      </p:pic>
    </p:spTree>
    <p:extLst>
      <p:ext uri="{BB962C8B-B14F-4D97-AF65-F5344CB8AC3E}">
        <p14:creationId xmlns:p14="http://schemas.microsoft.com/office/powerpoint/2010/main" val="2949799846"/>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media/image6.png"/><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theme" Target="../theme/theme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7CBCD9-AFE8-409A-96A7-8A3CDDD451DA}"/>
              </a:ext>
            </a:extLst>
          </p:cNvPr>
          <p:cNvSpPr>
            <a:spLocks noGrp="1"/>
          </p:cNvSpPr>
          <p:nvPr>
            <p:ph type="title"/>
          </p:nvPr>
        </p:nvSpPr>
        <p:spPr>
          <a:xfrm>
            <a:off x="838200" y="559593"/>
            <a:ext cx="10515600" cy="1132047"/>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D0B0C11C-AD98-4E69-87AD-DFC10FC3A8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here to insert text</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80E354-FFB6-407D-AEC6-BCE5912055D7}"/>
              </a:ext>
            </a:extLst>
          </p:cNvPr>
          <p:cNvSpPr>
            <a:spLocks noGrp="1"/>
          </p:cNvSpPr>
          <p:nvPr>
            <p:ph type="dt" sz="half" idx="2"/>
          </p:nvPr>
        </p:nvSpPr>
        <p:spPr>
          <a:xfrm>
            <a:off x="838200" y="6356350"/>
            <a:ext cx="1228725"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A1911003-60BD-4CA1-A61A-744245800A92}"/>
              </a:ext>
            </a:extLst>
          </p:cNvPr>
          <p:cNvSpPr>
            <a:spLocks noGrp="1"/>
          </p:cNvSpPr>
          <p:nvPr>
            <p:ph type="ftr" sz="quarter" idx="3"/>
          </p:nvPr>
        </p:nvSpPr>
        <p:spPr>
          <a:xfrm>
            <a:off x="2438401" y="6364224"/>
            <a:ext cx="7324724" cy="274320"/>
          </a:xfrm>
          <a:prstGeom prst="rect">
            <a:avLst/>
          </a:prstGeom>
        </p:spPr>
        <p:txBody>
          <a:bodyPr vert="horz" lIns="91440" tIns="45720" rIns="91440" bIns="45720" rtlCol="0" anchor="ctr"/>
          <a:lstStyle>
            <a:lvl1pPr algn="ctr">
              <a:defRPr sz="1200">
                <a:solidFill>
                  <a:schemeClr val="accent1"/>
                </a:solidFill>
                <a:latin typeface="Montserrat Medium" panose="00000600000000000000" pitchFamily="2" charset="0"/>
              </a:defRPr>
            </a:lvl1pPr>
          </a:lstStyle>
          <a:p>
            <a:r>
              <a:rPr lang="en-US"/>
              <a:t>Center for Studying Disability Policy</a:t>
            </a:r>
          </a:p>
        </p:txBody>
      </p:sp>
      <p:sp>
        <p:nvSpPr>
          <p:cNvPr id="6" name="Slide Number Placeholder 5">
            <a:extLst>
              <a:ext uri="{FF2B5EF4-FFF2-40B4-BE49-F238E27FC236}">
                <a16:creationId xmlns:a16="http://schemas.microsoft.com/office/drawing/2014/main" id="{25AA4A4F-2255-4556-BD44-F6424CBCEFDA}"/>
              </a:ext>
            </a:extLst>
          </p:cNvPr>
          <p:cNvSpPr>
            <a:spLocks noGrp="1"/>
          </p:cNvSpPr>
          <p:nvPr>
            <p:ph type="sldNum" sz="quarter" idx="4"/>
          </p:nvPr>
        </p:nvSpPr>
        <p:spPr>
          <a:xfrm>
            <a:off x="11311128" y="6089904"/>
            <a:ext cx="512064" cy="512064"/>
          </a:xfrm>
          <a:prstGeom prst="rect">
            <a:avLst/>
          </a:prstGeom>
        </p:spPr>
        <p:txBody>
          <a:bodyPr vert="horz" lIns="0" tIns="0" rIns="0" bIns="0" rtlCol="0" anchor="b" anchorCtr="0"/>
          <a:lstStyle>
            <a:lvl1pPr algn="r">
              <a:defRPr sz="1200">
                <a:solidFill>
                  <a:schemeClr val="accent3"/>
                </a:solidFill>
              </a:defRPr>
            </a:lvl1pPr>
          </a:lstStyle>
          <a:p>
            <a:fld id="{6376EE71-D9CD-4866-A3E7-C3EB3486CB5C}" type="slidenum">
              <a:rPr lang="en-US" smtClean="0"/>
              <a:pPr/>
              <a:t>‹#›</a:t>
            </a:fld>
            <a:endParaRPr lang="en-US"/>
          </a:p>
        </p:txBody>
      </p:sp>
    </p:spTree>
    <p:extLst>
      <p:ext uri="{BB962C8B-B14F-4D97-AF65-F5344CB8AC3E}">
        <p14:creationId xmlns:p14="http://schemas.microsoft.com/office/powerpoint/2010/main" val="4098690813"/>
      </p:ext>
    </p:extLst>
  </p:cSld>
  <p:clrMap bg1="lt1" tx1="dk1" bg2="lt2" tx2="dk2" accent1="accent1" accent2="accent2" accent3="accent3" accent4="accent4" accent5="accent5" accent6="accent6" hlink="hlink" folHlink="folHlink"/>
  <p:sldLayoutIdLst>
    <p:sldLayoutId id="2147483681" r:id="rId1"/>
    <p:sldLayoutId id="2147483717" r:id="rId2"/>
    <p:sldLayoutId id="2147483715" r:id="rId3"/>
    <p:sldLayoutId id="2147483724" r:id="rId4"/>
    <p:sldLayoutId id="2147483728" r:id="rId5"/>
    <p:sldLayoutId id="2147483721" r:id="rId6"/>
    <p:sldLayoutId id="2147483712" r:id="rId7"/>
    <p:sldLayoutId id="2147483723" r:id="rId8"/>
    <p:sldLayoutId id="2147483722" r:id="rId9"/>
    <p:sldLayoutId id="2147483706" r:id="rId10"/>
  </p:sldLayoutIdLst>
  <p:hf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Black" panose="020B0A04020102090204" pitchFamily="34" charset="0"/>
        <a:buChar char="⁄"/>
        <a:defRPr sz="2800" b="1" kern="1200">
          <a:solidFill>
            <a:schemeClr val="tx2"/>
          </a:solidFill>
          <a:latin typeface="+mj-lt"/>
          <a:ea typeface="+mn-ea"/>
          <a:cs typeface="+mn-cs"/>
        </a:defRPr>
      </a:lvl1pPr>
      <a:lvl2pPr marL="457200" indent="-228600" algn="l" defTabSz="914400" rtl="0" eaLnBrk="1" latinLnBrk="0" hangingPunct="1">
        <a:lnSpc>
          <a:spcPct val="100000"/>
        </a:lnSpc>
        <a:spcBef>
          <a:spcPts val="500"/>
        </a:spcBef>
        <a:buClr>
          <a:schemeClr val="tx2"/>
        </a:buClr>
        <a:buFont typeface="Times New Roman" panose="02020603050405020304" pitchFamily="18" charset="0"/>
        <a:buChar char="-"/>
        <a:defRPr lang="en-US" sz="2400" kern="1200" dirty="0" smtClean="0">
          <a:solidFill>
            <a:schemeClr val="tx1"/>
          </a:solidFill>
          <a:latin typeface="+mn-lt"/>
          <a:ea typeface="+mn-ea"/>
          <a:cs typeface="+mn-cs"/>
        </a:defRPr>
      </a:lvl2pPr>
      <a:lvl3pPr marL="685800" indent="-228600" algn="l" defTabSz="914400" rtl="0" eaLnBrk="1" latinLnBrk="0" hangingPunct="1">
        <a:lnSpc>
          <a:spcPct val="100000"/>
        </a:lnSpc>
        <a:spcBef>
          <a:spcPts val="500"/>
        </a:spcBef>
        <a:buClr>
          <a:schemeClr val="tx2"/>
        </a:buClr>
        <a:buFont typeface="Courier New" panose="02070309020205020404" pitchFamily="49" charset="0"/>
        <a:buChar char="o"/>
        <a:defRPr sz="2000" kern="1200">
          <a:solidFill>
            <a:schemeClr val="tx1"/>
          </a:solidFill>
          <a:latin typeface="+mn-lt"/>
          <a:ea typeface="+mn-ea"/>
          <a:cs typeface="+mn-cs"/>
        </a:defRPr>
      </a:lvl3pPr>
      <a:lvl4pPr marL="914400" indent="-228600" algn="l" defTabSz="914400" rtl="0" eaLnBrk="1" latinLnBrk="0" hangingPunct="1">
        <a:lnSpc>
          <a:spcPct val="100000"/>
        </a:lnSpc>
        <a:spcBef>
          <a:spcPts val="500"/>
        </a:spcBef>
        <a:buFont typeface="Times New Roman" panose="02020603050405020304" pitchFamily="18" charset="0"/>
        <a:buChar char="-"/>
        <a:defRPr sz="1800" kern="1200">
          <a:solidFill>
            <a:schemeClr val="tx1"/>
          </a:solidFill>
          <a:latin typeface="+mn-lt"/>
          <a:ea typeface="+mn-ea"/>
          <a:cs typeface="+mn-cs"/>
        </a:defRPr>
      </a:lvl4pPr>
      <a:lvl5pPr marL="11430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46533" y="705124"/>
            <a:ext cx="11298934" cy="1189554"/>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nvGrpSpPr>
          <p:cNvPr id="30" name="Group 29">
            <a:extLst>
              <a:ext uri="{FF2B5EF4-FFF2-40B4-BE49-F238E27FC236}">
                <a16:creationId xmlns:a16="http://schemas.microsoft.com/office/drawing/2014/main" id="{F8317C1C-92AD-7C48-891F-9A56645CC030}"/>
              </a:ext>
            </a:extLst>
          </p:cNvPr>
          <p:cNvGrpSpPr/>
          <p:nvPr userDrawn="1"/>
        </p:nvGrpSpPr>
        <p:grpSpPr>
          <a:xfrm>
            <a:off x="7520712" y="6467421"/>
            <a:ext cx="4224755" cy="268773"/>
            <a:chOff x="7270156" y="2453898"/>
            <a:chExt cx="4224755" cy="268773"/>
          </a:xfrm>
        </p:grpSpPr>
        <p:sp>
          <p:nvSpPr>
            <p:cNvPr id="31" name="Date Placeholder 3">
              <a:extLst>
                <a:ext uri="{FF2B5EF4-FFF2-40B4-BE49-F238E27FC236}">
                  <a16:creationId xmlns:a16="http://schemas.microsoft.com/office/drawing/2014/main" id="{0597D719-F0FF-8A42-9219-F11DB0D1392A}"/>
                </a:ext>
              </a:extLst>
            </p:cNvPr>
            <p:cNvSpPr txBox="1">
              <a:spLocks/>
            </p:cNvSpPr>
            <p:nvPr userDrawn="1"/>
          </p:nvSpPr>
          <p:spPr>
            <a:xfrm>
              <a:off x="7270156" y="2453898"/>
              <a:ext cx="2560937" cy="268773"/>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5"/>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HireAbilityVT.com   </a:t>
              </a:r>
              <a:r>
                <a:rPr lang="en-US">
                  <a:solidFill>
                    <a:schemeClr val="accent3"/>
                  </a:solidFill>
                </a:rPr>
                <a:t>|     </a:t>
              </a:r>
              <a:endParaRPr lang="en-US" sz="800">
                <a:solidFill>
                  <a:schemeClr val="accent2"/>
                </a:solidFill>
              </a:endParaRPr>
            </a:p>
          </p:txBody>
        </p:sp>
        <p:pic>
          <p:nvPicPr>
            <p:cNvPr id="33" name="Picture 32">
              <a:extLst>
                <a:ext uri="{FF2B5EF4-FFF2-40B4-BE49-F238E27FC236}">
                  <a16:creationId xmlns:a16="http://schemas.microsoft.com/office/drawing/2014/main" id="{9AAE0B9A-1629-6F47-8FD3-51F5135C9121}"/>
                </a:ext>
              </a:extLst>
            </p:cNvPr>
            <p:cNvPicPr>
              <a:picLocks noChangeAspect="1"/>
            </p:cNvPicPr>
            <p:nvPr userDrawn="1"/>
          </p:nvPicPr>
          <p:blipFill>
            <a:blip r:embed="rId13"/>
            <a:stretch>
              <a:fillRect/>
            </a:stretch>
          </p:blipFill>
          <p:spPr>
            <a:xfrm>
              <a:off x="10367517" y="2456977"/>
              <a:ext cx="1127394" cy="261368"/>
            </a:xfrm>
            <a:prstGeom prst="rect">
              <a:avLst/>
            </a:prstGeom>
          </p:spPr>
        </p:pic>
      </p:grpSp>
      <p:sp>
        <p:nvSpPr>
          <p:cNvPr id="4" name="TextBox 3">
            <a:extLst>
              <a:ext uri="{FF2B5EF4-FFF2-40B4-BE49-F238E27FC236}">
                <a16:creationId xmlns:a16="http://schemas.microsoft.com/office/drawing/2014/main" id="{D1558674-1CBF-394C-9A8F-D370B2ECA7AB}"/>
              </a:ext>
            </a:extLst>
          </p:cNvPr>
          <p:cNvSpPr txBox="1"/>
          <p:nvPr userDrawn="1"/>
        </p:nvSpPr>
        <p:spPr>
          <a:xfrm>
            <a:off x="9990917" y="6489759"/>
            <a:ext cx="807725" cy="215444"/>
          </a:xfrm>
          <a:prstGeom prst="rect">
            <a:avLst/>
          </a:prstGeom>
          <a:noFill/>
        </p:spPr>
        <p:txBody>
          <a:bodyPr wrap="square" rtlCol="0">
            <a:spAutoFit/>
          </a:bodyPr>
          <a:lstStyle/>
          <a:p>
            <a:r>
              <a:rPr lang="en-US" sz="800">
                <a:solidFill>
                  <a:schemeClr val="accent2"/>
                </a:solidFill>
              </a:rPr>
              <a:t>Pg: </a:t>
            </a:r>
            <a:fld id="{01ADE9DE-F83F-664E-A870-A92E6483477E}" type="slidenum">
              <a:rPr lang="en-US" sz="800" smtClean="0">
                <a:solidFill>
                  <a:schemeClr val="accent2"/>
                </a:solidFill>
              </a:rPr>
              <a:t>‹#›</a:t>
            </a:fld>
            <a:endParaRPr lang="en-US" sz="800">
              <a:solidFill>
                <a:schemeClr val="accent2"/>
              </a:solidFill>
            </a:endParaRPr>
          </a:p>
        </p:txBody>
      </p:sp>
    </p:spTree>
    <p:extLst>
      <p:ext uri="{BB962C8B-B14F-4D97-AF65-F5344CB8AC3E}">
        <p14:creationId xmlns:p14="http://schemas.microsoft.com/office/powerpoint/2010/main" val="1817186030"/>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hf sldNum="0" hdr="0" dt="0"/>
  <p:txStyles>
    <p:titleStyle>
      <a:lvl1pPr algn="l" defTabSz="457200" rtl="0" eaLnBrk="1" latinLnBrk="0" hangingPunct="1">
        <a:spcBef>
          <a:spcPct val="0"/>
        </a:spcBef>
        <a:buNone/>
        <a:defRPr sz="2800" b="1" i="0" kern="1200" cap="all">
          <a:solidFill>
            <a:schemeClr val="bg1"/>
          </a:solidFill>
          <a:latin typeface="Arial" panose="020B0604020202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053F91-7DCD-C679-6B62-F970711B21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9076974-2DF0-E0BD-7C0E-12ED6D9733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029306-3062-71BD-3427-FAC1F9C876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796BE31-2110-40A1-A226-EBC394BBE001}" type="datetimeFigureOut">
              <a:rPr lang="en-US" smtClean="0"/>
              <a:t>10/26/2025</a:t>
            </a:fld>
            <a:endParaRPr lang="en-US"/>
          </a:p>
        </p:txBody>
      </p:sp>
      <p:sp>
        <p:nvSpPr>
          <p:cNvPr id="5" name="Footer Placeholder 4">
            <a:extLst>
              <a:ext uri="{FF2B5EF4-FFF2-40B4-BE49-F238E27FC236}">
                <a16:creationId xmlns:a16="http://schemas.microsoft.com/office/drawing/2014/main" id="{04BFE2B0-D8F4-50B0-E95D-47B74DD0EE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5DAA5EA-60D8-3FBB-AB50-4C07DE992C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2C38C7B-268B-4622-A2AB-42A91A728B83}" type="slidenum">
              <a:rPr lang="en-US" smtClean="0"/>
              <a:t>‹#›</a:t>
            </a:fld>
            <a:endParaRPr lang="en-US"/>
          </a:p>
        </p:txBody>
      </p:sp>
    </p:spTree>
    <p:extLst>
      <p:ext uri="{BB962C8B-B14F-4D97-AF65-F5344CB8AC3E}">
        <p14:creationId xmlns:p14="http://schemas.microsoft.com/office/powerpoint/2010/main" val="961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21A9228-A4D7-4354-8431-BF1CBF3618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8175"/>
            <a:ext cx="12191999" cy="62198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C60306D-4E52-44F2-9372-D634B17B8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6851" y="723899"/>
            <a:ext cx="7498616"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4BC9E476-9381-8943-8DEF-F702CEC3603B}"/>
              </a:ext>
            </a:extLst>
          </p:cNvPr>
          <p:cNvSpPr>
            <a:spLocks noGrp="1"/>
          </p:cNvSpPr>
          <p:nvPr>
            <p:ph type="ctrTitle"/>
          </p:nvPr>
        </p:nvSpPr>
        <p:spPr>
          <a:xfrm>
            <a:off x="4600708" y="2213422"/>
            <a:ext cx="6798608" cy="2085869"/>
          </a:xfrm>
        </p:spPr>
        <p:txBody>
          <a:bodyPr>
            <a:normAutofit/>
          </a:bodyPr>
          <a:lstStyle/>
          <a:p>
            <a:r>
              <a:rPr lang="en-US" b="1">
                <a:solidFill>
                  <a:srgbClr val="FFFFFF"/>
                </a:solidFill>
              </a:rPr>
              <a:t>Vermont Career Advancement Project</a:t>
            </a:r>
            <a:endParaRPr lang="en-US">
              <a:solidFill>
                <a:srgbClr val="FFFFFF"/>
              </a:solidFill>
            </a:endParaRPr>
          </a:p>
        </p:txBody>
      </p:sp>
      <p:sp>
        <p:nvSpPr>
          <p:cNvPr id="14" name="Rectangle 13">
            <a:extLst>
              <a:ext uri="{FF2B5EF4-FFF2-40B4-BE49-F238E27FC236}">
                <a16:creationId xmlns:a16="http://schemas.microsoft.com/office/drawing/2014/main" id="{9E0E6AA9-EC3C-4F63-B85D-B2112A839B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rgbClr val="E09528"/>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5" name="Picture 4">
            <a:extLst>
              <a:ext uri="{FF2B5EF4-FFF2-40B4-BE49-F238E27FC236}">
                <a16:creationId xmlns:a16="http://schemas.microsoft.com/office/drawing/2014/main" id="{DEECA2AA-0D48-BCD0-2180-E391CE8516E8}"/>
              </a:ext>
            </a:extLst>
          </p:cNvPr>
          <p:cNvPicPr>
            <a:picLocks noChangeAspect="1"/>
          </p:cNvPicPr>
          <p:nvPr/>
        </p:nvPicPr>
        <p:blipFill>
          <a:blip r:embed="rId2"/>
          <a:srcRect l="8190" r="8084" b="-2"/>
          <a:stretch/>
        </p:blipFill>
        <p:spPr>
          <a:xfrm>
            <a:off x="931166" y="1475700"/>
            <a:ext cx="2716911" cy="4200731"/>
          </a:xfrm>
          <a:prstGeom prst="rect">
            <a:avLst/>
          </a:prstGeom>
        </p:spPr>
      </p:pic>
    </p:spTree>
    <p:extLst>
      <p:ext uri="{BB962C8B-B14F-4D97-AF65-F5344CB8AC3E}">
        <p14:creationId xmlns:p14="http://schemas.microsoft.com/office/powerpoint/2010/main" val="1754989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8F5E8B3A-D9E2-C5CA-1E5C-AA5F09BDBBD3}"/>
              </a:ext>
            </a:extLst>
          </p:cNvPr>
          <p:cNvSpPr>
            <a:spLocks noGrp="1"/>
          </p:cNvSpPr>
          <p:nvPr>
            <p:ph idx="1"/>
          </p:nvPr>
        </p:nvSpPr>
        <p:spPr>
          <a:xfrm>
            <a:off x="635142" y="1601407"/>
            <a:ext cx="7014423" cy="4474469"/>
          </a:xfrm>
        </p:spPr>
        <p:txBody>
          <a:bodyPr>
            <a:normAutofit/>
          </a:bodyPr>
          <a:lstStyle/>
          <a:p>
            <a:pPr marL="305435" indent="-305435"/>
            <a:r>
              <a:rPr lang="en-US" dirty="0">
                <a:solidFill>
                  <a:srgbClr val="242424"/>
                </a:solidFill>
                <a:latin typeface="Segoe UI"/>
                <a:cs typeface="Segoe UI"/>
              </a:rPr>
              <a:t>Create a robust statewide system to increase and coordinate earn and learn opportunities leading to higher-wage jobs, including pre-apprenticeships and apprenticeships.</a:t>
            </a:r>
            <a:endParaRPr lang="en-US">
              <a:cs typeface="Arial"/>
            </a:endParaRPr>
          </a:p>
          <a:p>
            <a:pPr marL="305435" indent="-305435"/>
            <a:r>
              <a:rPr lang="en-US" dirty="0">
                <a:solidFill>
                  <a:srgbClr val="242424"/>
                </a:solidFill>
                <a:latin typeface="Segoe UI"/>
                <a:cs typeface="Segoe UI"/>
              </a:rPr>
              <a:t>Build on-ramps that enable individuals in poverty and with disabilities, including those who have previously exited the VR system, to pursue high quality, high-paying careers.</a:t>
            </a:r>
            <a:endParaRPr lang="en-US">
              <a:cs typeface="Arial"/>
            </a:endParaRPr>
          </a:p>
          <a:p>
            <a:pPr marL="305435" indent="-305435"/>
            <a:r>
              <a:rPr lang="en-US" dirty="0">
                <a:solidFill>
                  <a:srgbClr val="242424"/>
                </a:solidFill>
                <a:latin typeface="Segoe UI"/>
                <a:cs typeface="Segoe UI"/>
              </a:rPr>
              <a:t>Implement a framework of supports to assist VR consumers, including those with the most significant barriers, to access and succeed in credentialed programs and apprenticeships.</a:t>
            </a:r>
            <a:endParaRPr lang="en-US">
              <a:cs typeface="Arial"/>
            </a:endParaRPr>
          </a:p>
          <a:p>
            <a:pPr marL="305435" indent="-305435"/>
            <a:r>
              <a:rPr lang="en-US" dirty="0">
                <a:solidFill>
                  <a:srgbClr val="242424"/>
                </a:solidFill>
                <a:latin typeface="Segoe UI"/>
                <a:cs typeface="Segoe UI"/>
              </a:rPr>
              <a:t>Create a practice framework for apprenticeships within the VR program statewide, including deployment of regional DVR Career Pathways Navigators and teams to support them. </a:t>
            </a:r>
            <a:endParaRPr lang="en-US">
              <a:cs typeface="Arial"/>
            </a:endParaRPr>
          </a:p>
          <a:p>
            <a:pPr marL="0" indent="0">
              <a:buNone/>
            </a:pPr>
            <a:endParaRPr lang="en-US" sz="2400" dirty="0">
              <a:cs typeface="Arial"/>
            </a:endParaRPr>
          </a:p>
        </p:txBody>
      </p:sp>
      <p:sp>
        <p:nvSpPr>
          <p:cNvPr id="31" name="Rectangle 30">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4B2658A-2970-6F04-26F8-D2E9D6BCD0D5}"/>
              </a:ext>
            </a:extLst>
          </p:cNvPr>
          <p:cNvSpPr>
            <a:spLocks noGrp="1"/>
          </p:cNvSpPr>
          <p:nvPr>
            <p:ph type="title"/>
          </p:nvPr>
        </p:nvSpPr>
        <p:spPr>
          <a:xfrm>
            <a:off x="8369643" y="1037967"/>
            <a:ext cx="3054091" cy="4709131"/>
          </a:xfrm>
        </p:spPr>
        <p:txBody>
          <a:bodyPr anchor="ctr">
            <a:normAutofit/>
          </a:bodyPr>
          <a:lstStyle/>
          <a:p>
            <a:r>
              <a:rPr lang="en-US" sz="3200" dirty="0">
                <a:solidFill>
                  <a:srgbClr val="FFFEFF"/>
                </a:solidFill>
                <a:latin typeface="Arial"/>
                <a:cs typeface="Arial"/>
              </a:rPr>
              <a:t>Goals</a:t>
            </a:r>
            <a:endParaRPr lang="en-US" sz="3200" dirty="0">
              <a:solidFill>
                <a:srgbClr val="FFFEFF"/>
              </a:solidFill>
              <a:cs typeface="Arial"/>
            </a:endParaRPr>
          </a:p>
        </p:txBody>
      </p:sp>
    </p:spTree>
    <p:extLst>
      <p:ext uri="{BB962C8B-B14F-4D97-AF65-F5344CB8AC3E}">
        <p14:creationId xmlns:p14="http://schemas.microsoft.com/office/powerpoint/2010/main" val="3561042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7E29B-42CE-C644-BA8E-8B8AC337A6AB}"/>
              </a:ext>
            </a:extLst>
          </p:cNvPr>
          <p:cNvSpPr>
            <a:spLocks noGrp="1"/>
          </p:cNvSpPr>
          <p:nvPr>
            <p:ph type="title"/>
          </p:nvPr>
        </p:nvSpPr>
        <p:spPr/>
        <p:txBody>
          <a:bodyPr/>
          <a:lstStyle/>
          <a:p>
            <a:r>
              <a:rPr lang="en-US" dirty="0">
                <a:latin typeface="Arial"/>
                <a:cs typeface="Arial"/>
              </a:rPr>
              <a:t>VCAP Structure</a:t>
            </a:r>
            <a:endParaRPr lang="en-US" dirty="0"/>
          </a:p>
        </p:txBody>
      </p:sp>
      <p:sp>
        <p:nvSpPr>
          <p:cNvPr id="3" name="Content Placeholder 2">
            <a:extLst>
              <a:ext uri="{FF2B5EF4-FFF2-40B4-BE49-F238E27FC236}">
                <a16:creationId xmlns:a16="http://schemas.microsoft.com/office/drawing/2014/main" id="{78B8B741-77A4-3A1A-B9AB-1E7346C49724}"/>
              </a:ext>
            </a:extLst>
          </p:cNvPr>
          <p:cNvSpPr>
            <a:spLocks noGrp="1"/>
          </p:cNvSpPr>
          <p:nvPr>
            <p:ph idx="1"/>
          </p:nvPr>
        </p:nvSpPr>
        <p:spPr/>
        <p:txBody>
          <a:bodyPr vert="horz" lIns="91440" tIns="45720" rIns="91440" bIns="45720" rtlCol="0" anchor="ctr">
            <a:noAutofit/>
          </a:bodyPr>
          <a:lstStyle/>
          <a:p>
            <a:pPr marL="305435" indent="-305435">
              <a:lnSpc>
                <a:spcPct val="90000"/>
              </a:lnSpc>
            </a:pPr>
            <a:endParaRPr lang="en-US" dirty="0">
              <a:latin typeface="Segoe UI"/>
              <a:cs typeface="Arial" panose="020B0604020202020204"/>
            </a:endParaRPr>
          </a:p>
          <a:p>
            <a:pPr marL="305435" indent="-305435">
              <a:lnSpc>
                <a:spcPct val="90000"/>
              </a:lnSpc>
            </a:pPr>
            <a:r>
              <a:rPr lang="en-US" sz="1400" dirty="0">
                <a:latin typeface="Segoe UI"/>
                <a:cs typeface="Arial"/>
              </a:rPr>
              <a:t>Career Pathway Navigators </a:t>
            </a:r>
            <a:endParaRPr lang="en-US" sz="1400">
              <a:solidFill>
                <a:srgbClr val="000000"/>
              </a:solidFill>
              <a:latin typeface="Segoe UI"/>
              <a:cs typeface="Arial"/>
            </a:endParaRPr>
          </a:p>
          <a:p>
            <a:pPr marL="629920" lvl="1" indent="-305435">
              <a:lnSpc>
                <a:spcPct val="90000"/>
              </a:lnSpc>
            </a:pPr>
            <a:r>
              <a:rPr lang="en-US" sz="1400" dirty="0">
                <a:latin typeface="Segoe UI"/>
                <a:cs typeface="Arial"/>
              </a:rPr>
              <a:t>Vocational counselors working on the project </a:t>
            </a:r>
            <a:endParaRPr lang="en-US" sz="1400">
              <a:solidFill>
                <a:srgbClr val="000000"/>
              </a:solidFill>
              <a:latin typeface="Segoe UI"/>
              <a:cs typeface="Arial"/>
            </a:endParaRPr>
          </a:p>
          <a:p>
            <a:pPr marL="629920" lvl="1" indent="-305435">
              <a:lnSpc>
                <a:spcPct val="90000"/>
              </a:lnSpc>
            </a:pPr>
            <a:r>
              <a:rPr lang="en-US" sz="1400" dirty="0">
                <a:latin typeface="Segoe UI"/>
                <a:cs typeface="Arial"/>
              </a:rPr>
              <a:t>Provided additional career advancement knowledge, connections, and resources </a:t>
            </a:r>
            <a:endParaRPr lang="en-US" sz="1400">
              <a:solidFill>
                <a:srgbClr val="000000"/>
              </a:solidFill>
              <a:latin typeface="Segoe UI"/>
              <a:cs typeface="Arial"/>
            </a:endParaRPr>
          </a:p>
          <a:p>
            <a:pPr marL="305435" indent="-305435">
              <a:lnSpc>
                <a:spcPct val="90000"/>
              </a:lnSpc>
            </a:pPr>
            <a:r>
              <a:rPr lang="en-US" sz="1400" dirty="0">
                <a:latin typeface="Segoe UI"/>
                <a:cs typeface="Arial"/>
              </a:rPr>
              <a:t>VABIR Employment Consultants </a:t>
            </a:r>
            <a:endParaRPr lang="en-US" sz="1400">
              <a:solidFill>
                <a:srgbClr val="000000"/>
              </a:solidFill>
              <a:latin typeface="Segoe UI"/>
              <a:cs typeface="Arial"/>
            </a:endParaRPr>
          </a:p>
          <a:p>
            <a:pPr marL="629920" lvl="1" indent="-305435">
              <a:lnSpc>
                <a:spcPct val="90000"/>
              </a:lnSpc>
            </a:pPr>
            <a:r>
              <a:rPr lang="en-US" sz="1400" dirty="0">
                <a:latin typeface="Segoe UI"/>
                <a:cs typeface="Arial"/>
              </a:rPr>
              <a:t>Individually paired with the first cohort of CPNs </a:t>
            </a:r>
            <a:endParaRPr lang="en-US" sz="1400">
              <a:solidFill>
                <a:srgbClr val="000000"/>
              </a:solidFill>
              <a:latin typeface="Segoe UI"/>
              <a:cs typeface="Arial"/>
            </a:endParaRPr>
          </a:p>
          <a:p>
            <a:pPr marL="305435" indent="-305435">
              <a:lnSpc>
                <a:spcPct val="90000"/>
              </a:lnSpc>
            </a:pPr>
            <a:r>
              <a:rPr lang="en-US" sz="1400" dirty="0">
                <a:latin typeface="Segoe UI"/>
                <a:cs typeface="Arial"/>
              </a:rPr>
              <a:t>Career Pathway Student Navigator </a:t>
            </a:r>
            <a:endParaRPr lang="en-US" sz="1400">
              <a:solidFill>
                <a:srgbClr val="000000"/>
              </a:solidFill>
              <a:latin typeface="Segoe UI"/>
              <a:cs typeface="Arial"/>
            </a:endParaRPr>
          </a:p>
          <a:p>
            <a:pPr marL="629920" lvl="1" indent="-305435">
              <a:lnSpc>
                <a:spcPct val="90000"/>
              </a:lnSpc>
            </a:pPr>
            <a:r>
              <a:rPr lang="en-US" sz="1400" dirty="0">
                <a:latin typeface="Segoe UI"/>
                <a:cs typeface="Arial"/>
              </a:rPr>
              <a:t>Community College of Vermont and Vermont State University</a:t>
            </a:r>
            <a:endParaRPr lang="en-US" sz="1400">
              <a:solidFill>
                <a:srgbClr val="000000"/>
              </a:solidFill>
              <a:latin typeface="Segoe UI"/>
              <a:cs typeface="Arial"/>
            </a:endParaRPr>
          </a:p>
          <a:p>
            <a:pPr marL="629920" lvl="1" indent="-305435">
              <a:lnSpc>
                <a:spcPct val="90000"/>
              </a:lnSpc>
            </a:pPr>
            <a:r>
              <a:rPr lang="en-US" sz="1400" dirty="0">
                <a:latin typeface="Segoe UI"/>
                <a:cs typeface="Arial"/>
              </a:rPr>
              <a:t>Primary support for VCAP participants and CPNs navigating post-secondary </a:t>
            </a:r>
            <a:endParaRPr lang="en-US" sz="1400">
              <a:solidFill>
                <a:srgbClr val="000000"/>
              </a:solidFill>
              <a:latin typeface="Segoe UI"/>
              <a:cs typeface="Arial"/>
            </a:endParaRPr>
          </a:p>
          <a:p>
            <a:pPr marL="305435" indent="-305435">
              <a:lnSpc>
                <a:spcPct val="90000"/>
              </a:lnSpc>
            </a:pPr>
            <a:r>
              <a:rPr lang="en-US" sz="1400" dirty="0">
                <a:latin typeface="Segoe UI"/>
                <a:cs typeface="Arial"/>
              </a:rPr>
              <a:t>Assistive Technology Specialist </a:t>
            </a:r>
            <a:endParaRPr lang="en-US" sz="1400">
              <a:solidFill>
                <a:srgbClr val="000000"/>
              </a:solidFill>
              <a:latin typeface="Segoe UI"/>
              <a:cs typeface="Arial"/>
            </a:endParaRPr>
          </a:p>
          <a:p>
            <a:pPr marL="629920" lvl="1" indent="-305435">
              <a:lnSpc>
                <a:spcPct val="90000"/>
              </a:lnSpc>
            </a:pPr>
            <a:r>
              <a:rPr lang="en-US" sz="1400" dirty="0">
                <a:latin typeface="Segoe UI"/>
                <a:cs typeface="Arial"/>
              </a:rPr>
              <a:t>Vermont Assistive Technology Program </a:t>
            </a:r>
            <a:endParaRPr lang="en-US" sz="1400">
              <a:solidFill>
                <a:srgbClr val="000000"/>
              </a:solidFill>
              <a:latin typeface="Segoe UI"/>
              <a:cs typeface="Arial"/>
            </a:endParaRPr>
          </a:p>
          <a:p>
            <a:pPr marL="629920" lvl="1" indent="-305435">
              <a:lnSpc>
                <a:spcPct val="90000"/>
              </a:lnSpc>
            </a:pPr>
            <a:r>
              <a:rPr lang="en-US" sz="1400" dirty="0">
                <a:latin typeface="Segoe UI"/>
                <a:cs typeface="Arial"/>
              </a:rPr>
              <a:t>Proactive referrals for career advancement planning</a:t>
            </a:r>
            <a:endParaRPr lang="en-US" sz="1400">
              <a:solidFill>
                <a:srgbClr val="000000"/>
              </a:solidFill>
              <a:latin typeface="Segoe UI"/>
              <a:cs typeface="Arial"/>
            </a:endParaRPr>
          </a:p>
          <a:p>
            <a:pPr marL="305435" indent="-305435"/>
            <a:endParaRPr lang="en-US" dirty="0">
              <a:latin typeface="Segoe UI"/>
              <a:cs typeface="Arial"/>
            </a:endParaRPr>
          </a:p>
        </p:txBody>
      </p:sp>
    </p:spTree>
    <p:extLst>
      <p:ext uri="{BB962C8B-B14F-4D97-AF65-F5344CB8AC3E}">
        <p14:creationId xmlns:p14="http://schemas.microsoft.com/office/powerpoint/2010/main" val="4234551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0438A1A7-2BC6-7342-4669-A2A2FA8D21A8}"/>
              </a:ext>
            </a:extLst>
          </p:cNvPr>
          <p:cNvSpPr/>
          <p:nvPr/>
        </p:nvSpPr>
        <p:spPr>
          <a:xfrm>
            <a:off x="5367528" y="3003804"/>
            <a:ext cx="1216152" cy="62636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1400" dirty="0"/>
              <a:t>VCAP Participant</a:t>
            </a:r>
          </a:p>
        </p:txBody>
      </p:sp>
      <p:sp>
        <p:nvSpPr>
          <p:cNvPr id="7" name="Rectangle: Rounded Corners 6">
            <a:extLst>
              <a:ext uri="{FF2B5EF4-FFF2-40B4-BE49-F238E27FC236}">
                <a16:creationId xmlns:a16="http://schemas.microsoft.com/office/drawing/2014/main" id="{6C912A1E-C343-E041-FA69-F811BF5AFF3C}"/>
              </a:ext>
            </a:extLst>
          </p:cNvPr>
          <p:cNvSpPr/>
          <p:nvPr/>
        </p:nvSpPr>
        <p:spPr>
          <a:xfrm>
            <a:off x="5493258" y="1782318"/>
            <a:ext cx="964692" cy="393954"/>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1400" dirty="0"/>
              <a:t>CPN</a:t>
            </a:r>
            <a:endParaRPr lang="en-US" dirty="0"/>
          </a:p>
        </p:txBody>
      </p:sp>
      <p:sp>
        <p:nvSpPr>
          <p:cNvPr id="8" name="Rectangle: Rounded Corners 7">
            <a:extLst>
              <a:ext uri="{FF2B5EF4-FFF2-40B4-BE49-F238E27FC236}">
                <a16:creationId xmlns:a16="http://schemas.microsoft.com/office/drawing/2014/main" id="{E52C5F41-0604-ECC3-74BA-B96B32FA6C30}"/>
              </a:ext>
            </a:extLst>
          </p:cNvPr>
          <p:cNvSpPr/>
          <p:nvPr/>
        </p:nvSpPr>
        <p:spPr>
          <a:xfrm>
            <a:off x="7147560" y="2558796"/>
            <a:ext cx="1004315" cy="431292"/>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400" dirty="0"/>
              <a:t>VCAP EC</a:t>
            </a:r>
          </a:p>
        </p:txBody>
      </p:sp>
      <p:sp>
        <p:nvSpPr>
          <p:cNvPr id="9" name="Rectangle: Rounded Corners 8">
            <a:extLst>
              <a:ext uri="{FF2B5EF4-FFF2-40B4-BE49-F238E27FC236}">
                <a16:creationId xmlns:a16="http://schemas.microsoft.com/office/drawing/2014/main" id="{33B423C5-A989-DCAD-922B-440F11548143}"/>
              </a:ext>
            </a:extLst>
          </p:cNvPr>
          <p:cNvSpPr/>
          <p:nvPr/>
        </p:nvSpPr>
        <p:spPr>
          <a:xfrm>
            <a:off x="3944113" y="2612136"/>
            <a:ext cx="1068323" cy="357378"/>
          </a:xfrm>
          <a:prstGeom prst="roundRect">
            <a:avLst/>
          </a:prstGeom>
          <a:ln>
            <a:solidFill>
              <a:schemeClr val="accent5"/>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en-US" sz="1400" dirty="0"/>
              <a:t>VCAP AT</a:t>
            </a:r>
          </a:p>
        </p:txBody>
      </p:sp>
      <p:sp>
        <p:nvSpPr>
          <p:cNvPr id="10" name="Rectangle: Rounded Corners 9">
            <a:extLst>
              <a:ext uri="{FF2B5EF4-FFF2-40B4-BE49-F238E27FC236}">
                <a16:creationId xmlns:a16="http://schemas.microsoft.com/office/drawing/2014/main" id="{7102EC8A-BB8B-5838-4B6C-4A59EFD68F9A}"/>
              </a:ext>
            </a:extLst>
          </p:cNvPr>
          <p:cNvSpPr/>
          <p:nvPr/>
        </p:nvSpPr>
        <p:spPr>
          <a:xfrm>
            <a:off x="3878581" y="3884676"/>
            <a:ext cx="1068323" cy="357378"/>
          </a:xfrm>
          <a:prstGeom prst="roundRect">
            <a:avLst/>
          </a:prstGeom>
          <a:ln>
            <a:solidFill>
              <a:schemeClr val="accent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en-US" sz="1400" dirty="0"/>
              <a:t>CCV CPSN</a:t>
            </a:r>
          </a:p>
        </p:txBody>
      </p:sp>
      <p:sp>
        <p:nvSpPr>
          <p:cNvPr id="11" name="Rectangle: Rounded Corners 10">
            <a:extLst>
              <a:ext uri="{FF2B5EF4-FFF2-40B4-BE49-F238E27FC236}">
                <a16:creationId xmlns:a16="http://schemas.microsoft.com/office/drawing/2014/main" id="{BAF4CB1E-52D0-D18B-A439-923B80AD28DB}"/>
              </a:ext>
            </a:extLst>
          </p:cNvPr>
          <p:cNvSpPr/>
          <p:nvPr/>
        </p:nvSpPr>
        <p:spPr>
          <a:xfrm>
            <a:off x="7115555" y="3826177"/>
            <a:ext cx="1068323" cy="431292"/>
          </a:xfrm>
          <a:prstGeom prst="roundRect">
            <a:avLst/>
          </a:prstGeom>
          <a:ln>
            <a:solidFill>
              <a:schemeClr val="accent6"/>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en-US" sz="1400" dirty="0"/>
              <a:t>VTSU CPSN</a:t>
            </a:r>
          </a:p>
        </p:txBody>
      </p:sp>
      <p:sp>
        <p:nvSpPr>
          <p:cNvPr id="13" name="Rectangle: Rounded Corners 12">
            <a:extLst>
              <a:ext uri="{FF2B5EF4-FFF2-40B4-BE49-F238E27FC236}">
                <a16:creationId xmlns:a16="http://schemas.microsoft.com/office/drawing/2014/main" id="{E669E51F-6670-A98B-0217-BEE625629974}"/>
              </a:ext>
            </a:extLst>
          </p:cNvPr>
          <p:cNvSpPr/>
          <p:nvPr/>
        </p:nvSpPr>
        <p:spPr>
          <a:xfrm>
            <a:off x="2293621" y="4655597"/>
            <a:ext cx="888491" cy="411926"/>
          </a:xfrm>
          <a:prstGeom prst="roundRect">
            <a:avLst/>
          </a:prstGeom>
          <a:ln>
            <a:solidFill>
              <a:schemeClr val="accent1"/>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en-US" sz="1400" dirty="0"/>
              <a:t>CCV</a:t>
            </a:r>
            <a:endParaRPr lang="en-US" dirty="0"/>
          </a:p>
        </p:txBody>
      </p:sp>
      <p:sp>
        <p:nvSpPr>
          <p:cNvPr id="14" name="Rectangle: Rounded Corners 13">
            <a:extLst>
              <a:ext uri="{FF2B5EF4-FFF2-40B4-BE49-F238E27FC236}">
                <a16:creationId xmlns:a16="http://schemas.microsoft.com/office/drawing/2014/main" id="{BB3E25C7-9989-85C8-74C4-F0B1C3D015A3}"/>
              </a:ext>
            </a:extLst>
          </p:cNvPr>
          <p:cNvSpPr/>
          <p:nvPr/>
        </p:nvSpPr>
        <p:spPr>
          <a:xfrm>
            <a:off x="8746233" y="4625117"/>
            <a:ext cx="955549" cy="411926"/>
          </a:xfrm>
          <a:prstGeom prst="roundRect">
            <a:avLst/>
          </a:prstGeom>
          <a:ln>
            <a:solidFill>
              <a:schemeClr val="accent6"/>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en-US" sz="1400" dirty="0"/>
              <a:t>VTSU</a:t>
            </a:r>
            <a:endParaRPr lang="en-US" dirty="0"/>
          </a:p>
        </p:txBody>
      </p:sp>
      <p:sp>
        <p:nvSpPr>
          <p:cNvPr id="15" name="TextBox 14">
            <a:extLst>
              <a:ext uri="{FF2B5EF4-FFF2-40B4-BE49-F238E27FC236}">
                <a16:creationId xmlns:a16="http://schemas.microsoft.com/office/drawing/2014/main" id="{0D87B8CA-EBD8-7732-BF0D-9A4AD1D7A11D}"/>
              </a:ext>
            </a:extLst>
          </p:cNvPr>
          <p:cNvSpPr txBox="1"/>
          <p:nvPr/>
        </p:nvSpPr>
        <p:spPr>
          <a:xfrm>
            <a:off x="1192115" y="5095932"/>
            <a:ext cx="1078992" cy="276999"/>
          </a:xfrm>
          <a:prstGeom prst="rect">
            <a:avLst/>
          </a:prstGeom>
          <a:noFill/>
        </p:spPr>
        <p:txBody>
          <a:bodyPr wrap="square" rtlCol="0">
            <a:spAutoFit/>
          </a:bodyPr>
          <a:lstStyle/>
          <a:p>
            <a:r>
              <a:rPr lang="en-US" sz="1200" dirty="0"/>
              <a:t>Advising</a:t>
            </a:r>
            <a:endParaRPr lang="en-US" sz="1400" dirty="0"/>
          </a:p>
        </p:txBody>
      </p:sp>
      <p:sp>
        <p:nvSpPr>
          <p:cNvPr id="17" name="TextBox 16">
            <a:extLst>
              <a:ext uri="{FF2B5EF4-FFF2-40B4-BE49-F238E27FC236}">
                <a16:creationId xmlns:a16="http://schemas.microsoft.com/office/drawing/2014/main" id="{A2F23E02-3FF5-FC51-570E-8956AF96F357}"/>
              </a:ext>
            </a:extLst>
          </p:cNvPr>
          <p:cNvSpPr txBox="1"/>
          <p:nvPr/>
        </p:nvSpPr>
        <p:spPr>
          <a:xfrm>
            <a:off x="1850992" y="5277281"/>
            <a:ext cx="1264920" cy="276999"/>
          </a:xfrm>
          <a:prstGeom prst="rect">
            <a:avLst/>
          </a:prstGeom>
          <a:noFill/>
        </p:spPr>
        <p:txBody>
          <a:bodyPr wrap="square" rtlCol="0">
            <a:spAutoFit/>
          </a:bodyPr>
          <a:lstStyle/>
          <a:p>
            <a:r>
              <a:rPr lang="en-US" sz="1200" dirty="0"/>
              <a:t>Financial Aid</a:t>
            </a:r>
          </a:p>
        </p:txBody>
      </p:sp>
      <p:sp>
        <p:nvSpPr>
          <p:cNvPr id="18" name="TextBox 17">
            <a:extLst>
              <a:ext uri="{FF2B5EF4-FFF2-40B4-BE49-F238E27FC236}">
                <a16:creationId xmlns:a16="http://schemas.microsoft.com/office/drawing/2014/main" id="{82991581-B53F-C85F-0331-F5FFCE006014}"/>
              </a:ext>
            </a:extLst>
          </p:cNvPr>
          <p:cNvSpPr txBox="1"/>
          <p:nvPr/>
        </p:nvSpPr>
        <p:spPr>
          <a:xfrm>
            <a:off x="92197" y="5424924"/>
            <a:ext cx="1603249" cy="276999"/>
          </a:xfrm>
          <a:prstGeom prst="rect">
            <a:avLst/>
          </a:prstGeom>
          <a:noFill/>
        </p:spPr>
        <p:txBody>
          <a:bodyPr wrap="square" rtlCol="0">
            <a:spAutoFit/>
          </a:bodyPr>
          <a:lstStyle/>
          <a:p>
            <a:r>
              <a:rPr lang="en-US" sz="1200" dirty="0"/>
              <a:t>Disability Services</a:t>
            </a:r>
            <a:endParaRPr lang="en-US" sz="1400" dirty="0"/>
          </a:p>
        </p:txBody>
      </p:sp>
      <p:sp>
        <p:nvSpPr>
          <p:cNvPr id="20" name="TextBox 19">
            <a:extLst>
              <a:ext uri="{FF2B5EF4-FFF2-40B4-BE49-F238E27FC236}">
                <a16:creationId xmlns:a16="http://schemas.microsoft.com/office/drawing/2014/main" id="{5E47D5E8-BB2F-669D-7332-F5EC904CFEF0}"/>
              </a:ext>
            </a:extLst>
          </p:cNvPr>
          <p:cNvSpPr txBox="1"/>
          <p:nvPr/>
        </p:nvSpPr>
        <p:spPr>
          <a:xfrm>
            <a:off x="10532946" y="5388025"/>
            <a:ext cx="1078992" cy="276999"/>
          </a:xfrm>
          <a:prstGeom prst="rect">
            <a:avLst/>
          </a:prstGeom>
          <a:noFill/>
        </p:spPr>
        <p:txBody>
          <a:bodyPr wrap="square" rtlCol="0">
            <a:spAutoFit/>
          </a:bodyPr>
          <a:lstStyle/>
          <a:p>
            <a:r>
              <a:rPr lang="en-US" sz="1200" dirty="0"/>
              <a:t>Advising</a:t>
            </a:r>
            <a:endParaRPr lang="en-US" sz="1400" dirty="0"/>
          </a:p>
        </p:txBody>
      </p:sp>
      <p:sp>
        <p:nvSpPr>
          <p:cNvPr id="21" name="TextBox 20">
            <a:extLst>
              <a:ext uri="{FF2B5EF4-FFF2-40B4-BE49-F238E27FC236}">
                <a16:creationId xmlns:a16="http://schemas.microsoft.com/office/drawing/2014/main" id="{D53DE001-AD8A-5A08-56E0-FA0CF6C5CBC0}"/>
              </a:ext>
            </a:extLst>
          </p:cNvPr>
          <p:cNvSpPr txBox="1"/>
          <p:nvPr/>
        </p:nvSpPr>
        <p:spPr>
          <a:xfrm>
            <a:off x="9995695" y="5020122"/>
            <a:ext cx="1264920" cy="276999"/>
          </a:xfrm>
          <a:prstGeom prst="rect">
            <a:avLst/>
          </a:prstGeom>
          <a:noFill/>
        </p:spPr>
        <p:txBody>
          <a:bodyPr wrap="square" rtlCol="0">
            <a:spAutoFit/>
          </a:bodyPr>
          <a:lstStyle/>
          <a:p>
            <a:r>
              <a:rPr lang="en-US" sz="1200" dirty="0"/>
              <a:t>Financial Aid</a:t>
            </a:r>
          </a:p>
        </p:txBody>
      </p:sp>
      <p:sp>
        <p:nvSpPr>
          <p:cNvPr id="22" name="TextBox 21">
            <a:extLst>
              <a:ext uri="{FF2B5EF4-FFF2-40B4-BE49-F238E27FC236}">
                <a16:creationId xmlns:a16="http://schemas.microsoft.com/office/drawing/2014/main" id="{E0F07EE6-9B75-0F70-3364-2CD3E20B24A7}"/>
              </a:ext>
            </a:extLst>
          </p:cNvPr>
          <p:cNvSpPr txBox="1"/>
          <p:nvPr/>
        </p:nvSpPr>
        <p:spPr>
          <a:xfrm>
            <a:off x="8879451" y="5335454"/>
            <a:ext cx="1603249" cy="276999"/>
          </a:xfrm>
          <a:prstGeom prst="rect">
            <a:avLst/>
          </a:prstGeom>
          <a:noFill/>
        </p:spPr>
        <p:txBody>
          <a:bodyPr wrap="square" rtlCol="0">
            <a:spAutoFit/>
          </a:bodyPr>
          <a:lstStyle/>
          <a:p>
            <a:r>
              <a:rPr lang="en-US" sz="1200" dirty="0"/>
              <a:t>Disability Services</a:t>
            </a:r>
          </a:p>
        </p:txBody>
      </p:sp>
      <p:sp>
        <p:nvSpPr>
          <p:cNvPr id="23" name="TextBox 22">
            <a:extLst>
              <a:ext uri="{FF2B5EF4-FFF2-40B4-BE49-F238E27FC236}">
                <a16:creationId xmlns:a16="http://schemas.microsoft.com/office/drawing/2014/main" id="{42CE2DE8-8E28-46A2-BF67-9221614F3B65}"/>
              </a:ext>
            </a:extLst>
          </p:cNvPr>
          <p:cNvSpPr txBox="1"/>
          <p:nvPr/>
        </p:nvSpPr>
        <p:spPr>
          <a:xfrm>
            <a:off x="11003469" y="5665020"/>
            <a:ext cx="1078992" cy="276999"/>
          </a:xfrm>
          <a:prstGeom prst="rect">
            <a:avLst/>
          </a:prstGeom>
          <a:noFill/>
        </p:spPr>
        <p:txBody>
          <a:bodyPr wrap="square" rtlCol="0">
            <a:spAutoFit/>
          </a:bodyPr>
          <a:lstStyle/>
          <a:p>
            <a:r>
              <a:rPr lang="en-US" sz="1200" dirty="0"/>
              <a:t>Registrar</a:t>
            </a:r>
            <a:endParaRPr lang="en-US" sz="1400" dirty="0"/>
          </a:p>
        </p:txBody>
      </p:sp>
      <p:sp>
        <p:nvSpPr>
          <p:cNvPr id="25" name="TextBox 24">
            <a:extLst>
              <a:ext uri="{FF2B5EF4-FFF2-40B4-BE49-F238E27FC236}">
                <a16:creationId xmlns:a16="http://schemas.microsoft.com/office/drawing/2014/main" id="{564B54DF-F3D7-F0AA-C32E-C874DDFD1A48}"/>
              </a:ext>
            </a:extLst>
          </p:cNvPr>
          <p:cNvSpPr txBox="1"/>
          <p:nvPr/>
        </p:nvSpPr>
        <p:spPr>
          <a:xfrm>
            <a:off x="3655391" y="4410080"/>
            <a:ext cx="1078992" cy="261610"/>
          </a:xfrm>
          <a:prstGeom prst="rect">
            <a:avLst/>
          </a:prstGeom>
          <a:noFill/>
        </p:spPr>
        <p:txBody>
          <a:bodyPr wrap="square" rtlCol="0">
            <a:spAutoFit/>
          </a:bodyPr>
          <a:lstStyle/>
          <a:p>
            <a:r>
              <a:rPr lang="en-US" sz="1100" dirty="0"/>
              <a:t>Advising</a:t>
            </a:r>
            <a:endParaRPr lang="en-US" sz="1400" dirty="0"/>
          </a:p>
        </p:txBody>
      </p:sp>
      <p:sp>
        <p:nvSpPr>
          <p:cNvPr id="26" name="TextBox 25">
            <a:extLst>
              <a:ext uri="{FF2B5EF4-FFF2-40B4-BE49-F238E27FC236}">
                <a16:creationId xmlns:a16="http://schemas.microsoft.com/office/drawing/2014/main" id="{0F4FC8D8-4FB9-2C41-C4E9-E28DF0C218B7}"/>
              </a:ext>
            </a:extLst>
          </p:cNvPr>
          <p:cNvSpPr txBox="1"/>
          <p:nvPr/>
        </p:nvSpPr>
        <p:spPr>
          <a:xfrm>
            <a:off x="4377256" y="5664934"/>
            <a:ext cx="1003745" cy="430887"/>
          </a:xfrm>
          <a:prstGeom prst="rect">
            <a:avLst/>
          </a:prstGeom>
          <a:noFill/>
        </p:spPr>
        <p:txBody>
          <a:bodyPr wrap="square" rtlCol="0">
            <a:spAutoFit/>
          </a:bodyPr>
          <a:lstStyle/>
          <a:p>
            <a:r>
              <a:rPr lang="en-US" sz="1100" dirty="0"/>
              <a:t>Strengthens Partnership</a:t>
            </a:r>
            <a:endParaRPr lang="en-US" sz="1200" dirty="0"/>
          </a:p>
        </p:txBody>
      </p:sp>
      <p:sp>
        <p:nvSpPr>
          <p:cNvPr id="27" name="TextBox 26">
            <a:extLst>
              <a:ext uri="{FF2B5EF4-FFF2-40B4-BE49-F238E27FC236}">
                <a16:creationId xmlns:a16="http://schemas.microsoft.com/office/drawing/2014/main" id="{D97FDB9B-43FC-41E0-C7B9-3E110A59DC8B}"/>
              </a:ext>
            </a:extLst>
          </p:cNvPr>
          <p:cNvSpPr txBox="1"/>
          <p:nvPr/>
        </p:nvSpPr>
        <p:spPr>
          <a:xfrm>
            <a:off x="4370780" y="4535569"/>
            <a:ext cx="1463408" cy="430887"/>
          </a:xfrm>
          <a:prstGeom prst="rect">
            <a:avLst/>
          </a:prstGeom>
          <a:noFill/>
        </p:spPr>
        <p:txBody>
          <a:bodyPr wrap="square" rtlCol="0">
            <a:spAutoFit/>
          </a:bodyPr>
          <a:lstStyle/>
          <a:p>
            <a:r>
              <a:rPr lang="en-US" sz="1100" dirty="0"/>
              <a:t>Builds institution awareness of HAVT </a:t>
            </a:r>
            <a:endParaRPr lang="en-US" sz="1200" dirty="0"/>
          </a:p>
        </p:txBody>
      </p:sp>
      <p:sp>
        <p:nvSpPr>
          <p:cNvPr id="28" name="TextBox 27">
            <a:extLst>
              <a:ext uri="{FF2B5EF4-FFF2-40B4-BE49-F238E27FC236}">
                <a16:creationId xmlns:a16="http://schemas.microsoft.com/office/drawing/2014/main" id="{04C64488-5850-9F80-ABD8-9F1B483835E2}"/>
              </a:ext>
            </a:extLst>
          </p:cNvPr>
          <p:cNvSpPr txBox="1"/>
          <p:nvPr/>
        </p:nvSpPr>
        <p:spPr>
          <a:xfrm>
            <a:off x="3690739" y="4811249"/>
            <a:ext cx="1031069" cy="600164"/>
          </a:xfrm>
          <a:prstGeom prst="rect">
            <a:avLst/>
          </a:prstGeom>
          <a:noFill/>
        </p:spPr>
        <p:txBody>
          <a:bodyPr wrap="square" rtlCol="0">
            <a:spAutoFit/>
          </a:bodyPr>
          <a:lstStyle/>
          <a:p>
            <a:r>
              <a:rPr lang="en-US" sz="1100" dirty="0"/>
              <a:t>Ensures disability access</a:t>
            </a:r>
            <a:endParaRPr lang="en-US" sz="1200" dirty="0"/>
          </a:p>
        </p:txBody>
      </p:sp>
      <p:sp>
        <p:nvSpPr>
          <p:cNvPr id="29" name="TextBox 28">
            <a:extLst>
              <a:ext uri="{FF2B5EF4-FFF2-40B4-BE49-F238E27FC236}">
                <a16:creationId xmlns:a16="http://schemas.microsoft.com/office/drawing/2014/main" id="{4A06AF34-FA19-AA0B-DE8E-5A5F74716EB2}"/>
              </a:ext>
            </a:extLst>
          </p:cNvPr>
          <p:cNvSpPr txBox="1"/>
          <p:nvPr/>
        </p:nvSpPr>
        <p:spPr>
          <a:xfrm>
            <a:off x="1331435" y="5557659"/>
            <a:ext cx="1359032" cy="276999"/>
          </a:xfrm>
          <a:prstGeom prst="rect">
            <a:avLst/>
          </a:prstGeom>
          <a:noFill/>
        </p:spPr>
        <p:txBody>
          <a:bodyPr wrap="square" rtlCol="0">
            <a:spAutoFit/>
          </a:bodyPr>
          <a:lstStyle/>
          <a:p>
            <a:r>
              <a:rPr lang="en-US" sz="1200" dirty="0"/>
              <a:t>Career Pathways</a:t>
            </a:r>
            <a:endParaRPr lang="en-US" sz="1400" dirty="0"/>
          </a:p>
        </p:txBody>
      </p:sp>
      <p:sp>
        <p:nvSpPr>
          <p:cNvPr id="30" name="TextBox 29">
            <a:extLst>
              <a:ext uri="{FF2B5EF4-FFF2-40B4-BE49-F238E27FC236}">
                <a16:creationId xmlns:a16="http://schemas.microsoft.com/office/drawing/2014/main" id="{63BD9242-C104-6916-E73E-3B4D875736F4}"/>
              </a:ext>
            </a:extLst>
          </p:cNvPr>
          <p:cNvSpPr txBox="1"/>
          <p:nvPr/>
        </p:nvSpPr>
        <p:spPr>
          <a:xfrm>
            <a:off x="9468165" y="5628791"/>
            <a:ext cx="1404371" cy="276999"/>
          </a:xfrm>
          <a:prstGeom prst="rect">
            <a:avLst/>
          </a:prstGeom>
          <a:noFill/>
        </p:spPr>
        <p:txBody>
          <a:bodyPr wrap="square" rtlCol="0">
            <a:spAutoFit/>
          </a:bodyPr>
          <a:lstStyle/>
          <a:p>
            <a:r>
              <a:rPr lang="en-US" sz="1200" dirty="0"/>
              <a:t>Career Pathways</a:t>
            </a:r>
            <a:endParaRPr lang="en-US" sz="1400" dirty="0"/>
          </a:p>
        </p:txBody>
      </p:sp>
      <p:sp>
        <p:nvSpPr>
          <p:cNvPr id="31" name="TextBox 30">
            <a:extLst>
              <a:ext uri="{FF2B5EF4-FFF2-40B4-BE49-F238E27FC236}">
                <a16:creationId xmlns:a16="http://schemas.microsoft.com/office/drawing/2014/main" id="{5B9D2900-6BB1-5754-02D7-55F4FED91B1E}"/>
              </a:ext>
            </a:extLst>
          </p:cNvPr>
          <p:cNvSpPr txBox="1"/>
          <p:nvPr/>
        </p:nvSpPr>
        <p:spPr>
          <a:xfrm>
            <a:off x="3355038" y="5470202"/>
            <a:ext cx="1078992" cy="261610"/>
          </a:xfrm>
          <a:prstGeom prst="rect">
            <a:avLst/>
          </a:prstGeom>
          <a:noFill/>
        </p:spPr>
        <p:txBody>
          <a:bodyPr wrap="square" rtlCol="0">
            <a:spAutoFit/>
          </a:bodyPr>
          <a:lstStyle/>
          <a:p>
            <a:r>
              <a:rPr lang="en-US" sz="1100" dirty="0"/>
              <a:t>Progressive Ed</a:t>
            </a:r>
            <a:endParaRPr lang="en-US" sz="1200" dirty="0"/>
          </a:p>
        </p:txBody>
      </p:sp>
      <p:sp>
        <p:nvSpPr>
          <p:cNvPr id="33" name="TextBox 32">
            <a:extLst>
              <a:ext uri="{FF2B5EF4-FFF2-40B4-BE49-F238E27FC236}">
                <a16:creationId xmlns:a16="http://schemas.microsoft.com/office/drawing/2014/main" id="{97E2EACB-6E53-9B53-1E10-E3F3B444F7EF}"/>
              </a:ext>
            </a:extLst>
          </p:cNvPr>
          <p:cNvSpPr txBox="1"/>
          <p:nvPr/>
        </p:nvSpPr>
        <p:spPr>
          <a:xfrm>
            <a:off x="7649716" y="1891993"/>
            <a:ext cx="1246630" cy="461665"/>
          </a:xfrm>
          <a:prstGeom prst="rect">
            <a:avLst/>
          </a:prstGeom>
          <a:noFill/>
        </p:spPr>
        <p:txBody>
          <a:bodyPr wrap="square" rtlCol="0">
            <a:spAutoFit/>
          </a:bodyPr>
          <a:lstStyle/>
          <a:p>
            <a:r>
              <a:rPr lang="en-US" sz="1200" dirty="0"/>
              <a:t>Progressive Ed/Emp</a:t>
            </a:r>
            <a:endParaRPr lang="en-US" sz="1400" dirty="0"/>
          </a:p>
        </p:txBody>
      </p:sp>
      <p:sp>
        <p:nvSpPr>
          <p:cNvPr id="35" name="TextBox 34">
            <a:extLst>
              <a:ext uri="{FF2B5EF4-FFF2-40B4-BE49-F238E27FC236}">
                <a16:creationId xmlns:a16="http://schemas.microsoft.com/office/drawing/2014/main" id="{67C7B44E-F2F5-9B7D-B25A-6423CCF592F8}"/>
              </a:ext>
            </a:extLst>
          </p:cNvPr>
          <p:cNvSpPr txBox="1"/>
          <p:nvPr/>
        </p:nvSpPr>
        <p:spPr>
          <a:xfrm>
            <a:off x="8565250" y="2311870"/>
            <a:ext cx="1264918" cy="646331"/>
          </a:xfrm>
          <a:prstGeom prst="rect">
            <a:avLst/>
          </a:prstGeom>
          <a:noFill/>
        </p:spPr>
        <p:txBody>
          <a:bodyPr wrap="square" rtlCol="0">
            <a:spAutoFit/>
          </a:bodyPr>
          <a:lstStyle/>
          <a:p>
            <a:r>
              <a:rPr lang="en-US" sz="1200" dirty="0"/>
              <a:t>Internship and apprenticeship development</a:t>
            </a:r>
            <a:endParaRPr lang="en-US" sz="1400" dirty="0"/>
          </a:p>
        </p:txBody>
      </p:sp>
      <p:sp>
        <p:nvSpPr>
          <p:cNvPr id="36" name="TextBox 35">
            <a:extLst>
              <a:ext uri="{FF2B5EF4-FFF2-40B4-BE49-F238E27FC236}">
                <a16:creationId xmlns:a16="http://schemas.microsoft.com/office/drawing/2014/main" id="{2376E855-E317-A9A8-3C9D-3D75F1543856}"/>
              </a:ext>
            </a:extLst>
          </p:cNvPr>
          <p:cNvSpPr txBox="1"/>
          <p:nvPr/>
        </p:nvSpPr>
        <p:spPr>
          <a:xfrm>
            <a:off x="9010250" y="1769939"/>
            <a:ext cx="1074962" cy="461665"/>
          </a:xfrm>
          <a:prstGeom prst="rect">
            <a:avLst/>
          </a:prstGeom>
          <a:noFill/>
        </p:spPr>
        <p:txBody>
          <a:bodyPr wrap="square" rtlCol="0">
            <a:spAutoFit/>
          </a:bodyPr>
          <a:lstStyle/>
          <a:p>
            <a:r>
              <a:rPr lang="en-US" sz="1200" dirty="0"/>
              <a:t>Career development</a:t>
            </a:r>
            <a:endParaRPr lang="en-US" sz="1400" dirty="0"/>
          </a:p>
        </p:txBody>
      </p:sp>
      <p:sp>
        <p:nvSpPr>
          <p:cNvPr id="38" name="TextBox 37">
            <a:extLst>
              <a:ext uri="{FF2B5EF4-FFF2-40B4-BE49-F238E27FC236}">
                <a16:creationId xmlns:a16="http://schemas.microsoft.com/office/drawing/2014/main" id="{BFA32942-80E8-C5FB-B275-11D1774BC4F4}"/>
              </a:ext>
            </a:extLst>
          </p:cNvPr>
          <p:cNvSpPr txBox="1"/>
          <p:nvPr/>
        </p:nvSpPr>
        <p:spPr>
          <a:xfrm>
            <a:off x="3257595" y="1670513"/>
            <a:ext cx="1387005" cy="461665"/>
          </a:xfrm>
          <a:prstGeom prst="rect">
            <a:avLst/>
          </a:prstGeom>
          <a:noFill/>
        </p:spPr>
        <p:txBody>
          <a:bodyPr wrap="square" rtlCol="0">
            <a:spAutoFit/>
          </a:bodyPr>
          <a:lstStyle/>
          <a:p>
            <a:r>
              <a:rPr lang="en-US" sz="1200" dirty="0"/>
              <a:t>Access to ed and training pathways</a:t>
            </a:r>
            <a:endParaRPr lang="en-US" sz="1400" dirty="0"/>
          </a:p>
        </p:txBody>
      </p:sp>
      <p:sp>
        <p:nvSpPr>
          <p:cNvPr id="39" name="TextBox 38">
            <a:extLst>
              <a:ext uri="{FF2B5EF4-FFF2-40B4-BE49-F238E27FC236}">
                <a16:creationId xmlns:a16="http://schemas.microsoft.com/office/drawing/2014/main" id="{6031A23C-0372-1A58-037D-74ED6830E824}"/>
              </a:ext>
            </a:extLst>
          </p:cNvPr>
          <p:cNvSpPr txBox="1"/>
          <p:nvPr/>
        </p:nvSpPr>
        <p:spPr>
          <a:xfrm>
            <a:off x="1384034" y="1441052"/>
            <a:ext cx="1503625" cy="461665"/>
          </a:xfrm>
          <a:prstGeom prst="rect">
            <a:avLst/>
          </a:prstGeom>
          <a:noFill/>
        </p:spPr>
        <p:txBody>
          <a:bodyPr wrap="square" rtlCol="0">
            <a:spAutoFit/>
          </a:bodyPr>
          <a:lstStyle/>
          <a:p>
            <a:r>
              <a:rPr lang="en-US" sz="1200" dirty="0"/>
              <a:t>Proactive services and case reviews</a:t>
            </a:r>
            <a:endParaRPr lang="en-US" sz="1400" dirty="0"/>
          </a:p>
        </p:txBody>
      </p:sp>
      <p:sp>
        <p:nvSpPr>
          <p:cNvPr id="40" name="TextBox 39">
            <a:extLst>
              <a:ext uri="{FF2B5EF4-FFF2-40B4-BE49-F238E27FC236}">
                <a16:creationId xmlns:a16="http://schemas.microsoft.com/office/drawing/2014/main" id="{774D13F5-BC0E-068F-7546-6E638F58477B}"/>
              </a:ext>
            </a:extLst>
          </p:cNvPr>
          <p:cNvSpPr txBox="1"/>
          <p:nvPr/>
        </p:nvSpPr>
        <p:spPr>
          <a:xfrm>
            <a:off x="2213587" y="2322967"/>
            <a:ext cx="1865237" cy="646331"/>
          </a:xfrm>
          <a:prstGeom prst="rect">
            <a:avLst/>
          </a:prstGeom>
          <a:noFill/>
        </p:spPr>
        <p:txBody>
          <a:bodyPr wrap="square" rtlCol="0">
            <a:spAutoFit/>
          </a:bodyPr>
          <a:lstStyle/>
          <a:p>
            <a:r>
              <a:rPr lang="en-US" sz="1200" dirty="0"/>
              <a:t>Collaborates to sustained impact of strategies and tech</a:t>
            </a:r>
            <a:endParaRPr lang="en-US" sz="1400" dirty="0"/>
          </a:p>
        </p:txBody>
      </p:sp>
      <p:sp>
        <p:nvSpPr>
          <p:cNvPr id="43" name="TextBox 42">
            <a:extLst>
              <a:ext uri="{FF2B5EF4-FFF2-40B4-BE49-F238E27FC236}">
                <a16:creationId xmlns:a16="http://schemas.microsoft.com/office/drawing/2014/main" id="{1F011493-0462-EF67-EA9B-B8C322BACD16}"/>
              </a:ext>
            </a:extLst>
          </p:cNvPr>
          <p:cNvSpPr txBox="1"/>
          <p:nvPr/>
        </p:nvSpPr>
        <p:spPr>
          <a:xfrm>
            <a:off x="4366686" y="5039598"/>
            <a:ext cx="1264920" cy="430887"/>
          </a:xfrm>
          <a:prstGeom prst="rect">
            <a:avLst/>
          </a:prstGeom>
          <a:noFill/>
        </p:spPr>
        <p:txBody>
          <a:bodyPr wrap="square" rtlCol="0">
            <a:spAutoFit/>
          </a:bodyPr>
          <a:lstStyle/>
          <a:p>
            <a:r>
              <a:rPr lang="en-US" sz="1100" dirty="0"/>
              <a:t>Advocates to departments</a:t>
            </a:r>
            <a:endParaRPr lang="en-US" sz="1200" dirty="0"/>
          </a:p>
        </p:txBody>
      </p:sp>
      <p:sp>
        <p:nvSpPr>
          <p:cNvPr id="44" name="TextBox 43">
            <a:extLst>
              <a:ext uri="{FF2B5EF4-FFF2-40B4-BE49-F238E27FC236}">
                <a16:creationId xmlns:a16="http://schemas.microsoft.com/office/drawing/2014/main" id="{E03BC0C3-B9C9-27BB-A87E-9355F13F9D81}"/>
              </a:ext>
            </a:extLst>
          </p:cNvPr>
          <p:cNvSpPr txBox="1"/>
          <p:nvPr/>
        </p:nvSpPr>
        <p:spPr>
          <a:xfrm>
            <a:off x="3396454" y="5849146"/>
            <a:ext cx="1404371" cy="600164"/>
          </a:xfrm>
          <a:prstGeom prst="rect">
            <a:avLst/>
          </a:prstGeom>
          <a:noFill/>
        </p:spPr>
        <p:txBody>
          <a:bodyPr wrap="square" rtlCol="0">
            <a:spAutoFit/>
          </a:bodyPr>
          <a:lstStyle/>
          <a:p>
            <a:r>
              <a:rPr lang="en-US" sz="1100" dirty="0"/>
              <a:t>Supports non-matriculated students</a:t>
            </a:r>
            <a:endParaRPr lang="en-US" sz="1200" dirty="0"/>
          </a:p>
        </p:txBody>
      </p:sp>
      <p:sp>
        <p:nvSpPr>
          <p:cNvPr id="45" name="TextBox 44">
            <a:extLst>
              <a:ext uri="{FF2B5EF4-FFF2-40B4-BE49-F238E27FC236}">
                <a16:creationId xmlns:a16="http://schemas.microsoft.com/office/drawing/2014/main" id="{448CE961-2214-31D5-0E2D-476EA122ED00}"/>
              </a:ext>
            </a:extLst>
          </p:cNvPr>
          <p:cNvSpPr txBox="1"/>
          <p:nvPr/>
        </p:nvSpPr>
        <p:spPr>
          <a:xfrm>
            <a:off x="8288312" y="1372233"/>
            <a:ext cx="1246630" cy="276999"/>
          </a:xfrm>
          <a:prstGeom prst="rect">
            <a:avLst/>
          </a:prstGeom>
          <a:noFill/>
        </p:spPr>
        <p:txBody>
          <a:bodyPr wrap="square" rtlCol="0">
            <a:spAutoFit/>
          </a:bodyPr>
          <a:lstStyle/>
          <a:p>
            <a:r>
              <a:rPr lang="en-US" sz="1200" dirty="0"/>
              <a:t>IRC knowledge </a:t>
            </a:r>
            <a:endParaRPr lang="en-US" sz="1400" dirty="0"/>
          </a:p>
        </p:txBody>
      </p:sp>
      <p:sp>
        <p:nvSpPr>
          <p:cNvPr id="2" name="TextBox 1">
            <a:extLst>
              <a:ext uri="{FF2B5EF4-FFF2-40B4-BE49-F238E27FC236}">
                <a16:creationId xmlns:a16="http://schemas.microsoft.com/office/drawing/2014/main" id="{4A46EA7F-9A40-4EB4-C9BD-5B12BC1F08CA}"/>
              </a:ext>
            </a:extLst>
          </p:cNvPr>
          <p:cNvSpPr txBox="1"/>
          <p:nvPr/>
        </p:nvSpPr>
        <p:spPr>
          <a:xfrm>
            <a:off x="4944038" y="1166693"/>
            <a:ext cx="1068323" cy="461665"/>
          </a:xfrm>
          <a:prstGeom prst="rect">
            <a:avLst/>
          </a:prstGeom>
          <a:noFill/>
        </p:spPr>
        <p:txBody>
          <a:bodyPr wrap="square" rtlCol="0">
            <a:spAutoFit/>
          </a:bodyPr>
          <a:lstStyle/>
          <a:p>
            <a:r>
              <a:rPr lang="en-US" sz="1200" dirty="0"/>
              <a:t>Access and referral</a:t>
            </a:r>
            <a:endParaRPr lang="en-US" sz="1400" dirty="0"/>
          </a:p>
        </p:txBody>
      </p:sp>
      <p:sp>
        <p:nvSpPr>
          <p:cNvPr id="3" name="TextBox 2">
            <a:extLst>
              <a:ext uri="{FF2B5EF4-FFF2-40B4-BE49-F238E27FC236}">
                <a16:creationId xmlns:a16="http://schemas.microsoft.com/office/drawing/2014/main" id="{9FD2B5F8-DF73-4E01-314E-07BEC5B9D3AD}"/>
              </a:ext>
            </a:extLst>
          </p:cNvPr>
          <p:cNvSpPr txBox="1"/>
          <p:nvPr/>
        </p:nvSpPr>
        <p:spPr>
          <a:xfrm>
            <a:off x="5930864" y="872412"/>
            <a:ext cx="1652884" cy="276999"/>
          </a:xfrm>
          <a:prstGeom prst="rect">
            <a:avLst/>
          </a:prstGeom>
          <a:noFill/>
        </p:spPr>
        <p:txBody>
          <a:bodyPr wrap="square" rtlCol="0">
            <a:spAutoFit/>
          </a:bodyPr>
          <a:lstStyle/>
          <a:p>
            <a:r>
              <a:rPr lang="en-US" sz="1200" dirty="0"/>
              <a:t>Pathway specialists</a:t>
            </a:r>
            <a:endParaRPr lang="en-US" sz="1400" dirty="0"/>
          </a:p>
        </p:txBody>
      </p:sp>
      <p:sp>
        <p:nvSpPr>
          <p:cNvPr id="4" name="TextBox 3">
            <a:extLst>
              <a:ext uri="{FF2B5EF4-FFF2-40B4-BE49-F238E27FC236}">
                <a16:creationId xmlns:a16="http://schemas.microsoft.com/office/drawing/2014/main" id="{2C9799D9-8DA2-614A-502E-507AA8035565}"/>
              </a:ext>
            </a:extLst>
          </p:cNvPr>
          <p:cNvSpPr txBox="1"/>
          <p:nvPr/>
        </p:nvSpPr>
        <p:spPr>
          <a:xfrm>
            <a:off x="4899694" y="429805"/>
            <a:ext cx="1068323" cy="646331"/>
          </a:xfrm>
          <a:prstGeom prst="rect">
            <a:avLst/>
          </a:prstGeom>
          <a:noFill/>
        </p:spPr>
        <p:txBody>
          <a:bodyPr wrap="square" rtlCol="0">
            <a:spAutoFit/>
          </a:bodyPr>
          <a:lstStyle/>
          <a:p>
            <a:r>
              <a:rPr lang="en-US" sz="1200" dirty="0"/>
              <a:t>Counseling and case management </a:t>
            </a:r>
            <a:endParaRPr lang="en-US" sz="1400" dirty="0"/>
          </a:p>
        </p:txBody>
      </p:sp>
      <p:sp>
        <p:nvSpPr>
          <p:cNvPr id="5" name="TextBox 4">
            <a:extLst>
              <a:ext uri="{FF2B5EF4-FFF2-40B4-BE49-F238E27FC236}">
                <a16:creationId xmlns:a16="http://schemas.microsoft.com/office/drawing/2014/main" id="{7020DD71-27C1-8DC5-812F-81F6D4D12999}"/>
              </a:ext>
            </a:extLst>
          </p:cNvPr>
          <p:cNvSpPr txBox="1"/>
          <p:nvPr/>
        </p:nvSpPr>
        <p:spPr>
          <a:xfrm>
            <a:off x="5911078" y="256787"/>
            <a:ext cx="1282810" cy="461665"/>
          </a:xfrm>
          <a:prstGeom prst="rect">
            <a:avLst/>
          </a:prstGeom>
          <a:noFill/>
        </p:spPr>
        <p:txBody>
          <a:bodyPr wrap="square" rtlCol="0">
            <a:spAutoFit/>
          </a:bodyPr>
          <a:lstStyle/>
          <a:p>
            <a:r>
              <a:rPr lang="en-US" sz="1200" dirty="0"/>
              <a:t>Project implementation</a:t>
            </a:r>
            <a:endParaRPr lang="en-US" sz="1400" dirty="0"/>
          </a:p>
        </p:txBody>
      </p:sp>
      <p:cxnSp>
        <p:nvCxnSpPr>
          <p:cNvPr id="16" name="Straight Connector 15">
            <a:extLst>
              <a:ext uri="{FF2B5EF4-FFF2-40B4-BE49-F238E27FC236}">
                <a16:creationId xmlns:a16="http://schemas.microsoft.com/office/drawing/2014/main" id="{25F7D814-6B2E-8FA5-03E0-5CE0A60D5D0E}"/>
              </a:ext>
            </a:extLst>
          </p:cNvPr>
          <p:cNvCxnSpPr>
            <a:cxnSpLocks/>
            <a:endCxn id="7" idx="0"/>
          </p:cNvCxnSpPr>
          <p:nvPr/>
        </p:nvCxnSpPr>
        <p:spPr>
          <a:xfrm>
            <a:off x="5964069" y="248138"/>
            <a:ext cx="11535" cy="1534180"/>
          </a:xfrm>
          <a:prstGeom prst="line">
            <a:avLst/>
          </a:prstGeom>
          <a:ln>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18AD9A76-297A-7509-67A3-A8F9EAEE1A92}"/>
              </a:ext>
            </a:extLst>
          </p:cNvPr>
          <p:cNvCxnSpPr>
            <a:cxnSpLocks/>
          </p:cNvCxnSpPr>
          <p:nvPr/>
        </p:nvCxnSpPr>
        <p:spPr>
          <a:xfrm>
            <a:off x="5957406" y="248138"/>
            <a:ext cx="1190154" cy="0"/>
          </a:xfrm>
          <a:prstGeom prst="line">
            <a:avLst/>
          </a:prstGeom>
          <a:ln>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37" name="Straight Connector 36">
            <a:extLst>
              <a:ext uri="{FF2B5EF4-FFF2-40B4-BE49-F238E27FC236}">
                <a16:creationId xmlns:a16="http://schemas.microsoft.com/office/drawing/2014/main" id="{2398CF4A-09FB-B0E7-0D14-8B853F114326}"/>
              </a:ext>
            </a:extLst>
          </p:cNvPr>
          <p:cNvCxnSpPr>
            <a:cxnSpLocks/>
          </p:cNvCxnSpPr>
          <p:nvPr/>
        </p:nvCxnSpPr>
        <p:spPr>
          <a:xfrm flipH="1">
            <a:off x="5012436" y="448442"/>
            <a:ext cx="935139" cy="0"/>
          </a:xfrm>
          <a:prstGeom prst="line">
            <a:avLst/>
          </a:prstGeom>
          <a:ln>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EB0BD489-2D68-7BFE-80E1-25A4DACD943E}"/>
              </a:ext>
            </a:extLst>
          </p:cNvPr>
          <p:cNvCxnSpPr>
            <a:cxnSpLocks/>
          </p:cNvCxnSpPr>
          <p:nvPr/>
        </p:nvCxnSpPr>
        <p:spPr>
          <a:xfrm flipH="1">
            <a:off x="5957406" y="896510"/>
            <a:ext cx="1107749" cy="0"/>
          </a:xfrm>
          <a:prstGeom prst="line">
            <a:avLst/>
          </a:prstGeom>
          <a:ln>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46" name="Straight Connector 45">
            <a:extLst>
              <a:ext uri="{FF2B5EF4-FFF2-40B4-BE49-F238E27FC236}">
                <a16:creationId xmlns:a16="http://schemas.microsoft.com/office/drawing/2014/main" id="{754FEC54-283A-0222-ADD4-E4019BF44C19}"/>
              </a:ext>
            </a:extLst>
          </p:cNvPr>
          <p:cNvCxnSpPr>
            <a:cxnSpLocks/>
          </p:cNvCxnSpPr>
          <p:nvPr/>
        </p:nvCxnSpPr>
        <p:spPr>
          <a:xfrm flipH="1">
            <a:off x="5064068" y="1200607"/>
            <a:ext cx="911536" cy="0"/>
          </a:xfrm>
          <a:prstGeom prst="line">
            <a:avLst/>
          </a:prstGeom>
          <a:ln>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49" name="Straight Connector 48">
            <a:extLst>
              <a:ext uri="{FF2B5EF4-FFF2-40B4-BE49-F238E27FC236}">
                <a16:creationId xmlns:a16="http://schemas.microsoft.com/office/drawing/2014/main" id="{73B5C6F3-A953-AA95-22BC-A3DD00AA9864}"/>
              </a:ext>
            </a:extLst>
          </p:cNvPr>
          <p:cNvCxnSpPr>
            <a:cxnSpLocks/>
          </p:cNvCxnSpPr>
          <p:nvPr/>
        </p:nvCxnSpPr>
        <p:spPr>
          <a:xfrm flipH="1">
            <a:off x="8119872" y="1397525"/>
            <a:ext cx="1534369" cy="1197792"/>
          </a:xfrm>
          <a:prstGeom prst="line">
            <a:avLst/>
          </a:prstGeom>
          <a:ln>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53" name="Straight Connector 52">
            <a:extLst>
              <a:ext uri="{FF2B5EF4-FFF2-40B4-BE49-F238E27FC236}">
                <a16:creationId xmlns:a16="http://schemas.microsoft.com/office/drawing/2014/main" id="{11BD0CCF-3CC8-05A5-41F5-0624442A9B09}"/>
              </a:ext>
            </a:extLst>
          </p:cNvPr>
          <p:cNvCxnSpPr>
            <a:cxnSpLocks/>
          </p:cNvCxnSpPr>
          <p:nvPr/>
        </p:nvCxnSpPr>
        <p:spPr>
          <a:xfrm flipH="1">
            <a:off x="7917849" y="1891993"/>
            <a:ext cx="1088991" cy="0"/>
          </a:xfrm>
          <a:prstGeom prst="line">
            <a:avLst/>
          </a:prstGeom>
          <a:ln>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56" name="Straight Connector 55">
            <a:extLst>
              <a:ext uri="{FF2B5EF4-FFF2-40B4-BE49-F238E27FC236}">
                <a16:creationId xmlns:a16="http://schemas.microsoft.com/office/drawing/2014/main" id="{8AAB6182-B190-4E20-466B-30BE895E5091}"/>
              </a:ext>
            </a:extLst>
          </p:cNvPr>
          <p:cNvCxnSpPr>
            <a:cxnSpLocks/>
          </p:cNvCxnSpPr>
          <p:nvPr/>
        </p:nvCxnSpPr>
        <p:spPr>
          <a:xfrm flipH="1">
            <a:off x="8511111" y="2298863"/>
            <a:ext cx="1088991" cy="0"/>
          </a:xfrm>
          <a:prstGeom prst="line">
            <a:avLst/>
          </a:prstGeom>
          <a:ln>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57" name="Straight Connector 56">
            <a:extLst>
              <a:ext uri="{FF2B5EF4-FFF2-40B4-BE49-F238E27FC236}">
                <a16:creationId xmlns:a16="http://schemas.microsoft.com/office/drawing/2014/main" id="{585DE51E-3FF0-DBDA-E549-5F37A1DD18C9}"/>
              </a:ext>
            </a:extLst>
          </p:cNvPr>
          <p:cNvCxnSpPr>
            <a:cxnSpLocks/>
          </p:cNvCxnSpPr>
          <p:nvPr/>
        </p:nvCxnSpPr>
        <p:spPr>
          <a:xfrm flipH="1">
            <a:off x="9116081" y="1815659"/>
            <a:ext cx="969131" cy="0"/>
          </a:xfrm>
          <a:prstGeom prst="line">
            <a:avLst/>
          </a:prstGeom>
          <a:ln>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58" name="Straight Connector 57">
            <a:extLst>
              <a:ext uri="{FF2B5EF4-FFF2-40B4-BE49-F238E27FC236}">
                <a16:creationId xmlns:a16="http://schemas.microsoft.com/office/drawing/2014/main" id="{84F9020B-D406-0FF1-6C67-118AAB4EC61B}"/>
              </a:ext>
            </a:extLst>
          </p:cNvPr>
          <p:cNvCxnSpPr>
            <a:cxnSpLocks/>
          </p:cNvCxnSpPr>
          <p:nvPr/>
        </p:nvCxnSpPr>
        <p:spPr>
          <a:xfrm flipH="1">
            <a:off x="8565250" y="1397525"/>
            <a:ext cx="1088991" cy="0"/>
          </a:xfrm>
          <a:prstGeom prst="line">
            <a:avLst/>
          </a:prstGeom>
          <a:ln>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60" name="Straight Connector 59">
            <a:extLst>
              <a:ext uri="{FF2B5EF4-FFF2-40B4-BE49-F238E27FC236}">
                <a16:creationId xmlns:a16="http://schemas.microsoft.com/office/drawing/2014/main" id="{8BEA73D3-958D-3ACF-90FB-986D25F6D8E0}"/>
              </a:ext>
            </a:extLst>
          </p:cNvPr>
          <p:cNvCxnSpPr>
            <a:cxnSpLocks/>
          </p:cNvCxnSpPr>
          <p:nvPr/>
        </p:nvCxnSpPr>
        <p:spPr>
          <a:xfrm flipH="1" flipV="1">
            <a:off x="2588832" y="1452910"/>
            <a:ext cx="1368000" cy="1182125"/>
          </a:xfrm>
          <a:prstGeom prst="line">
            <a:avLst/>
          </a:prstGeom>
          <a:ln>
            <a:solidFill>
              <a:schemeClr val="accent5"/>
            </a:solidFill>
          </a:ln>
        </p:spPr>
        <p:style>
          <a:lnRef idx="2">
            <a:schemeClr val="accent1"/>
          </a:lnRef>
          <a:fillRef idx="0">
            <a:schemeClr val="accent1"/>
          </a:fillRef>
          <a:effectRef idx="1">
            <a:schemeClr val="accent1"/>
          </a:effectRef>
          <a:fontRef idx="minor">
            <a:schemeClr val="tx1"/>
          </a:fontRef>
        </p:style>
      </p:cxnSp>
      <p:cxnSp>
        <p:nvCxnSpPr>
          <p:cNvPr id="64" name="Straight Connector 63">
            <a:extLst>
              <a:ext uri="{FF2B5EF4-FFF2-40B4-BE49-F238E27FC236}">
                <a16:creationId xmlns:a16="http://schemas.microsoft.com/office/drawing/2014/main" id="{895CC7FD-7627-FEF1-7E61-836E6F95F48D}"/>
              </a:ext>
            </a:extLst>
          </p:cNvPr>
          <p:cNvCxnSpPr>
            <a:cxnSpLocks/>
          </p:cNvCxnSpPr>
          <p:nvPr/>
        </p:nvCxnSpPr>
        <p:spPr>
          <a:xfrm flipH="1">
            <a:off x="1495901" y="1452910"/>
            <a:ext cx="1088991" cy="0"/>
          </a:xfrm>
          <a:prstGeom prst="line">
            <a:avLst/>
          </a:prstGeom>
          <a:ln>
            <a:solidFill>
              <a:schemeClr val="accent5"/>
            </a:solidFill>
          </a:ln>
        </p:spPr>
        <p:style>
          <a:lnRef idx="2">
            <a:schemeClr val="accent1"/>
          </a:lnRef>
          <a:fillRef idx="0">
            <a:schemeClr val="accent1"/>
          </a:fillRef>
          <a:effectRef idx="1">
            <a:schemeClr val="accent1"/>
          </a:effectRef>
          <a:fontRef idx="minor">
            <a:schemeClr val="tx1"/>
          </a:fontRef>
        </p:style>
      </p:cxnSp>
      <p:cxnSp>
        <p:nvCxnSpPr>
          <p:cNvPr id="65" name="Straight Connector 64">
            <a:extLst>
              <a:ext uri="{FF2B5EF4-FFF2-40B4-BE49-F238E27FC236}">
                <a16:creationId xmlns:a16="http://schemas.microsoft.com/office/drawing/2014/main" id="{FE141A03-ECF0-6F9F-5283-81D2FE0B2BA5}"/>
              </a:ext>
            </a:extLst>
          </p:cNvPr>
          <p:cNvCxnSpPr>
            <a:cxnSpLocks/>
          </p:cNvCxnSpPr>
          <p:nvPr/>
        </p:nvCxnSpPr>
        <p:spPr>
          <a:xfrm flipH="1">
            <a:off x="2855122" y="1691480"/>
            <a:ext cx="1805972" cy="6465"/>
          </a:xfrm>
          <a:prstGeom prst="line">
            <a:avLst/>
          </a:prstGeom>
          <a:ln>
            <a:solidFill>
              <a:schemeClr val="accent5"/>
            </a:solidFill>
          </a:ln>
        </p:spPr>
        <p:style>
          <a:lnRef idx="2">
            <a:schemeClr val="accent1"/>
          </a:lnRef>
          <a:fillRef idx="0">
            <a:schemeClr val="accent1"/>
          </a:fillRef>
          <a:effectRef idx="1">
            <a:schemeClr val="accent1"/>
          </a:effectRef>
          <a:fontRef idx="minor">
            <a:schemeClr val="tx1"/>
          </a:fontRef>
        </p:style>
      </p:cxnSp>
      <p:cxnSp>
        <p:nvCxnSpPr>
          <p:cNvPr id="68" name="Straight Connector 67">
            <a:extLst>
              <a:ext uri="{FF2B5EF4-FFF2-40B4-BE49-F238E27FC236}">
                <a16:creationId xmlns:a16="http://schemas.microsoft.com/office/drawing/2014/main" id="{60F72F7B-CEF9-87E1-2E21-7C4EE3F5A425}"/>
              </a:ext>
            </a:extLst>
          </p:cNvPr>
          <p:cNvCxnSpPr>
            <a:cxnSpLocks/>
          </p:cNvCxnSpPr>
          <p:nvPr/>
        </p:nvCxnSpPr>
        <p:spPr>
          <a:xfrm flipH="1">
            <a:off x="2293621" y="2323502"/>
            <a:ext cx="1284764" cy="0"/>
          </a:xfrm>
          <a:prstGeom prst="line">
            <a:avLst/>
          </a:prstGeom>
          <a:ln>
            <a:solidFill>
              <a:schemeClr val="accent5"/>
            </a:solidFill>
          </a:ln>
        </p:spPr>
        <p:style>
          <a:lnRef idx="2">
            <a:schemeClr val="accent1"/>
          </a:lnRef>
          <a:fillRef idx="0">
            <a:schemeClr val="accent1"/>
          </a:fillRef>
          <a:effectRef idx="1">
            <a:schemeClr val="accent1"/>
          </a:effectRef>
          <a:fontRef idx="minor">
            <a:schemeClr val="tx1"/>
          </a:fontRef>
        </p:style>
      </p:cxnSp>
      <p:cxnSp>
        <p:nvCxnSpPr>
          <p:cNvPr id="79" name="Straight Connector 78">
            <a:extLst>
              <a:ext uri="{FF2B5EF4-FFF2-40B4-BE49-F238E27FC236}">
                <a16:creationId xmlns:a16="http://schemas.microsoft.com/office/drawing/2014/main" id="{4EC8CDB9-8381-43B6-D9F9-4F756ACF5BCA}"/>
              </a:ext>
            </a:extLst>
          </p:cNvPr>
          <p:cNvCxnSpPr>
            <a:cxnSpLocks/>
          </p:cNvCxnSpPr>
          <p:nvPr/>
        </p:nvCxnSpPr>
        <p:spPr>
          <a:xfrm flipH="1">
            <a:off x="3146205" y="4227982"/>
            <a:ext cx="732376" cy="445903"/>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82" name="Straight Connector 81">
            <a:extLst>
              <a:ext uri="{FF2B5EF4-FFF2-40B4-BE49-F238E27FC236}">
                <a16:creationId xmlns:a16="http://schemas.microsoft.com/office/drawing/2014/main" id="{DA36BA45-A2CD-80DA-0F24-D5933D2621D2}"/>
              </a:ext>
            </a:extLst>
          </p:cNvPr>
          <p:cNvCxnSpPr>
            <a:cxnSpLocks/>
          </p:cNvCxnSpPr>
          <p:nvPr/>
        </p:nvCxnSpPr>
        <p:spPr>
          <a:xfrm flipH="1">
            <a:off x="1119558" y="5052409"/>
            <a:ext cx="1209970" cy="737051"/>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83" name="Straight Connector 82">
            <a:extLst>
              <a:ext uri="{FF2B5EF4-FFF2-40B4-BE49-F238E27FC236}">
                <a16:creationId xmlns:a16="http://schemas.microsoft.com/office/drawing/2014/main" id="{A2D2753C-AAC7-75AD-8232-76B134F9D7E5}"/>
              </a:ext>
            </a:extLst>
          </p:cNvPr>
          <p:cNvCxnSpPr>
            <a:cxnSpLocks/>
          </p:cNvCxnSpPr>
          <p:nvPr/>
        </p:nvCxnSpPr>
        <p:spPr>
          <a:xfrm flipH="1">
            <a:off x="1187866" y="5111253"/>
            <a:ext cx="1034865"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86" name="Straight Connector 85">
            <a:extLst>
              <a:ext uri="{FF2B5EF4-FFF2-40B4-BE49-F238E27FC236}">
                <a16:creationId xmlns:a16="http://schemas.microsoft.com/office/drawing/2014/main" id="{38545C7F-7980-414F-9F22-986C3B106B1C}"/>
              </a:ext>
            </a:extLst>
          </p:cNvPr>
          <p:cNvCxnSpPr>
            <a:cxnSpLocks/>
          </p:cNvCxnSpPr>
          <p:nvPr/>
        </p:nvCxnSpPr>
        <p:spPr>
          <a:xfrm flipH="1">
            <a:off x="1920240" y="5299927"/>
            <a:ext cx="880080"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89" name="Straight Connector 88">
            <a:extLst>
              <a:ext uri="{FF2B5EF4-FFF2-40B4-BE49-F238E27FC236}">
                <a16:creationId xmlns:a16="http://schemas.microsoft.com/office/drawing/2014/main" id="{407B0223-75D0-6B10-4468-AA5B43A94462}"/>
              </a:ext>
            </a:extLst>
          </p:cNvPr>
          <p:cNvCxnSpPr>
            <a:cxnSpLocks/>
          </p:cNvCxnSpPr>
          <p:nvPr/>
        </p:nvCxnSpPr>
        <p:spPr>
          <a:xfrm flipH="1">
            <a:off x="400958" y="5423338"/>
            <a:ext cx="1330653"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92" name="Straight Connector 91">
            <a:extLst>
              <a:ext uri="{FF2B5EF4-FFF2-40B4-BE49-F238E27FC236}">
                <a16:creationId xmlns:a16="http://schemas.microsoft.com/office/drawing/2014/main" id="{A4669543-7DA2-A4B4-AFEA-A908F07F9429}"/>
              </a:ext>
            </a:extLst>
          </p:cNvPr>
          <p:cNvCxnSpPr>
            <a:cxnSpLocks/>
          </p:cNvCxnSpPr>
          <p:nvPr/>
        </p:nvCxnSpPr>
        <p:spPr>
          <a:xfrm flipH="1">
            <a:off x="1451556" y="5589018"/>
            <a:ext cx="1137276"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94" name="Straight Connector 93">
            <a:extLst>
              <a:ext uri="{FF2B5EF4-FFF2-40B4-BE49-F238E27FC236}">
                <a16:creationId xmlns:a16="http://schemas.microsoft.com/office/drawing/2014/main" id="{094EBA95-4AD6-C9E3-8A6D-EC6C6B4A78F3}"/>
              </a:ext>
            </a:extLst>
          </p:cNvPr>
          <p:cNvCxnSpPr>
            <a:cxnSpLocks/>
          </p:cNvCxnSpPr>
          <p:nvPr/>
        </p:nvCxnSpPr>
        <p:spPr>
          <a:xfrm flipH="1">
            <a:off x="3690271" y="4410080"/>
            <a:ext cx="712458"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96" name="Straight Connector 95">
            <a:extLst>
              <a:ext uri="{FF2B5EF4-FFF2-40B4-BE49-F238E27FC236}">
                <a16:creationId xmlns:a16="http://schemas.microsoft.com/office/drawing/2014/main" id="{B797676F-DCE8-516D-24C6-A6CBF23B2CE2}"/>
              </a:ext>
            </a:extLst>
          </p:cNvPr>
          <p:cNvCxnSpPr>
            <a:cxnSpLocks/>
          </p:cNvCxnSpPr>
          <p:nvPr/>
        </p:nvCxnSpPr>
        <p:spPr>
          <a:xfrm flipH="1" flipV="1">
            <a:off x="8163970" y="4232162"/>
            <a:ext cx="582263" cy="408301"/>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00" name="Straight Connector 99">
            <a:extLst>
              <a:ext uri="{FF2B5EF4-FFF2-40B4-BE49-F238E27FC236}">
                <a16:creationId xmlns:a16="http://schemas.microsoft.com/office/drawing/2014/main" id="{7E9746C4-F3E5-121D-DA35-2B3EFDDABE74}"/>
              </a:ext>
            </a:extLst>
          </p:cNvPr>
          <p:cNvCxnSpPr>
            <a:cxnSpLocks/>
          </p:cNvCxnSpPr>
          <p:nvPr/>
        </p:nvCxnSpPr>
        <p:spPr>
          <a:xfrm flipH="1" flipV="1">
            <a:off x="9689497" y="5007479"/>
            <a:ext cx="1310388" cy="873436"/>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02" name="Straight Connector 101">
            <a:extLst>
              <a:ext uri="{FF2B5EF4-FFF2-40B4-BE49-F238E27FC236}">
                <a16:creationId xmlns:a16="http://schemas.microsoft.com/office/drawing/2014/main" id="{1EB229D8-9114-C54E-026F-8939289006D2}"/>
              </a:ext>
            </a:extLst>
          </p:cNvPr>
          <p:cNvCxnSpPr>
            <a:cxnSpLocks/>
          </p:cNvCxnSpPr>
          <p:nvPr/>
        </p:nvCxnSpPr>
        <p:spPr>
          <a:xfrm flipH="1">
            <a:off x="9746938" y="5037043"/>
            <a:ext cx="1115459" cy="11354"/>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07" name="Straight Connector 106">
            <a:extLst>
              <a:ext uri="{FF2B5EF4-FFF2-40B4-BE49-F238E27FC236}">
                <a16:creationId xmlns:a16="http://schemas.microsoft.com/office/drawing/2014/main" id="{15E00A46-F4CE-335D-6D6F-E6E9D5097B71}"/>
              </a:ext>
            </a:extLst>
          </p:cNvPr>
          <p:cNvCxnSpPr>
            <a:cxnSpLocks/>
          </p:cNvCxnSpPr>
          <p:nvPr/>
        </p:nvCxnSpPr>
        <p:spPr>
          <a:xfrm flipH="1">
            <a:off x="8931509" y="5327484"/>
            <a:ext cx="1234088" cy="13791"/>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09" name="Straight Connector 108">
            <a:extLst>
              <a:ext uri="{FF2B5EF4-FFF2-40B4-BE49-F238E27FC236}">
                <a16:creationId xmlns:a16="http://schemas.microsoft.com/office/drawing/2014/main" id="{FE6D6979-19DB-FA99-A57F-D12D1C903A63}"/>
              </a:ext>
            </a:extLst>
          </p:cNvPr>
          <p:cNvCxnSpPr>
            <a:cxnSpLocks/>
          </p:cNvCxnSpPr>
          <p:nvPr/>
        </p:nvCxnSpPr>
        <p:spPr>
          <a:xfrm flipH="1">
            <a:off x="10304667" y="5403878"/>
            <a:ext cx="1121297" cy="1946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11" name="Straight Connector 110">
            <a:extLst>
              <a:ext uri="{FF2B5EF4-FFF2-40B4-BE49-F238E27FC236}">
                <a16:creationId xmlns:a16="http://schemas.microsoft.com/office/drawing/2014/main" id="{5CE4E67A-10BA-A2DF-0675-CC48C33407D4}"/>
              </a:ext>
            </a:extLst>
          </p:cNvPr>
          <p:cNvCxnSpPr>
            <a:cxnSpLocks/>
          </p:cNvCxnSpPr>
          <p:nvPr/>
        </p:nvCxnSpPr>
        <p:spPr>
          <a:xfrm flipH="1">
            <a:off x="9522981" y="5637328"/>
            <a:ext cx="1115459" cy="11354"/>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12" name="Straight Connector 111">
            <a:extLst>
              <a:ext uri="{FF2B5EF4-FFF2-40B4-BE49-F238E27FC236}">
                <a16:creationId xmlns:a16="http://schemas.microsoft.com/office/drawing/2014/main" id="{D2B69A2F-2705-D24C-928D-FBBECD1EF3EB}"/>
              </a:ext>
            </a:extLst>
          </p:cNvPr>
          <p:cNvCxnSpPr>
            <a:cxnSpLocks/>
          </p:cNvCxnSpPr>
          <p:nvPr/>
        </p:nvCxnSpPr>
        <p:spPr>
          <a:xfrm flipH="1">
            <a:off x="10732721" y="5684222"/>
            <a:ext cx="1115459" cy="11354"/>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14" name="Straight Connector 113">
            <a:extLst>
              <a:ext uri="{FF2B5EF4-FFF2-40B4-BE49-F238E27FC236}">
                <a16:creationId xmlns:a16="http://schemas.microsoft.com/office/drawing/2014/main" id="{58B38A90-0353-17C7-6047-4B9474C5FB0B}"/>
              </a:ext>
            </a:extLst>
          </p:cNvPr>
          <p:cNvCxnSpPr>
            <a:cxnSpLocks/>
          </p:cNvCxnSpPr>
          <p:nvPr/>
        </p:nvCxnSpPr>
        <p:spPr>
          <a:xfrm flipH="1" flipV="1">
            <a:off x="7669336" y="4406906"/>
            <a:ext cx="494634" cy="3174"/>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18" name="Straight Connector 117">
            <a:extLst>
              <a:ext uri="{FF2B5EF4-FFF2-40B4-BE49-F238E27FC236}">
                <a16:creationId xmlns:a16="http://schemas.microsoft.com/office/drawing/2014/main" id="{B7275401-7307-0613-12FF-3D0CA56D4B70}"/>
              </a:ext>
            </a:extLst>
          </p:cNvPr>
          <p:cNvCxnSpPr>
            <a:cxnSpLocks/>
          </p:cNvCxnSpPr>
          <p:nvPr/>
        </p:nvCxnSpPr>
        <p:spPr>
          <a:xfrm>
            <a:off x="7674594" y="4271374"/>
            <a:ext cx="0" cy="1983122"/>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22" name="Straight Connector 121">
            <a:extLst>
              <a:ext uri="{FF2B5EF4-FFF2-40B4-BE49-F238E27FC236}">
                <a16:creationId xmlns:a16="http://schemas.microsoft.com/office/drawing/2014/main" id="{1AEAFDB6-661F-D078-B68E-95778BE905C5}"/>
              </a:ext>
            </a:extLst>
          </p:cNvPr>
          <p:cNvCxnSpPr>
            <a:cxnSpLocks/>
          </p:cNvCxnSpPr>
          <p:nvPr/>
        </p:nvCxnSpPr>
        <p:spPr>
          <a:xfrm flipV="1">
            <a:off x="4387500" y="4260880"/>
            <a:ext cx="14913" cy="2167315"/>
          </a:xfrm>
          <a:prstGeom prst="line">
            <a:avLst/>
          </a:prstGeom>
          <a:ln>
            <a:solidFill>
              <a:srgbClr val="002060"/>
            </a:solidFill>
          </a:ln>
        </p:spPr>
        <p:style>
          <a:lnRef idx="2">
            <a:schemeClr val="accent1"/>
          </a:lnRef>
          <a:fillRef idx="0">
            <a:schemeClr val="accent1"/>
          </a:fillRef>
          <a:effectRef idx="1">
            <a:schemeClr val="accent1"/>
          </a:effectRef>
          <a:fontRef idx="minor">
            <a:schemeClr val="tx1"/>
          </a:fontRef>
        </p:style>
      </p:cxnSp>
      <p:cxnSp>
        <p:nvCxnSpPr>
          <p:cNvPr id="125" name="Straight Connector 124">
            <a:extLst>
              <a:ext uri="{FF2B5EF4-FFF2-40B4-BE49-F238E27FC236}">
                <a16:creationId xmlns:a16="http://schemas.microsoft.com/office/drawing/2014/main" id="{985C89D6-51A2-F897-8656-B68599605B77}"/>
              </a:ext>
            </a:extLst>
          </p:cNvPr>
          <p:cNvCxnSpPr>
            <a:cxnSpLocks/>
          </p:cNvCxnSpPr>
          <p:nvPr/>
        </p:nvCxnSpPr>
        <p:spPr>
          <a:xfrm flipV="1">
            <a:off x="4988502" y="2176272"/>
            <a:ext cx="498766" cy="432501"/>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28" name="Straight Connector 127">
            <a:extLst>
              <a:ext uri="{FF2B5EF4-FFF2-40B4-BE49-F238E27FC236}">
                <a16:creationId xmlns:a16="http://schemas.microsoft.com/office/drawing/2014/main" id="{168CF674-A5D4-C224-A806-FFDE73CD386C}"/>
              </a:ext>
            </a:extLst>
          </p:cNvPr>
          <p:cNvCxnSpPr>
            <a:cxnSpLocks/>
          </p:cNvCxnSpPr>
          <p:nvPr/>
        </p:nvCxnSpPr>
        <p:spPr>
          <a:xfrm flipH="1" flipV="1">
            <a:off x="6472475" y="2137407"/>
            <a:ext cx="643080" cy="418185"/>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30" name="Straight Connector 129">
            <a:extLst>
              <a:ext uri="{FF2B5EF4-FFF2-40B4-BE49-F238E27FC236}">
                <a16:creationId xmlns:a16="http://schemas.microsoft.com/office/drawing/2014/main" id="{ECD91CD6-6A6B-3994-D24B-86E850FA32B1}"/>
              </a:ext>
            </a:extLst>
          </p:cNvPr>
          <p:cNvCxnSpPr>
            <a:cxnSpLocks/>
          </p:cNvCxnSpPr>
          <p:nvPr/>
        </p:nvCxnSpPr>
        <p:spPr>
          <a:xfrm flipV="1">
            <a:off x="4421887" y="3014351"/>
            <a:ext cx="26460" cy="824605"/>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36" name="Straight Connector 135">
            <a:extLst>
              <a:ext uri="{FF2B5EF4-FFF2-40B4-BE49-F238E27FC236}">
                <a16:creationId xmlns:a16="http://schemas.microsoft.com/office/drawing/2014/main" id="{18834F59-F85C-F1F1-F403-F1322261CF7A}"/>
              </a:ext>
            </a:extLst>
          </p:cNvPr>
          <p:cNvCxnSpPr>
            <a:cxnSpLocks/>
            <a:stCxn id="11" idx="0"/>
          </p:cNvCxnSpPr>
          <p:nvPr/>
        </p:nvCxnSpPr>
        <p:spPr>
          <a:xfrm flipV="1">
            <a:off x="7649717" y="3009601"/>
            <a:ext cx="12650" cy="816576"/>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39" name="Straight Connector 138">
            <a:extLst>
              <a:ext uri="{FF2B5EF4-FFF2-40B4-BE49-F238E27FC236}">
                <a16:creationId xmlns:a16="http://schemas.microsoft.com/office/drawing/2014/main" id="{EDBE66CD-755B-77EC-503B-4BC6762065E5}"/>
              </a:ext>
            </a:extLst>
          </p:cNvPr>
          <p:cNvCxnSpPr>
            <a:cxnSpLocks/>
          </p:cNvCxnSpPr>
          <p:nvPr/>
        </p:nvCxnSpPr>
        <p:spPr>
          <a:xfrm flipV="1">
            <a:off x="4946904" y="4053797"/>
            <a:ext cx="2168651" cy="21542"/>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42" name="Straight Connector 141">
            <a:extLst>
              <a:ext uri="{FF2B5EF4-FFF2-40B4-BE49-F238E27FC236}">
                <a16:creationId xmlns:a16="http://schemas.microsoft.com/office/drawing/2014/main" id="{EF72AE0A-4C02-1EDB-D542-B3308620853D}"/>
              </a:ext>
            </a:extLst>
          </p:cNvPr>
          <p:cNvCxnSpPr>
            <a:cxnSpLocks/>
          </p:cNvCxnSpPr>
          <p:nvPr/>
        </p:nvCxnSpPr>
        <p:spPr>
          <a:xfrm flipH="1" flipV="1">
            <a:off x="5044230" y="2958201"/>
            <a:ext cx="294066" cy="86164"/>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44" name="Straight Connector 143">
            <a:extLst>
              <a:ext uri="{FF2B5EF4-FFF2-40B4-BE49-F238E27FC236}">
                <a16:creationId xmlns:a16="http://schemas.microsoft.com/office/drawing/2014/main" id="{653233E7-B20A-37E9-D28A-3738B66EA614}"/>
              </a:ext>
            </a:extLst>
          </p:cNvPr>
          <p:cNvCxnSpPr>
            <a:cxnSpLocks/>
          </p:cNvCxnSpPr>
          <p:nvPr/>
        </p:nvCxnSpPr>
        <p:spPr>
          <a:xfrm flipV="1">
            <a:off x="6004769" y="2316038"/>
            <a:ext cx="7592" cy="645974"/>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46" name="Straight Connector 145">
            <a:extLst>
              <a:ext uri="{FF2B5EF4-FFF2-40B4-BE49-F238E27FC236}">
                <a16:creationId xmlns:a16="http://schemas.microsoft.com/office/drawing/2014/main" id="{B566C8A4-00FF-F07F-8C68-38102BB33688}"/>
              </a:ext>
            </a:extLst>
          </p:cNvPr>
          <p:cNvCxnSpPr>
            <a:cxnSpLocks/>
          </p:cNvCxnSpPr>
          <p:nvPr/>
        </p:nvCxnSpPr>
        <p:spPr>
          <a:xfrm flipV="1">
            <a:off x="4940242" y="3623691"/>
            <a:ext cx="398054" cy="186641"/>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48" name="Straight Connector 147">
            <a:extLst>
              <a:ext uri="{FF2B5EF4-FFF2-40B4-BE49-F238E27FC236}">
                <a16:creationId xmlns:a16="http://schemas.microsoft.com/office/drawing/2014/main" id="{7B72CEAC-F15F-9AB2-D893-35452FF0522E}"/>
              </a:ext>
            </a:extLst>
          </p:cNvPr>
          <p:cNvCxnSpPr>
            <a:cxnSpLocks/>
          </p:cNvCxnSpPr>
          <p:nvPr/>
        </p:nvCxnSpPr>
        <p:spPr>
          <a:xfrm>
            <a:off x="6641891" y="3580546"/>
            <a:ext cx="420429" cy="208029"/>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50" name="Straight Connector 149">
            <a:extLst>
              <a:ext uri="{FF2B5EF4-FFF2-40B4-BE49-F238E27FC236}">
                <a16:creationId xmlns:a16="http://schemas.microsoft.com/office/drawing/2014/main" id="{A2D92AA0-4786-65E6-0EF4-B8E358D68349}"/>
              </a:ext>
            </a:extLst>
          </p:cNvPr>
          <p:cNvCxnSpPr>
            <a:cxnSpLocks/>
          </p:cNvCxnSpPr>
          <p:nvPr/>
        </p:nvCxnSpPr>
        <p:spPr>
          <a:xfrm flipV="1">
            <a:off x="6605193" y="2934572"/>
            <a:ext cx="457127" cy="114959"/>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55" name="Straight Connector 154">
            <a:extLst>
              <a:ext uri="{FF2B5EF4-FFF2-40B4-BE49-F238E27FC236}">
                <a16:creationId xmlns:a16="http://schemas.microsoft.com/office/drawing/2014/main" id="{27498970-6187-4EF0-98E5-FBCF5C02B1B9}"/>
              </a:ext>
            </a:extLst>
          </p:cNvPr>
          <p:cNvCxnSpPr>
            <a:cxnSpLocks/>
          </p:cNvCxnSpPr>
          <p:nvPr/>
        </p:nvCxnSpPr>
        <p:spPr>
          <a:xfrm flipV="1">
            <a:off x="3043158" y="4115102"/>
            <a:ext cx="821127" cy="510015"/>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57" name="Straight Connector 156">
            <a:extLst>
              <a:ext uri="{FF2B5EF4-FFF2-40B4-BE49-F238E27FC236}">
                <a16:creationId xmlns:a16="http://schemas.microsoft.com/office/drawing/2014/main" id="{463126AB-2EB5-1A28-A682-5072589CFE88}"/>
              </a:ext>
            </a:extLst>
          </p:cNvPr>
          <p:cNvCxnSpPr>
            <a:cxnSpLocks/>
          </p:cNvCxnSpPr>
          <p:nvPr/>
        </p:nvCxnSpPr>
        <p:spPr>
          <a:xfrm flipH="1" flipV="1">
            <a:off x="8191852" y="4137542"/>
            <a:ext cx="654778" cy="457504"/>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60" name="TextBox 159">
            <a:extLst>
              <a:ext uri="{FF2B5EF4-FFF2-40B4-BE49-F238E27FC236}">
                <a16:creationId xmlns:a16="http://schemas.microsoft.com/office/drawing/2014/main" id="{F394E866-5EFF-F3D5-0717-750491C21688}"/>
              </a:ext>
            </a:extLst>
          </p:cNvPr>
          <p:cNvSpPr txBox="1"/>
          <p:nvPr/>
        </p:nvSpPr>
        <p:spPr>
          <a:xfrm>
            <a:off x="7629944" y="4437955"/>
            <a:ext cx="1078992" cy="261610"/>
          </a:xfrm>
          <a:prstGeom prst="rect">
            <a:avLst/>
          </a:prstGeom>
          <a:noFill/>
        </p:spPr>
        <p:txBody>
          <a:bodyPr wrap="square" rtlCol="0">
            <a:spAutoFit/>
          </a:bodyPr>
          <a:lstStyle/>
          <a:p>
            <a:r>
              <a:rPr lang="en-US" sz="1100" dirty="0"/>
              <a:t>Advising</a:t>
            </a:r>
            <a:endParaRPr lang="en-US" sz="1400" dirty="0"/>
          </a:p>
        </p:txBody>
      </p:sp>
      <p:sp>
        <p:nvSpPr>
          <p:cNvPr id="161" name="TextBox 160">
            <a:extLst>
              <a:ext uri="{FF2B5EF4-FFF2-40B4-BE49-F238E27FC236}">
                <a16:creationId xmlns:a16="http://schemas.microsoft.com/office/drawing/2014/main" id="{C7E913CB-1E19-61AA-75AF-116EDAD20185}"/>
              </a:ext>
            </a:extLst>
          </p:cNvPr>
          <p:cNvSpPr txBox="1"/>
          <p:nvPr/>
        </p:nvSpPr>
        <p:spPr>
          <a:xfrm>
            <a:off x="7627760" y="5561586"/>
            <a:ext cx="1003745" cy="430887"/>
          </a:xfrm>
          <a:prstGeom prst="rect">
            <a:avLst/>
          </a:prstGeom>
          <a:noFill/>
        </p:spPr>
        <p:txBody>
          <a:bodyPr wrap="square" rtlCol="0">
            <a:spAutoFit/>
          </a:bodyPr>
          <a:lstStyle/>
          <a:p>
            <a:r>
              <a:rPr lang="en-US" sz="1100" dirty="0"/>
              <a:t>Strengthens Partnership</a:t>
            </a:r>
            <a:endParaRPr lang="en-US" sz="1200" dirty="0"/>
          </a:p>
        </p:txBody>
      </p:sp>
      <p:sp>
        <p:nvSpPr>
          <p:cNvPr id="162" name="TextBox 161">
            <a:extLst>
              <a:ext uri="{FF2B5EF4-FFF2-40B4-BE49-F238E27FC236}">
                <a16:creationId xmlns:a16="http://schemas.microsoft.com/office/drawing/2014/main" id="{4268BE91-0CF3-08FE-5148-A65CB8C049B2}"/>
              </a:ext>
            </a:extLst>
          </p:cNvPr>
          <p:cNvSpPr txBox="1"/>
          <p:nvPr/>
        </p:nvSpPr>
        <p:spPr>
          <a:xfrm>
            <a:off x="6330616" y="4520729"/>
            <a:ext cx="1463408" cy="430887"/>
          </a:xfrm>
          <a:prstGeom prst="rect">
            <a:avLst/>
          </a:prstGeom>
          <a:noFill/>
        </p:spPr>
        <p:txBody>
          <a:bodyPr wrap="square" rtlCol="0">
            <a:spAutoFit/>
          </a:bodyPr>
          <a:lstStyle/>
          <a:p>
            <a:r>
              <a:rPr lang="en-US" sz="1100" dirty="0"/>
              <a:t>Builds institution awareness of HAVT </a:t>
            </a:r>
            <a:endParaRPr lang="en-US" sz="1200" dirty="0"/>
          </a:p>
        </p:txBody>
      </p:sp>
      <p:sp>
        <p:nvSpPr>
          <p:cNvPr id="163" name="TextBox 162">
            <a:extLst>
              <a:ext uri="{FF2B5EF4-FFF2-40B4-BE49-F238E27FC236}">
                <a16:creationId xmlns:a16="http://schemas.microsoft.com/office/drawing/2014/main" id="{2C627EAB-C058-DD9A-EAF7-9A61A2F4EF88}"/>
              </a:ext>
            </a:extLst>
          </p:cNvPr>
          <p:cNvSpPr txBox="1"/>
          <p:nvPr/>
        </p:nvSpPr>
        <p:spPr>
          <a:xfrm>
            <a:off x="7629901" y="4833765"/>
            <a:ext cx="1078305" cy="600164"/>
          </a:xfrm>
          <a:prstGeom prst="rect">
            <a:avLst/>
          </a:prstGeom>
          <a:noFill/>
        </p:spPr>
        <p:txBody>
          <a:bodyPr wrap="square" rtlCol="0">
            <a:spAutoFit/>
          </a:bodyPr>
          <a:lstStyle/>
          <a:p>
            <a:r>
              <a:rPr lang="en-US" sz="1100" dirty="0"/>
              <a:t>Ensures disability access</a:t>
            </a:r>
            <a:endParaRPr lang="en-US" sz="1200" dirty="0"/>
          </a:p>
        </p:txBody>
      </p:sp>
      <p:sp>
        <p:nvSpPr>
          <p:cNvPr id="164" name="TextBox 163">
            <a:extLst>
              <a:ext uri="{FF2B5EF4-FFF2-40B4-BE49-F238E27FC236}">
                <a16:creationId xmlns:a16="http://schemas.microsoft.com/office/drawing/2014/main" id="{25544283-8B88-BE74-089F-03F2450C094B}"/>
              </a:ext>
            </a:extLst>
          </p:cNvPr>
          <p:cNvSpPr txBox="1"/>
          <p:nvPr/>
        </p:nvSpPr>
        <p:spPr>
          <a:xfrm>
            <a:off x="6641322" y="5883868"/>
            <a:ext cx="1078992" cy="261610"/>
          </a:xfrm>
          <a:prstGeom prst="rect">
            <a:avLst/>
          </a:prstGeom>
          <a:noFill/>
        </p:spPr>
        <p:txBody>
          <a:bodyPr wrap="square" rtlCol="0">
            <a:spAutoFit/>
          </a:bodyPr>
          <a:lstStyle/>
          <a:p>
            <a:r>
              <a:rPr lang="en-US" sz="1100" dirty="0"/>
              <a:t>Progressive Ed</a:t>
            </a:r>
            <a:endParaRPr lang="en-US" sz="1200" dirty="0"/>
          </a:p>
        </p:txBody>
      </p:sp>
      <p:sp>
        <p:nvSpPr>
          <p:cNvPr id="165" name="TextBox 164">
            <a:extLst>
              <a:ext uri="{FF2B5EF4-FFF2-40B4-BE49-F238E27FC236}">
                <a16:creationId xmlns:a16="http://schemas.microsoft.com/office/drawing/2014/main" id="{23A65BCA-4799-A727-602D-690B5D682793}"/>
              </a:ext>
            </a:extLst>
          </p:cNvPr>
          <p:cNvSpPr txBox="1"/>
          <p:nvPr/>
        </p:nvSpPr>
        <p:spPr>
          <a:xfrm>
            <a:off x="6741986" y="5161085"/>
            <a:ext cx="1264920" cy="430887"/>
          </a:xfrm>
          <a:prstGeom prst="rect">
            <a:avLst/>
          </a:prstGeom>
          <a:noFill/>
        </p:spPr>
        <p:txBody>
          <a:bodyPr wrap="square" rtlCol="0">
            <a:spAutoFit/>
          </a:bodyPr>
          <a:lstStyle/>
          <a:p>
            <a:r>
              <a:rPr lang="en-US" sz="1100" dirty="0"/>
              <a:t>Advocates to departments</a:t>
            </a:r>
            <a:endParaRPr lang="en-US" sz="1200" dirty="0"/>
          </a:p>
        </p:txBody>
      </p:sp>
      <p:cxnSp>
        <p:nvCxnSpPr>
          <p:cNvPr id="171" name="Straight Connector 170">
            <a:extLst>
              <a:ext uri="{FF2B5EF4-FFF2-40B4-BE49-F238E27FC236}">
                <a16:creationId xmlns:a16="http://schemas.microsoft.com/office/drawing/2014/main" id="{B80938AD-80A2-2D3B-B9F3-384E80BCEE75}"/>
              </a:ext>
            </a:extLst>
          </p:cNvPr>
          <p:cNvCxnSpPr>
            <a:cxnSpLocks/>
          </p:cNvCxnSpPr>
          <p:nvPr/>
        </p:nvCxnSpPr>
        <p:spPr>
          <a:xfrm flipH="1">
            <a:off x="4398965" y="4535569"/>
            <a:ext cx="712458"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172" name="Straight Connector 171">
            <a:extLst>
              <a:ext uri="{FF2B5EF4-FFF2-40B4-BE49-F238E27FC236}">
                <a16:creationId xmlns:a16="http://schemas.microsoft.com/office/drawing/2014/main" id="{7A0C50AE-BD72-5960-6E35-DE0FDC4A82F0}"/>
              </a:ext>
            </a:extLst>
          </p:cNvPr>
          <p:cNvCxnSpPr>
            <a:cxnSpLocks/>
          </p:cNvCxnSpPr>
          <p:nvPr/>
        </p:nvCxnSpPr>
        <p:spPr>
          <a:xfrm flipH="1">
            <a:off x="3675042" y="4830704"/>
            <a:ext cx="712458"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173" name="Straight Connector 172">
            <a:extLst>
              <a:ext uri="{FF2B5EF4-FFF2-40B4-BE49-F238E27FC236}">
                <a16:creationId xmlns:a16="http://schemas.microsoft.com/office/drawing/2014/main" id="{8C25443C-99E0-DEFA-2B8D-A7F52B7B5F4E}"/>
              </a:ext>
            </a:extLst>
          </p:cNvPr>
          <p:cNvCxnSpPr>
            <a:cxnSpLocks/>
          </p:cNvCxnSpPr>
          <p:nvPr/>
        </p:nvCxnSpPr>
        <p:spPr>
          <a:xfrm flipH="1">
            <a:off x="4394956" y="5056013"/>
            <a:ext cx="712458"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174" name="Straight Connector 173">
            <a:extLst>
              <a:ext uri="{FF2B5EF4-FFF2-40B4-BE49-F238E27FC236}">
                <a16:creationId xmlns:a16="http://schemas.microsoft.com/office/drawing/2014/main" id="{87279943-77C2-C262-77D9-ABDB310C34A6}"/>
              </a:ext>
            </a:extLst>
          </p:cNvPr>
          <p:cNvCxnSpPr>
            <a:cxnSpLocks/>
          </p:cNvCxnSpPr>
          <p:nvPr/>
        </p:nvCxnSpPr>
        <p:spPr>
          <a:xfrm flipH="1">
            <a:off x="3676308" y="5464433"/>
            <a:ext cx="712458"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175" name="Straight Connector 174">
            <a:extLst>
              <a:ext uri="{FF2B5EF4-FFF2-40B4-BE49-F238E27FC236}">
                <a16:creationId xmlns:a16="http://schemas.microsoft.com/office/drawing/2014/main" id="{AB1E041F-6156-AC12-9053-FE13FF1F1D98}"/>
              </a:ext>
            </a:extLst>
          </p:cNvPr>
          <p:cNvCxnSpPr>
            <a:cxnSpLocks/>
          </p:cNvCxnSpPr>
          <p:nvPr/>
        </p:nvCxnSpPr>
        <p:spPr>
          <a:xfrm flipH="1">
            <a:off x="4403598" y="5695576"/>
            <a:ext cx="712458"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176" name="Straight Connector 175">
            <a:extLst>
              <a:ext uri="{FF2B5EF4-FFF2-40B4-BE49-F238E27FC236}">
                <a16:creationId xmlns:a16="http://schemas.microsoft.com/office/drawing/2014/main" id="{17E3C36D-64B6-E12F-6F3A-8257624743FC}"/>
              </a:ext>
            </a:extLst>
          </p:cNvPr>
          <p:cNvCxnSpPr>
            <a:cxnSpLocks/>
          </p:cNvCxnSpPr>
          <p:nvPr/>
        </p:nvCxnSpPr>
        <p:spPr>
          <a:xfrm flipH="1">
            <a:off x="3675042" y="5862251"/>
            <a:ext cx="712458" cy="0"/>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178" name="Straight Connector 177">
            <a:extLst>
              <a:ext uri="{FF2B5EF4-FFF2-40B4-BE49-F238E27FC236}">
                <a16:creationId xmlns:a16="http://schemas.microsoft.com/office/drawing/2014/main" id="{B58E7939-E77B-FEF3-34C7-D0F80D254DFD}"/>
              </a:ext>
            </a:extLst>
          </p:cNvPr>
          <p:cNvCxnSpPr>
            <a:cxnSpLocks/>
          </p:cNvCxnSpPr>
          <p:nvPr/>
        </p:nvCxnSpPr>
        <p:spPr>
          <a:xfrm flipH="1">
            <a:off x="6602956" y="4538743"/>
            <a:ext cx="105363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80" name="Straight Connector 179">
            <a:extLst>
              <a:ext uri="{FF2B5EF4-FFF2-40B4-BE49-F238E27FC236}">
                <a16:creationId xmlns:a16="http://schemas.microsoft.com/office/drawing/2014/main" id="{0435B407-547F-2B03-5721-D602935D6231}"/>
              </a:ext>
            </a:extLst>
          </p:cNvPr>
          <p:cNvCxnSpPr>
            <a:cxnSpLocks/>
          </p:cNvCxnSpPr>
          <p:nvPr/>
        </p:nvCxnSpPr>
        <p:spPr>
          <a:xfrm flipH="1" flipV="1">
            <a:off x="7679724" y="4859359"/>
            <a:ext cx="644339" cy="6513"/>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82" name="Straight Connector 181">
            <a:extLst>
              <a:ext uri="{FF2B5EF4-FFF2-40B4-BE49-F238E27FC236}">
                <a16:creationId xmlns:a16="http://schemas.microsoft.com/office/drawing/2014/main" id="{C90359E1-CA1D-8FFE-848B-EC3BC75E8F1D}"/>
              </a:ext>
            </a:extLst>
          </p:cNvPr>
          <p:cNvCxnSpPr>
            <a:cxnSpLocks/>
          </p:cNvCxnSpPr>
          <p:nvPr/>
        </p:nvCxnSpPr>
        <p:spPr>
          <a:xfrm flipH="1">
            <a:off x="6794015" y="5161795"/>
            <a:ext cx="864843"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84" name="Straight Connector 183">
            <a:extLst>
              <a:ext uri="{FF2B5EF4-FFF2-40B4-BE49-F238E27FC236}">
                <a16:creationId xmlns:a16="http://schemas.microsoft.com/office/drawing/2014/main" id="{1C95676D-A601-4561-D8C7-42C891806B71}"/>
              </a:ext>
            </a:extLst>
          </p:cNvPr>
          <p:cNvCxnSpPr>
            <a:cxnSpLocks/>
          </p:cNvCxnSpPr>
          <p:nvPr/>
        </p:nvCxnSpPr>
        <p:spPr>
          <a:xfrm flipH="1">
            <a:off x="7679724" y="5536999"/>
            <a:ext cx="752859" cy="9859"/>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86" name="Straight Connector 185">
            <a:extLst>
              <a:ext uri="{FF2B5EF4-FFF2-40B4-BE49-F238E27FC236}">
                <a16:creationId xmlns:a16="http://schemas.microsoft.com/office/drawing/2014/main" id="{9BAD42C8-641F-6C5E-F92C-EB2909318079}"/>
              </a:ext>
            </a:extLst>
          </p:cNvPr>
          <p:cNvCxnSpPr>
            <a:cxnSpLocks/>
          </p:cNvCxnSpPr>
          <p:nvPr/>
        </p:nvCxnSpPr>
        <p:spPr>
          <a:xfrm flipH="1" flipV="1">
            <a:off x="6833756" y="5834658"/>
            <a:ext cx="826378" cy="5278"/>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88" name="Rectangle 187">
            <a:extLst>
              <a:ext uri="{FF2B5EF4-FFF2-40B4-BE49-F238E27FC236}">
                <a16:creationId xmlns:a16="http://schemas.microsoft.com/office/drawing/2014/main" id="{CAF230BC-7B6A-4060-49FE-6388D88FB906}"/>
              </a:ext>
            </a:extLst>
          </p:cNvPr>
          <p:cNvSpPr/>
          <p:nvPr/>
        </p:nvSpPr>
        <p:spPr>
          <a:xfrm>
            <a:off x="92197" y="86541"/>
            <a:ext cx="2676054" cy="523220"/>
          </a:xfrm>
          <a:prstGeom prst="rect">
            <a:avLst/>
          </a:prstGeom>
          <a:noFill/>
        </p:spPr>
        <p:txBody>
          <a:bodyPr wrap="none" lIns="91440" tIns="45720" rIns="91440" bIns="45720">
            <a:spAutoFit/>
          </a:bodyPr>
          <a:lstStyle/>
          <a:p>
            <a:pPr algn="ctr"/>
            <a:r>
              <a:rPr lang="en-US" sz="2800" dirty="0">
                <a:ln w="0"/>
                <a:effectLst>
                  <a:outerShdw blurRad="38100" dist="19050" dir="2700000" algn="tl" rotWithShape="0">
                    <a:schemeClr val="dk1">
                      <a:alpha val="40000"/>
                    </a:schemeClr>
                  </a:outerShdw>
                </a:effectLst>
              </a:rPr>
              <a:t>Impact of VCAP </a:t>
            </a:r>
            <a:endParaRPr lang="en-US" sz="28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598435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9"/>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53"/>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7"/>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8"/>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4"/>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0"/>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2"/>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3"/>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0"/>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96"/>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100"/>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102"/>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107"/>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109"/>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111"/>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112"/>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114"/>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118"/>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157"/>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160"/>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161"/>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162"/>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163"/>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164"/>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165"/>
                                        </p:tgtEl>
                                        <p:attrNameLst>
                                          <p:attrName>style.visibility</p:attrName>
                                        </p:attrNameLst>
                                      </p:cBhvr>
                                      <p:to>
                                        <p:strVal val="visible"/>
                                      </p:to>
                                    </p:set>
                                  </p:childTnLst>
                                </p:cTn>
                              </p:par>
                              <p:par>
                                <p:cTn id="99" presetID="1" presetClass="entr" presetSubtype="0" fill="hold" nodeType="withEffect">
                                  <p:stCondLst>
                                    <p:cond delay="0"/>
                                  </p:stCondLst>
                                  <p:childTnLst>
                                    <p:set>
                                      <p:cBhvr>
                                        <p:cTn id="100" dur="1" fill="hold">
                                          <p:stCondLst>
                                            <p:cond delay="0"/>
                                          </p:stCondLst>
                                        </p:cTn>
                                        <p:tgtEl>
                                          <p:spTgt spid="178"/>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180"/>
                                        </p:tgtEl>
                                        <p:attrNameLst>
                                          <p:attrName>style.visibility</p:attrName>
                                        </p:attrNameLst>
                                      </p:cBhvr>
                                      <p:to>
                                        <p:strVal val="visible"/>
                                      </p:to>
                                    </p:set>
                                  </p:childTnLst>
                                </p:cTn>
                              </p:par>
                              <p:par>
                                <p:cTn id="103" presetID="1" presetClass="entr" presetSubtype="0" fill="hold" nodeType="withEffect">
                                  <p:stCondLst>
                                    <p:cond delay="0"/>
                                  </p:stCondLst>
                                  <p:childTnLst>
                                    <p:set>
                                      <p:cBhvr>
                                        <p:cTn id="104" dur="1" fill="hold">
                                          <p:stCondLst>
                                            <p:cond delay="0"/>
                                          </p:stCondLst>
                                        </p:cTn>
                                        <p:tgtEl>
                                          <p:spTgt spid="182"/>
                                        </p:tgtEl>
                                        <p:attrNameLst>
                                          <p:attrName>style.visibility</p:attrName>
                                        </p:attrNameLst>
                                      </p:cBhvr>
                                      <p:to>
                                        <p:strVal val="visible"/>
                                      </p:to>
                                    </p:set>
                                  </p:childTnLst>
                                </p:cTn>
                              </p:par>
                              <p:par>
                                <p:cTn id="105" presetID="1" presetClass="entr" presetSubtype="0" fill="hold" nodeType="withEffect">
                                  <p:stCondLst>
                                    <p:cond delay="0"/>
                                  </p:stCondLst>
                                  <p:childTnLst>
                                    <p:set>
                                      <p:cBhvr>
                                        <p:cTn id="106" dur="1" fill="hold">
                                          <p:stCondLst>
                                            <p:cond delay="0"/>
                                          </p:stCondLst>
                                        </p:cTn>
                                        <p:tgtEl>
                                          <p:spTgt spid="184"/>
                                        </p:tgtEl>
                                        <p:attrNameLst>
                                          <p:attrName>style.visibility</p:attrName>
                                        </p:attrNameLst>
                                      </p:cBhvr>
                                      <p:to>
                                        <p:strVal val="visible"/>
                                      </p:to>
                                    </p:set>
                                  </p:childTnLst>
                                </p:cTn>
                              </p:par>
                              <p:par>
                                <p:cTn id="107" presetID="1" presetClass="entr" presetSubtype="0" fill="hold" nodeType="withEffect">
                                  <p:stCondLst>
                                    <p:cond delay="0"/>
                                  </p:stCondLst>
                                  <p:childTnLst>
                                    <p:set>
                                      <p:cBhvr>
                                        <p:cTn id="108" dur="1" fill="hold">
                                          <p:stCondLst>
                                            <p:cond delay="0"/>
                                          </p:stCondLst>
                                        </p:cTn>
                                        <p:tgtEl>
                                          <p:spTgt spid="186"/>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13"/>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15"/>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17"/>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18"/>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25"/>
                                        </p:tgtEl>
                                        <p:attrNameLst>
                                          <p:attrName>style.visibility</p:attrName>
                                        </p:attrNameLst>
                                      </p:cBhvr>
                                      <p:to>
                                        <p:strVal val="visible"/>
                                      </p:to>
                                    </p:set>
                                  </p:childTnLst>
                                </p:cTn>
                              </p:par>
                              <p:par>
                                <p:cTn id="119" presetID="1" presetClass="entr" presetSubtype="0" fill="hold" grpId="0" nodeType="withEffect">
                                  <p:stCondLst>
                                    <p:cond delay="0"/>
                                  </p:stCondLst>
                                  <p:childTnLst>
                                    <p:set>
                                      <p:cBhvr>
                                        <p:cTn id="120" dur="1" fill="hold">
                                          <p:stCondLst>
                                            <p:cond delay="0"/>
                                          </p:stCondLst>
                                        </p:cTn>
                                        <p:tgtEl>
                                          <p:spTgt spid="26"/>
                                        </p:tgtEl>
                                        <p:attrNameLst>
                                          <p:attrName>style.visibility</p:attrName>
                                        </p:attrNameLst>
                                      </p:cBhvr>
                                      <p:to>
                                        <p:strVal val="visible"/>
                                      </p:to>
                                    </p:set>
                                  </p:childTnLst>
                                </p:cTn>
                              </p:par>
                              <p:par>
                                <p:cTn id="121" presetID="1" presetClass="entr" presetSubtype="0" fill="hold" grpId="0" nodeType="withEffect">
                                  <p:stCondLst>
                                    <p:cond delay="0"/>
                                  </p:stCondLst>
                                  <p:childTnLst>
                                    <p:set>
                                      <p:cBhvr>
                                        <p:cTn id="122" dur="1" fill="hold">
                                          <p:stCondLst>
                                            <p:cond delay="0"/>
                                          </p:stCondLst>
                                        </p:cTn>
                                        <p:tgtEl>
                                          <p:spTgt spid="28"/>
                                        </p:tgtEl>
                                        <p:attrNameLst>
                                          <p:attrName>style.visibility</p:attrName>
                                        </p:attrNameLst>
                                      </p:cBhvr>
                                      <p:to>
                                        <p:strVal val="visible"/>
                                      </p:to>
                                    </p:set>
                                  </p:childTnLst>
                                </p:cTn>
                              </p:par>
                              <p:par>
                                <p:cTn id="123" presetID="1" presetClass="entr" presetSubtype="0" fill="hold" grpId="0" nodeType="withEffect">
                                  <p:stCondLst>
                                    <p:cond delay="0"/>
                                  </p:stCondLst>
                                  <p:childTnLst>
                                    <p:set>
                                      <p:cBhvr>
                                        <p:cTn id="124" dur="1" fill="hold">
                                          <p:stCondLst>
                                            <p:cond delay="0"/>
                                          </p:stCondLst>
                                        </p:cTn>
                                        <p:tgtEl>
                                          <p:spTgt spid="29"/>
                                        </p:tgtEl>
                                        <p:attrNameLst>
                                          <p:attrName>style.visibility</p:attrName>
                                        </p:attrNameLst>
                                      </p:cBhvr>
                                      <p:to>
                                        <p:strVal val="visible"/>
                                      </p:to>
                                    </p:set>
                                  </p:childTnLst>
                                </p:cTn>
                              </p:par>
                              <p:par>
                                <p:cTn id="125" presetID="1" presetClass="entr" presetSubtype="0" fill="hold" grpId="0" nodeType="withEffect">
                                  <p:stCondLst>
                                    <p:cond delay="0"/>
                                  </p:stCondLst>
                                  <p:childTnLst>
                                    <p:set>
                                      <p:cBhvr>
                                        <p:cTn id="126" dur="1" fill="hold">
                                          <p:stCondLst>
                                            <p:cond delay="0"/>
                                          </p:stCondLst>
                                        </p:cTn>
                                        <p:tgtEl>
                                          <p:spTgt spid="31"/>
                                        </p:tgtEl>
                                        <p:attrNameLst>
                                          <p:attrName>style.visibility</p:attrName>
                                        </p:attrNameLst>
                                      </p:cBhvr>
                                      <p:to>
                                        <p:strVal val="visible"/>
                                      </p:to>
                                    </p:set>
                                  </p:childTnLst>
                                </p:cTn>
                              </p:par>
                              <p:par>
                                <p:cTn id="127" presetID="1" presetClass="entr" presetSubtype="0" fill="hold" grpId="0" nodeType="withEffect">
                                  <p:stCondLst>
                                    <p:cond delay="0"/>
                                  </p:stCondLst>
                                  <p:childTnLst>
                                    <p:set>
                                      <p:cBhvr>
                                        <p:cTn id="128" dur="1" fill="hold">
                                          <p:stCondLst>
                                            <p:cond delay="0"/>
                                          </p:stCondLst>
                                        </p:cTn>
                                        <p:tgtEl>
                                          <p:spTgt spid="43"/>
                                        </p:tgtEl>
                                        <p:attrNameLst>
                                          <p:attrName>style.visibility</p:attrName>
                                        </p:attrNameLst>
                                      </p:cBhvr>
                                      <p:to>
                                        <p:strVal val="visible"/>
                                      </p:to>
                                    </p:set>
                                  </p:childTnLst>
                                </p:cTn>
                              </p:par>
                              <p:par>
                                <p:cTn id="129" presetID="1" presetClass="entr" presetSubtype="0" fill="hold" grpId="0" nodeType="withEffect">
                                  <p:stCondLst>
                                    <p:cond delay="0"/>
                                  </p:stCondLst>
                                  <p:childTnLst>
                                    <p:set>
                                      <p:cBhvr>
                                        <p:cTn id="130" dur="1" fill="hold">
                                          <p:stCondLst>
                                            <p:cond delay="0"/>
                                          </p:stCondLst>
                                        </p:cTn>
                                        <p:tgtEl>
                                          <p:spTgt spid="44"/>
                                        </p:tgtEl>
                                        <p:attrNameLst>
                                          <p:attrName>style.visibility</p:attrName>
                                        </p:attrNameLst>
                                      </p:cBhvr>
                                      <p:to>
                                        <p:strVal val="visible"/>
                                      </p:to>
                                    </p:set>
                                  </p:childTnLst>
                                </p:cTn>
                              </p:par>
                              <p:par>
                                <p:cTn id="131" presetID="1" presetClass="entr" presetSubtype="0" fill="hold" nodeType="withEffect">
                                  <p:stCondLst>
                                    <p:cond delay="0"/>
                                  </p:stCondLst>
                                  <p:childTnLst>
                                    <p:set>
                                      <p:cBhvr>
                                        <p:cTn id="132" dur="1" fill="hold">
                                          <p:stCondLst>
                                            <p:cond delay="0"/>
                                          </p:stCondLst>
                                        </p:cTn>
                                        <p:tgtEl>
                                          <p:spTgt spid="79"/>
                                        </p:tgtEl>
                                        <p:attrNameLst>
                                          <p:attrName>style.visibility</p:attrName>
                                        </p:attrNameLst>
                                      </p:cBhvr>
                                      <p:to>
                                        <p:strVal val="visible"/>
                                      </p:to>
                                    </p:set>
                                  </p:childTnLst>
                                </p:cTn>
                              </p:par>
                              <p:par>
                                <p:cTn id="133" presetID="1" presetClass="entr" presetSubtype="0" fill="hold" nodeType="withEffect">
                                  <p:stCondLst>
                                    <p:cond delay="0"/>
                                  </p:stCondLst>
                                  <p:childTnLst>
                                    <p:set>
                                      <p:cBhvr>
                                        <p:cTn id="134" dur="1" fill="hold">
                                          <p:stCondLst>
                                            <p:cond delay="0"/>
                                          </p:stCondLst>
                                        </p:cTn>
                                        <p:tgtEl>
                                          <p:spTgt spid="82"/>
                                        </p:tgtEl>
                                        <p:attrNameLst>
                                          <p:attrName>style.visibility</p:attrName>
                                        </p:attrNameLst>
                                      </p:cBhvr>
                                      <p:to>
                                        <p:strVal val="visible"/>
                                      </p:to>
                                    </p:set>
                                  </p:childTnLst>
                                </p:cTn>
                              </p:par>
                              <p:par>
                                <p:cTn id="135" presetID="1" presetClass="entr" presetSubtype="0" fill="hold" nodeType="withEffect">
                                  <p:stCondLst>
                                    <p:cond delay="0"/>
                                  </p:stCondLst>
                                  <p:childTnLst>
                                    <p:set>
                                      <p:cBhvr>
                                        <p:cTn id="136" dur="1" fill="hold">
                                          <p:stCondLst>
                                            <p:cond delay="0"/>
                                          </p:stCondLst>
                                        </p:cTn>
                                        <p:tgtEl>
                                          <p:spTgt spid="83"/>
                                        </p:tgtEl>
                                        <p:attrNameLst>
                                          <p:attrName>style.visibility</p:attrName>
                                        </p:attrNameLst>
                                      </p:cBhvr>
                                      <p:to>
                                        <p:strVal val="visible"/>
                                      </p:to>
                                    </p:set>
                                  </p:childTnLst>
                                </p:cTn>
                              </p:par>
                              <p:par>
                                <p:cTn id="137" presetID="1" presetClass="entr" presetSubtype="0" fill="hold" nodeType="withEffect">
                                  <p:stCondLst>
                                    <p:cond delay="0"/>
                                  </p:stCondLst>
                                  <p:childTnLst>
                                    <p:set>
                                      <p:cBhvr>
                                        <p:cTn id="138" dur="1" fill="hold">
                                          <p:stCondLst>
                                            <p:cond delay="0"/>
                                          </p:stCondLst>
                                        </p:cTn>
                                        <p:tgtEl>
                                          <p:spTgt spid="86"/>
                                        </p:tgtEl>
                                        <p:attrNameLst>
                                          <p:attrName>style.visibility</p:attrName>
                                        </p:attrNameLst>
                                      </p:cBhvr>
                                      <p:to>
                                        <p:strVal val="visible"/>
                                      </p:to>
                                    </p:set>
                                  </p:childTnLst>
                                </p:cTn>
                              </p:par>
                              <p:par>
                                <p:cTn id="139" presetID="1" presetClass="entr" presetSubtype="0" fill="hold" nodeType="withEffect">
                                  <p:stCondLst>
                                    <p:cond delay="0"/>
                                  </p:stCondLst>
                                  <p:childTnLst>
                                    <p:set>
                                      <p:cBhvr>
                                        <p:cTn id="140" dur="1" fill="hold">
                                          <p:stCondLst>
                                            <p:cond delay="0"/>
                                          </p:stCondLst>
                                        </p:cTn>
                                        <p:tgtEl>
                                          <p:spTgt spid="89"/>
                                        </p:tgtEl>
                                        <p:attrNameLst>
                                          <p:attrName>style.visibility</p:attrName>
                                        </p:attrNameLst>
                                      </p:cBhvr>
                                      <p:to>
                                        <p:strVal val="visible"/>
                                      </p:to>
                                    </p:set>
                                  </p:childTnLst>
                                </p:cTn>
                              </p:par>
                              <p:par>
                                <p:cTn id="141" presetID="1" presetClass="entr" presetSubtype="0" fill="hold" nodeType="withEffect">
                                  <p:stCondLst>
                                    <p:cond delay="0"/>
                                  </p:stCondLst>
                                  <p:childTnLst>
                                    <p:set>
                                      <p:cBhvr>
                                        <p:cTn id="142" dur="1" fill="hold">
                                          <p:stCondLst>
                                            <p:cond delay="0"/>
                                          </p:stCondLst>
                                        </p:cTn>
                                        <p:tgtEl>
                                          <p:spTgt spid="92"/>
                                        </p:tgtEl>
                                        <p:attrNameLst>
                                          <p:attrName>style.visibility</p:attrName>
                                        </p:attrNameLst>
                                      </p:cBhvr>
                                      <p:to>
                                        <p:strVal val="visible"/>
                                      </p:to>
                                    </p:set>
                                  </p:childTnLst>
                                </p:cTn>
                              </p:par>
                              <p:par>
                                <p:cTn id="143" presetID="1" presetClass="entr" presetSubtype="0" fill="hold" nodeType="withEffect">
                                  <p:stCondLst>
                                    <p:cond delay="0"/>
                                  </p:stCondLst>
                                  <p:childTnLst>
                                    <p:set>
                                      <p:cBhvr>
                                        <p:cTn id="144" dur="1" fill="hold">
                                          <p:stCondLst>
                                            <p:cond delay="0"/>
                                          </p:stCondLst>
                                        </p:cTn>
                                        <p:tgtEl>
                                          <p:spTgt spid="94"/>
                                        </p:tgtEl>
                                        <p:attrNameLst>
                                          <p:attrName>style.visibility</p:attrName>
                                        </p:attrNameLst>
                                      </p:cBhvr>
                                      <p:to>
                                        <p:strVal val="visible"/>
                                      </p:to>
                                    </p:set>
                                  </p:childTnLst>
                                </p:cTn>
                              </p:par>
                              <p:par>
                                <p:cTn id="145" presetID="1" presetClass="entr" presetSubtype="0" fill="hold" nodeType="withEffect">
                                  <p:stCondLst>
                                    <p:cond delay="0"/>
                                  </p:stCondLst>
                                  <p:childTnLst>
                                    <p:set>
                                      <p:cBhvr>
                                        <p:cTn id="146" dur="1" fill="hold">
                                          <p:stCondLst>
                                            <p:cond delay="0"/>
                                          </p:stCondLst>
                                        </p:cTn>
                                        <p:tgtEl>
                                          <p:spTgt spid="122"/>
                                        </p:tgtEl>
                                        <p:attrNameLst>
                                          <p:attrName>style.visibility</p:attrName>
                                        </p:attrNameLst>
                                      </p:cBhvr>
                                      <p:to>
                                        <p:strVal val="visible"/>
                                      </p:to>
                                    </p:set>
                                  </p:childTnLst>
                                </p:cTn>
                              </p:par>
                              <p:par>
                                <p:cTn id="147" presetID="1" presetClass="entr" presetSubtype="0" fill="hold" nodeType="withEffect">
                                  <p:stCondLst>
                                    <p:cond delay="0"/>
                                  </p:stCondLst>
                                  <p:childTnLst>
                                    <p:set>
                                      <p:cBhvr>
                                        <p:cTn id="148" dur="1" fill="hold">
                                          <p:stCondLst>
                                            <p:cond delay="0"/>
                                          </p:stCondLst>
                                        </p:cTn>
                                        <p:tgtEl>
                                          <p:spTgt spid="155"/>
                                        </p:tgtEl>
                                        <p:attrNameLst>
                                          <p:attrName>style.visibility</p:attrName>
                                        </p:attrNameLst>
                                      </p:cBhvr>
                                      <p:to>
                                        <p:strVal val="visible"/>
                                      </p:to>
                                    </p:set>
                                  </p:childTnLst>
                                </p:cTn>
                              </p:par>
                              <p:par>
                                <p:cTn id="149" presetID="1" presetClass="entr" presetSubtype="0" fill="hold" nodeType="withEffect">
                                  <p:stCondLst>
                                    <p:cond delay="0"/>
                                  </p:stCondLst>
                                  <p:childTnLst>
                                    <p:set>
                                      <p:cBhvr>
                                        <p:cTn id="150" dur="1" fill="hold">
                                          <p:stCondLst>
                                            <p:cond delay="0"/>
                                          </p:stCondLst>
                                        </p:cTn>
                                        <p:tgtEl>
                                          <p:spTgt spid="171"/>
                                        </p:tgtEl>
                                        <p:attrNameLst>
                                          <p:attrName>style.visibility</p:attrName>
                                        </p:attrNameLst>
                                      </p:cBhvr>
                                      <p:to>
                                        <p:strVal val="visible"/>
                                      </p:to>
                                    </p:set>
                                  </p:childTnLst>
                                </p:cTn>
                              </p:par>
                              <p:par>
                                <p:cTn id="151" presetID="1" presetClass="entr" presetSubtype="0" fill="hold" nodeType="withEffect">
                                  <p:stCondLst>
                                    <p:cond delay="0"/>
                                  </p:stCondLst>
                                  <p:childTnLst>
                                    <p:set>
                                      <p:cBhvr>
                                        <p:cTn id="152" dur="1" fill="hold">
                                          <p:stCondLst>
                                            <p:cond delay="0"/>
                                          </p:stCondLst>
                                        </p:cTn>
                                        <p:tgtEl>
                                          <p:spTgt spid="172"/>
                                        </p:tgtEl>
                                        <p:attrNameLst>
                                          <p:attrName>style.visibility</p:attrName>
                                        </p:attrNameLst>
                                      </p:cBhvr>
                                      <p:to>
                                        <p:strVal val="visible"/>
                                      </p:to>
                                    </p:set>
                                  </p:childTnLst>
                                </p:cTn>
                              </p:par>
                              <p:par>
                                <p:cTn id="153" presetID="1" presetClass="entr" presetSubtype="0" fill="hold" nodeType="withEffect">
                                  <p:stCondLst>
                                    <p:cond delay="0"/>
                                  </p:stCondLst>
                                  <p:childTnLst>
                                    <p:set>
                                      <p:cBhvr>
                                        <p:cTn id="154" dur="1" fill="hold">
                                          <p:stCondLst>
                                            <p:cond delay="0"/>
                                          </p:stCondLst>
                                        </p:cTn>
                                        <p:tgtEl>
                                          <p:spTgt spid="173"/>
                                        </p:tgtEl>
                                        <p:attrNameLst>
                                          <p:attrName>style.visibility</p:attrName>
                                        </p:attrNameLst>
                                      </p:cBhvr>
                                      <p:to>
                                        <p:strVal val="visible"/>
                                      </p:to>
                                    </p:set>
                                  </p:childTnLst>
                                </p:cTn>
                              </p:par>
                              <p:par>
                                <p:cTn id="155" presetID="1" presetClass="entr" presetSubtype="0" fill="hold" nodeType="withEffect">
                                  <p:stCondLst>
                                    <p:cond delay="0"/>
                                  </p:stCondLst>
                                  <p:childTnLst>
                                    <p:set>
                                      <p:cBhvr>
                                        <p:cTn id="156" dur="1" fill="hold">
                                          <p:stCondLst>
                                            <p:cond delay="0"/>
                                          </p:stCondLst>
                                        </p:cTn>
                                        <p:tgtEl>
                                          <p:spTgt spid="174"/>
                                        </p:tgtEl>
                                        <p:attrNameLst>
                                          <p:attrName>style.visibility</p:attrName>
                                        </p:attrNameLst>
                                      </p:cBhvr>
                                      <p:to>
                                        <p:strVal val="visible"/>
                                      </p:to>
                                    </p:set>
                                  </p:childTnLst>
                                </p:cTn>
                              </p:par>
                              <p:par>
                                <p:cTn id="157" presetID="1" presetClass="entr" presetSubtype="0" fill="hold" nodeType="withEffect">
                                  <p:stCondLst>
                                    <p:cond delay="0"/>
                                  </p:stCondLst>
                                  <p:childTnLst>
                                    <p:set>
                                      <p:cBhvr>
                                        <p:cTn id="158" dur="1" fill="hold">
                                          <p:stCondLst>
                                            <p:cond delay="0"/>
                                          </p:stCondLst>
                                        </p:cTn>
                                        <p:tgtEl>
                                          <p:spTgt spid="175"/>
                                        </p:tgtEl>
                                        <p:attrNameLst>
                                          <p:attrName>style.visibility</p:attrName>
                                        </p:attrNameLst>
                                      </p:cBhvr>
                                      <p:to>
                                        <p:strVal val="visible"/>
                                      </p:to>
                                    </p:set>
                                  </p:childTnLst>
                                </p:cTn>
                              </p:par>
                              <p:par>
                                <p:cTn id="159" presetID="1" presetClass="entr" presetSubtype="0" fill="hold" nodeType="withEffect">
                                  <p:stCondLst>
                                    <p:cond delay="0"/>
                                  </p:stCondLst>
                                  <p:childTnLst>
                                    <p:set>
                                      <p:cBhvr>
                                        <p:cTn id="160" dur="1" fill="hold">
                                          <p:stCondLst>
                                            <p:cond delay="0"/>
                                          </p:stCondLst>
                                        </p:cTn>
                                        <p:tgtEl>
                                          <p:spTgt spid="176"/>
                                        </p:tgtEl>
                                        <p:attrNameLst>
                                          <p:attrName>style.visibility</p:attrName>
                                        </p:attrNameLst>
                                      </p:cBhvr>
                                      <p:to>
                                        <p:strVal val="visible"/>
                                      </p:to>
                                    </p:set>
                                  </p:childTnLst>
                                </p:cTn>
                              </p:par>
                              <p:par>
                                <p:cTn id="161" presetID="1" presetClass="entr" presetSubtype="0" fill="hold" grpId="0" nodeType="withEffect">
                                  <p:stCondLst>
                                    <p:cond delay="0"/>
                                  </p:stCondLst>
                                  <p:childTnLst>
                                    <p:set>
                                      <p:cBhvr>
                                        <p:cTn id="16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p:bldP spid="17" grpId="0"/>
      <p:bldP spid="18" grpId="0"/>
      <p:bldP spid="20" grpId="0"/>
      <p:bldP spid="21" grpId="0"/>
      <p:bldP spid="22" grpId="0"/>
      <p:bldP spid="23" grpId="0"/>
      <p:bldP spid="25" grpId="0"/>
      <p:bldP spid="26" grpId="0"/>
      <p:bldP spid="27" grpId="0"/>
      <p:bldP spid="28" grpId="0"/>
      <p:bldP spid="29" grpId="0"/>
      <p:bldP spid="30" grpId="0"/>
      <p:bldP spid="31" grpId="0"/>
      <p:bldP spid="33" grpId="0"/>
      <p:bldP spid="35" grpId="0"/>
      <p:bldP spid="36" grpId="0"/>
      <p:bldP spid="38" grpId="0"/>
      <p:bldP spid="39" grpId="0"/>
      <p:bldP spid="40" grpId="0"/>
      <p:bldP spid="43" grpId="0"/>
      <p:bldP spid="44" grpId="0"/>
      <p:bldP spid="45" grpId="0"/>
      <p:bldP spid="2" grpId="0"/>
      <p:bldP spid="3" grpId="0"/>
      <p:bldP spid="4" grpId="0"/>
      <p:bldP spid="5" grpId="0"/>
      <p:bldP spid="160" grpId="0"/>
      <p:bldP spid="161" grpId="0"/>
      <p:bldP spid="162" grpId="0"/>
      <p:bldP spid="163" grpId="0"/>
      <p:bldP spid="164" grpId="0"/>
      <p:bldP spid="16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6D0EA-3358-0903-3D4B-4BE8F9D09796}"/>
              </a:ext>
            </a:extLst>
          </p:cNvPr>
          <p:cNvSpPr>
            <a:spLocks noGrp="1"/>
          </p:cNvSpPr>
          <p:nvPr>
            <p:ph type="title"/>
          </p:nvPr>
        </p:nvSpPr>
        <p:spPr/>
        <p:txBody>
          <a:bodyPr/>
          <a:lstStyle/>
          <a:p>
            <a:r>
              <a:rPr lang="en-US" dirty="0">
                <a:latin typeface="Arial"/>
                <a:cs typeface="Arial"/>
              </a:rPr>
              <a:t>Progress</a:t>
            </a:r>
            <a:endParaRPr lang="en-US" dirty="0"/>
          </a:p>
        </p:txBody>
      </p:sp>
      <p:sp>
        <p:nvSpPr>
          <p:cNvPr id="3" name="Content Placeholder 2">
            <a:extLst>
              <a:ext uri="{FF2B5EF4-FFF2-40B4-BE49-F238E27FC236}">
                <a16:creationId xmlns:a16="http://schemas.microsoft.com/office/drawing/2014/main" id="{BBD2B126-DADD-E748-9CFF-B2B45C5AFCDD}"/>
              </a:ext>
            </a:extLst>
          </p:cNvPr>
          <p:cNvSpPr>
            <a:spLocks noGrp="1"/>
          </p:cNvSpPr>
          <p:nvPr>
            <p:ph idx="1"/>
          </p:nvPr>
        </p:nvSpPr>
        <p:spPr/>
        <p:txBody>
          <a:bodyPr/>
          <a:lstStyle/>
          <a:p>
            <a:pPr marL="305435" indent="-305435"/>
            <a:r>
              <a:rPr lang="en-US" sz="1600" dirty="0">
                <a:latin typeface="Segoe UI"/>
                <a:cs typeface="Arial"/>
              </a:rPr>
              <a:t>VCAP met its enrollment goal in December 2024 of 500 VCAP participants creating a VCAP IPE</a:t>
            </a:r>
          </a:p>
          <a:p>
            <a:pPr marL="305435" indent="-305435"/>
            <a:r>
              <a:rPr lang="en-US" sz="1600" dirty="0">
                <a:latin typeface="Segoe UI"/>
                <a:cs typeface="Arial"/>
              </a:rPr>
              <a:t>33% of VCAP cases have met with the CPSN at CCV or VTSU </a:t>
            </a:r>
          </a:p>
          <a:p>
            <a:pPr marL="305435" indent="-305435"/>
            <a:r>
              <a:rPr lang="en-US" sz="1600" dirty="0">
                <a:latin typeface="Segoe UI"/>
                <a:cs typeface="Arial"/>
              </a:rPr>
              <a:t>27% of VCAP participants were referred or met with the VCAP AT specialist </a:t>
            </a:r>
          </a:p>
          <a:p>
            <a:pPr marL="305435" indent="-305435"/>
            <a:r>
              <a:rPr lang="en-US" sz="1600" dirty="0">
                <a:latin typeface="Segoe UI"/>
                <a:cs typeface="Arial"/>
              </a:rPr>
              <a:t>216 participants are still open and engaged with their VCAP IPE </a:t>
            </a:r>
          </a:p>
          <a:p>
            <a:pPr marL="305435" indent="-305435"/>
            <a:r>
              <a:rPr lang="en-US" sz="1600" dirty="0">
                <a:latin typeface="Segoe UI"/>
                <a:cs typeface="Arial"/>
              </a:rPr>
              <a:t>54 participants have closed successfully with an average wage between them being $22/hour</a:t>
            </a:r>
          </a:p>
          <a:p>
            <a:pPr marL="305435" indent="-305435"/>
            <a:r>
              <a:rPr lang="en-US" sz="1600" dirty="0">
                <a:latin typeface="Segoe UI"/>
                <a:cs typeface="Arial"/>
              </a:rPr>
              <a:t>Credentials earned across all participants: </a:t>
            </a:r>
          </a:p>
          <a:p>
            <a:pPr marL="629920" lvl="1" indent="-305435"/>
            <a:r>
              <a:rPr lang="en-US" sz="1400" dirty="0">
                <a:latin typeface="Segoe UI"/>
                <a:cs typeface="Arial"/>
              </a:rPr>
              <a:t>20 associate's degrees</a:t>
            </a:r>
          </a:p>
          <a:p>
            <a:pPr marL="629920" lvl="1" indent="-305435"/>
            <a:r>
              <a:rPr lang="en-US" sz="1400" dirty="0">
                <a:latin typeface="Segoe UI"/>
                <a:cs typeface="Arial"/>
              </a:rPr>
              <a:t>15 bachelor's degrees </a:t>
            </a:r>
          </a:p>
          <a:p>
            <a:pPr marL="629920" lvl="1" indent="-305435"/>
            <a:r>
              <a:rPr lang="en-US" sz="1400" dirty="0">
                <a:latin typeface="Segoe UI"/>
                <a:cs typeface="Arial"/>
              </a:rPr>
              <a:t>102 vocational/technical credential or license </a:t>
            </a:r>
          </a:p>
        </p:txBody>
      </p:sp>
    </p:spTree>
    <p:extLst>
      <p:ext uri="{BB962C8B-B14F-4D97-AF65-F5344CB8AC3E}">
        <p14:creationId xmlns:p14="http://schemas.microsoft.com/office/powerpoint/2010/main" val="2274782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E12C9-040A-3529-0B0B-812758A06859}"/>
              </a:ext>
            </a:extLst>
          </p:cNvPr>
          <p:cNvSpPr>
            <a:spLocks noGrp="1"/>
          </p:cNvSpPr>
          <p:nvPr>
            <p:ph type="title"/>
          </p:nvPr>
        </p:nvSpPr>
        <p:spPr/>
        <p:txBody>
          <a:bodyPr/>
          <a:lstStyle/>
          <a:p>
            <a:r>
              <a:rPr lang="en-US" dirty="0">
                <a:latin typeface="Arial"/>
                <a:cs typeface="Arial"/>
              </a:rPr>
              <a:t>Systems change</a:t>
            </a:r>
            <a:endParaRPr lang="en-US" dirty="0"/>
          </a:p>
        </p:txBody>
      </p:sp>
      <p:sp>
        <p:nvSpPr>
          <p:cNvPr id="3" name="Content Placeholder 2">
            <a:extLst>
              <a:ext uri="{FF2B5EF4-FFF2-40B4-BE49-F238E27FC236}">
                <a16:creationId xmlns:a16="http://schemas.microsoft.com/office/drawing/2014/main" id="{490E03A2-4D56-DB66-2725-ABFE43141C1D}"/>
              </a:ext>
            </a:extLst>
          </p:cNvPr>
          <p:cNvSpPr>
            <a:spLocks noGrp="1"/>
          </p:cNvSpPr>
          <p:nvPr>
            <p:ph idx="1"/>
          </p:nvPr>
        </p:nvSpPr>
        <p:spPr/>
        <p:txBody>
          <a:bodyPr/>
          <a:lstStyle/>
          <a:p>
            <a:pPr marL="305435" indent="-305435"/>
            <a:r>
              <a:rPr lang="en-US" sz="2000" dirty="0">
                <a:latin typeface="Segoe UI"/>
                <a:cs typeface="Segoe UI"/>
              </a:rPr>
              <a:t>Sustain and expand </a:t>
            </a:r>
            <a:r>
              <a:rPr lang="en-US" sz="2000" b="1" dirty="0">
                <a:latin typeface="Segoe UI"/>
                <a:cs typeface="Segoe UI"/>
              </a:rPr>
              <a:t>knowledge</a:t>
            </a:r>
            <a:r>
              <a:rPr lang="en-US" sz="2000" dirty="0">
                <a:latin typeface="Segoe UI"/>
                <a:cs typeface="Segoe UI"/>
              </a:rPr>
              <a:t> and </a:t>
            </a:r>
            <a:r>
              <a:rPr lang="en-US" sz="2000" b="1" dirty="0">
                <a:latin typeface="Segoe UI"/>
                <a:cs typeface="Segoe UI"/>
              </a:rPr>
              <a:t>direct connection </a:t>
            </a:r>
            <a:r>
              <a:rPr lang="en-US" sz="2000" dirty="0">
                <a:latin typeface="Segoe UI"/>
                <a:cs typeface="Segoe UI"/>
              </a:rPr>
              <a:t>to education, training, and career advancement opportunities, providers, and resources. </a:t>
            </a:r>
            <a:endParaRPr lang="en-US" sz="2000" b="1" dirty="0">
              <a:latin typeface="Arial" panose="020B0604020202020204"/>
              <a:cs typeface="Arial" panose="020B0604020202020204"/>
            </a:endParaRPr>
          </a:p>
          <a:p>
            <a:pPr marL="305435" indent="-305435"/>
            <a:r>
              <a:rPr lang="en-US" sz="2000" dirty="0">
                <a:latin typeface="Segoe UI"/>
                <a:cs typeface="Segoe UI"/>
              </a:rPr>
              <a:t>Evaluating </a:t>
            </a:r>
            <a:r>
              <a:rPr lang="en-US" sz="2000" dirty="0" err="1">
                <a:latin typeface="Segoe UI"/>
                <a:cs typeface="Segoe UI"/>
              </a:rPr>
              <a:t>HireAbility's</a:t>
            </a:r>
            <a:r>
              <a:rPr lang="en-US" sz="2000" dirty="0">
                <a:latin typeface="Segoe UI"/>
                <a:cs typeface="Segoe UI"/>
              </a:rPr>
              <a:t> system to support the implementation </a:t>
            </a:r>
          </a:p>
          <a:p>
            <a:pPr marL="629435" lvl="1" indent="-305435"/>
            <a:r>
              <a:rPr lang="en-US" sz="1800" dirty="0">
                <a:latin typeface="Segoe UI"/>
                <a:cs typeface="Segoe UI"/>
              </a:rPr>
              <a:t>Aware functions, Dashboard measures, data reviews</a:t>
            </a:r>
          </a:p>
          <a:p>
            <a:pPr marL="629435" lvl="1" indent="-305435"/>
            <a:r>
              <a:rPr lang="en-US" sz="1800" dirty="0">
                <a:latin typeface="Segoe UI"/>
                <a:cs typeface="Segoe UI"/>
              </a:rPr>
              <a:t>Staff development and onboarding </a:t>
            </a:r>
          </a:p>
          <a:p>
            <a:pPr marL="629435" lvl="1" indent="-305435"/>
            <a:r>
              <a:rPr lang="en-US" sz="1800" dirty="0">
                <a:latin typeface="Segoe UI"/>
                <a:cs typeface="Segoe UI"/>
              </a:rPr>
              <a:t>Supervision, case reviews, performance evaluations </a:t>
            </a:r>
          </a:p>
          <a:p>
            <a:pPr marL="629435" lvl="1" indent="-305435"/>
            <a:r>
              <a:rPr lang="en-US" sz="1800" dirty="0">
                <a:latin typeface="Segoe UI"/>
                <a:cs typeface="Segoe UI"/>
              </a:rPr>
              <a:t>Business outreach, employer preferred education and training pathways </a:t>
            </a:r>
          </a:p>
          <a:p>
            <a:pPr marL="629435" lvl="1" indent="-305435"/>
            <a:r>
              <a:rPr lang="en-US" sz="1800" dirty="0">
                <a:latin typeface="Segoe UI"/>
                <a:cs typeface="Segoe UI"/>
              </a:rPr>
              <a:t>VABIR and employment consultant knowledge </a:t>
            </a:r>
            <a:r>
              <a:rPr lang="en-US" sz="1800">
                <a:latin typeface="Segoe UI"/>
                <a:cs typeface="Segoe UI"/>
              </a:rPr>
              <a:t>and connection </a:t>
            </a:r>
            <a:endParaRPr lang="en-US" sz="1800" dirty="0">
              <a:latin typeface="Segoe UI"/>
              <a:cs typeface="Segoe UI"/>
            </a:endParaRPr>
          </a:p>
        </p:txBody>
      </p:sp>
    </p:spTree>
    <p:extLst>
      <p:ext uri="{BB962C8B-B14F-4D97-AF65-F5344CB8AC3E}">
        <p14:creationId xmlns:p14="http://schemas.microsoft.com/office/powerpoint/2010/main" val="2091434676"/>
      </p:ext>
    </p:extLst>
  </p:cSld>
  <p:clrMapOvr>
    <a:masterClrMapping/>
  </p:clrMapOvr>
</p:sld>
</file>

<file path=ppt/theme/theme1.xml><?xml version="1.0" encoding="utf-8"?>
<a:theme xmlns:a="http://schemas.openxmlformats.org/drawingml/2006/main" name="Custom Design">
  <a:themeElements>
    <a:clrScheme name="MathematicaUniversal-GMMB">
      <a:dk1>
        <a:sysClr val="windowText" lastClr="000000"/>
      </a:dk1>
      <a:lt1>
        <a:sysClr val="window" lastClr="FFFFFF"/>
      </a:lt1>
      <a:dk2>
        <a:srgbClr val="046B5C"/>
      </a:dk2>
      <a:lt2>
        <a:srgbClr val="E0D4B5"/>
      </a:lt2>
      <a:accent1>
        <a:srgbClr val="0B2949"/>
      </a:accent1>
      <a:accent2>
        <a:srgbClr val="D02B27"/>
      </a:accent2>
      <a:accent3>
        <a:srgbClr val="5B6771"/>
      </a:accent3>
      <a:accent4>
        <a:srgbClr val="F1B51C"/>
      </a:accent4>
      <a:accent5>
        <a:srgbClr val="189394"/>
      </a:accent5>
      <a:accent6>
        <a:srgbClr val="17A673"/>
      </a:accent6>
      <a:hlink>
        <a:srgbClr val="0563C1"/>
      </a:hlink>
      <a:folHlink>
        <a:srgbClr val="954F72"/>
      </a:folHlink>
    </a:clrScheme>
    <a:fontScheme name="Custom 3">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Blank">
      <a:srgbClr val="FFFFFF"/>
    </a:custClr>
    <a:custClr name="Blank">
      <a:srgbClr val="FFFFFF"/>
    </a:custClr>
    <a:custClr name="LT2_231_221_198">
      <a:srgbClr val="E7DDC6"/>
    </a:custClr>
    <a:custClr name="DK2_72_131_120">
      <a:srgbClr val="488378"/>
    </a:custClr>
    <a:custClr name="A1_65_75_102">
      <a:srgbClr val="414B66"/>
    </a:custClr>
    <a:custClr name="A2_217_101_73">
      <a:srgbClr val="D96549"/>
    </a:custClr>
    <a:custClr name="A3_123_129_138">
      <a:srgbClr val="7B818A"/>
    </a:custClr>
    <a:custClr name="A4_244_197_92">
      <a:srgbClr val="F4C55C"/>
    </a:custClr>
    <a:custClr name="A5_101_167_169">
      <a:srgbClr val="65A7A9"/>
    </a:custClr>
    <a:custClr name="A6_106_183_144">
      <a:srgbClr val="6AB790"/>
    </a:custClr>
    <a:custClr name="Blank">
      <a:srgbClr val="FFFFFF"/>
    </a:custClr>
    <a:custClr name="Blank">
      <a:srgbClr val="FFFFFF"/>
    </a:custClr>
    <a:custClr name="LT2_237_231_214">
      <a:srgbClr val="EDE7D6"/>
    </a:custClr>
    <a:custClr name="DK2_127_162_154">
      <a:srgbClr val="7FA29A"/>
    </a:custClr>
    <a:custClr name="A1_114_116_139">
      <a:srgbClr val="72748B"/>
    </a:custClr>
    <a:custClr name="A2_227_147_120">
      <a:srgbClr val="E39378"/>
    </a:custClr>
    <a:custClr name="A3_159_162_169">
      <a:srgbClr val="9FA2A9"/>
    </a:custClr>
    <a:custClr name="A4_248_214_144">
      <a:srgbClr val="F8D690"/>
    </a:custClr>
    <a:custClr name="A5_150_190_193">
      <a:srgbClr val="96BEC1"/>
    </a:custClr>
    <a:custClr name="A6_156_202_176">
      <a:srgbClr val="9CCAB0"/>
    </a:custClr>
    <a:custClr name="Blank">
      <a:srgbClr val="FFFFFF"/>
    </a:custClr>
    <a:custClr name="Blank">
      <a:srgbClr val="FFFFFF"/>
    </a:custClr>
    <a:custClr name="LT2_245_241_232">
      <a:srgbClr val="F5F1E8"/>
    </a:custClr>
    <a:custClr name="DK2_184_200_196">
      <a:srgbClr val="B8C8C4"/>
    </a:custClr>
    <a:custClr name="A1_172_172_186">
      <a:srgbClr val="ACACBA"/>
    </a:custClr>
    <a:custClr name="A2_239_196_179">
      <a:srgbClr val="EFC4B3"/>
    </a:custClr>
    <a:custClr name="A3_200_201_205">
      <a:srgbClr val="C8C9CD"/>
    </a:custClr>
    <a:custClr name="A4_251_232_196">
      <a:srgbClr val="FBE8C4"/>
    </a:custClr>
    <a:custClr name="A5_200_218_219">
      <a:srgbClr val="C8DADB"/>
    </a:custClr>
    <a:custClr name="A6_203_225_211">
      <a:srgbClr val="CBE1D3"/>
    </a:custClr>
    <a:custClr name="data-viz_92_67_119">
      <a:srgbClr val="5C4377"/>
    </a:custClr>
    <a:custClr name="data-viz_117_55_38">
      <a:srgbClr val="753726"/>
    </a:custClr>
  </a:custClrLst>
  <a:extLst>
    <a:ext uri="{05A4C25C-085E-4340-85A3-A5531E510DB2}">
      <thm15:themeFamily xmlns:thm15="http://schemas.microsoft.com/office/thememl/2012/main" name="1aMathU_Presentation_CSDP.potx" id="{B6FA9BA0-C160-4F21-86BD-1672409A83B8}" vid="{6068F976-5C55-4B51-AE77-C0473B511270}"/>
    </a:ext>
  </a:extLst>
</a:theme>
</file>

<file path=ppt/theme/theme2.xml><?xml version="1.0" encoding="utf-8"?>
<a:theme xmlns:a="http://schemas.openxmlformats.org/drawingml/2006/main" name="Dividend">
  <a:themeElements>
    <a:clrScheme name="HireAbility Vermont">
      <a:dk1>
        <a:srgbClr val="000000"/>
      </a:dk1>
      <a:lt1>
        <a:srgbClr val="FFFFFF"/>
      </a:lt1>
      <a:dk2>
        <a:srgbClr val="44546A"/>
      </a:dk2>
      <a:lt2>
        <a:srgbClr val="E7E6E6"/>
      </a:lt2>
      <a:accent1>
        <a:srgbClr val="1D3B1F"/>
      </a:accent1>
      <a:accent2>
        <a:srgbClr val="DF7627"/>
      </a:accent2>
      <a:accent3>
        <a:srgbClr val="E6E7E8"/>
      </a:accent3>
      <a:accent4>
        <a:srgbClr val="FBAA26"/>
      </a:accent4>
      <a:accent5>
        <a:srgbClr val="508E57"/>
      </a:accent5>
      <a:accent6>
        <a:srgbClr val="006650"/>
      </a:accent6>
      <a:hlink>
        <a:srgbClr val="DF7627"/>
      </a:hlink>
      <a:folHlink>
        <a:srgbClr val="00665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5D8C9649-FBE1-4B5B-8258-8A170F9843A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f2f29974-7adf-46f7-885e-909301e0b599">
      <UserInfo>
        <DisplayName/>
        <AccountId xsi:nil="true"/>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83D6FC991664841B71C53527550FCF5" ma:contentTypeVersion="5" ma:contentTypeDescription="Create a new document." ma:contentTypeScope="" ma:versionID="51947c1e511ee9f45bf0ca67a7a03077">
  <xsd:schema xmlns:xsd="http://www.w3.org/2001/XMLSchema" xmlns:xs="http://www.w3.org/2001/XMLSchema" xmlns:p="http://schemas.microsoft.com/office/2006/metadata/properties" xmlns:ns2="cbe3a299-bf00-4ac7-aa16-67a15590b84c" xmlns:ns3="f2f29974-7adf-46f7-885e-909301e0b599" targetNamespace="http://schemas.microsoft.com/office/2006/metadata/properties" ma:root="true" ma:fieldsID="6875e1eac9b16512c2a546db95d4228d" ns2:_="" ns3:_="">
    <xsd:import namespace="cbe3a299-bf00-4ac7-aa16-67a15590b84c"/>
    <xsd:import namespace="f2f29974-7adf-46f7-885e-909301e0b59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e3a299-bf00-4ac7-aa16-67a15590b84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2f29974-7adf-46f7-885e-909301e0b59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23F72A8-13E6-4585-ACF3-C10941E06452}">
  <ds:schemaRefs>
    <ds:schemaRef ds:uri="343c1170-bd45-4a17-b433-521a148ed3b0"/>
    <ds:schemaRef ds:uri="345c1366-96a0-45a6-8dbd-5cee6d7cd784"/>
    <ds:schemaRef ds:uri="f2f29974-7adf-46f7-885e-909301e0b59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field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D533084-08AE-4DFA-8FC3-0015DF6E0008}">
  <ds:schemaRefs>
    <ds:schemaRef ds:uri="cbe3a299-bf00-4ac7-aa16-67a15590b84c"/>
    <ds:schemaRef ds:uri="f2f29974-7adf-46f7-885e-909301e0b59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5E00989-DF66-40F6-9256-86BEFEC04FC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1aMathU_Presentation_CSDP</Template>
  <TotalTime>2683</TotalTime>
  <Words>998</Words>
  <Application>Microsoft Office PowerPoint</Application>
  <PresentationFormat>Widescreen</PresentationFormat>
  <Paragraphs>109</Paragraphs>
  <Slides>6</Slides>
  <Notes>5</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6</vt:i4>
      </vt:variant>
    </vt:vector>
  </HeadingPairs>
  <TitlesOfParts>
    <vt:vector size="20" baseType="lpstr">
      <vt:lpstr>Aptos</vt:lpstr>
      <vt:lpstr>Aptos Display</vt:lpstr>
      <vt:lpstr>Arial</vt:lpstr>
      <vt:lpstr>Arial Black</vt:lpstr>
      <vt:lpstr>Calibri</vt:lpstr>
      <vt:lpstr>Calibri,Sans-Serif</vt:lpstr>
      <vt:lpstr>Courier New</vt:lpstr>
      <vt:lpstr>Montserrat Medium</vt:lpstr>
      <vt:lpstr>Segoe UI</vt:lpstr>
      <vt:lpstr>Times New Roman</vt:lpstr>
      <vt:lpstr>Wingdings 2</vt:lpstr>
      <vt:lpstr>Custom Design</vt:lpstr>
      <vt:lpstr>Dividend</vt:lpstr>
      <vt:lpstr>Office Theme</vt:lpstr>
      <vt:lpstr>Vermont Career Advancement Project</vt:lpstr>
      <vt:lpstr>Goals</vt:lpstr>
      <vt:lpstr>VCAP Structure</vt:lpstr>
      <vt:lpstr>PowerPoint Presentation</vt:lpstr>
      <vt:lpstr>Progress</vt:lpstr>
      <vt:lpstr>Systems change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Vermont Career Advancement Project</dc:title>
  <dc:creator>Todd Honeycutt</dc:creator>
  <cp:lastModifiedBy>Arnold, Amanda (she/her)</cp:lastModifiedBy>
  <cp:revision>434</cp:revision>
  <cp:lastPrinted>2023-06-09T13:36:11Z</cp:lastPrinted>
  <dcterms:created xsi:type="dcterms:W3CDTF">2022-09-13T15:45:51Z</dcterms:created>
  <dcterms:modified xsi:type="dcterms:W3CDTF">2025-10-28T14:13:01Z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0x010100783D6FC991664841B71C53527550FCF5</vt:lpwstr>
  </property>
  <property fmtid="{D5CDD505-2E9C-101B-9397-08002B2CF9AE}" pid="3" name="Degree">
    <vt:lpwstr/>
  </property>
  <property fmtid="{D5CDD505-2E9C-101B-9397-08002B2CF9AE}" pid="4" name="Resume Status">
    <vt:lpwstr/>
  </property>
  <property fmtid="{D5CDD505-2E9C-101B-9397-08002B2CF9AE}" pid="5" name="MPR Status">
    <vt:lpwstr/>
  </property>
  <property fmtid="{D5CDD505-2E9C-101B-9397-08002B2CF9AE}" pid="6" name="Language Proficiency">
    <vt:lpwstr/>
  </property>
  <property fmtid="{D5CDD505-2E9C-101B-9397-08002B2CF9AE}" pid="7" name="Document Category">
    <vt:lpwstr/>
  </property>
  <property fmtid="{D5CDD505-2E9C-101B-9397-08002B2CF9AE}" pid="8" name="Resume Contact">
    <vt:lpwstr/>
  </property>
  <property fmtid="{D5CDD505-2E9C-101B-9397-08002B2CF9AE}" pid="9" name="Division">
    <vt:lpwstr/>
  </property>
  <property fmtid="{D5CDD505-2E9C-101B-9397-08002B2CF9AE}" pid="10" name="MPR Experienc">
    <vt:lpwstr/>
  </property>
  <property fmtid="{D5CDD505-2E9C-101B-9397-08002B2CF9AE}" pid="11" name="Focus Areas">
    <vt:lpwstr/>
  </property>
  <property fmtid="{D5CDD505-2E9C-101B-9397-08002B2CF9AE}" pid="12" name="ID Number">
    <vt:lpwstr/>
  </property>
  <property fmtid="{D5CDD505-2E9C-101B-9397-08002B2CF9AE}" pid="13" name="Position Title">
    <vt:lpwstr/>
  </property>
  <property fmtid="{D5CDD505-2E9C-101B-9397-08002B2CF9AE}" pid="14" name="_SourceUrl">
    <vt:lpwstr/>
  </property>
  <property fmtid="{D5CDD505-2E9C-101B-9397-08002B2CF9AE}" pid="15" name="_SharedFileIndex">
    <vt:lpwstr/>
  </property>
  <property fmtid="{D5CDD505-2E9C-101B-9397-08002B2CF9AE}" pid="16" name="ComplianceAssetId">
    <vt:lpwstr/>
  </property>
  <property fmtid="{D5CDD505-2E9C-101B-9397-08002B2CF9AE}" pid="17" name="_ExtendedDescription">
    <vt:lpwstr/>
  </property>
  <property fmtid="{D5CDD505-2E9C-101B-9397-08002B2CF9AE}" pid="18" name="TriggerFlowInfo">
    <vt:lpwstr/>
  </property>
</Properties>
</file>