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4"/>
  </p:notesMasterIdLst>
  <p:sldIdLst>
    <p:sldId id="256" r:id="rId5"/>
    <p:sldId id="257" r:id="rId6"/>
    <p:sldId id="258" r:id="rId7"/>
    <p:sldId id="259" r:id="rId8"/>
    <p:sldId id="282" r:id="rId9"/>
    <p:sldId id="260" r:id="rId10"/>
    <p:sldId id="261" r:id="rId11"/>
    <p:sldId id="262" r:id="rId12"/>
    <p:sldId id="263" r:id="rId13"/>
    <p:sldId id="264" r:id="rId14"/>
    <p:sldId id="265" r:id="rId15"/>
    <p:sldId id="267" r:id="rId16"/>
    <p:sldId id="268" r:id="rId17"/>
    <p:sldId id="269" r:id="rId18"/>
    <p:sldId id="270" r:id="rId19"/>
    <p:sldId id="272" r:id="rId20"/>
    <p:sldId id="300" r:id="rId21"/>
    <p:sldId id="274" r:id="rId22"/>
    <p:sldId id="275" r:id="rId23"/>
    <p:sldId id="276" r:id="rId24"/>
    <p:sldId id="299" r:id="rId25"/>
    <p:sldId id="277" r:id="rId26"/>
    <p:sldId id="278" r:id="rId27"/>
    <p:sldId id="279" r:id="rId28"/>
    <p:sldId id="296" r:id="rId29"/>
    <p:sldId id="301" r:id="rId30"/>
    <p:sldId id="280" r:id="rId31"/>
    <p:sldId id="293" r:id="rId32"/>
    <p:sldId id="295" r:id="rId33"/>
    <p:sldId id="284" r:id="rId34"/>
    <p:sldId id="285" r:id="rId35"/>
    <p:sldId id="286" r:id="rId36"/>
    <p:sldId id="287" r:id="rId37"/>
    <p:sldId id="288" r:id="rId38"/>
    <p:sldId id="289" r:id="rId39"/>
    <p:sldId id="292" r:id="rId40"/>
    <p:sldId id="291" r:id="rId41"/>
    <p:sldId id="297" r:id="rId42"/>
    <p:sldId id="298" r:id="rId43"/>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0CB07-4965-4A32-9C93-E2A7DD3ED9A7}" v="1" dt="2026-03-25T13:22:49.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76078" autoAdjust="0"/>
  </p:normalViewPr>
  <p:slideViewPr>
    <p:cSldViewPr snapToGrid="0">
      <p:cViewPr varScale="1">
        <p:scale>
          <a:sx n="73" d="100"/>
          <a:sy n="73" d="100"/>
        </p:scale>
        <p:origin x="1038"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Toni [DOL]" userId="fa6c9669-1cf1-463f-b161-25f1c3d52b10" providerId="ADAL" clId="{B5CC0C6E-FA7C-48E7-88D5-05DFC6DFC1EF}"/>
    <pc:docChg chg="undo custSel addSld delSld modSld sldOrd modNotesMaster">
      <pc:chgData name="Scott, Toni [DOL]" userId="fa6c9669-1cf1-463f-b161-25f1c3d52b10" providerId="ADAL" clId="{B5CC0C6E-FA7C-48E7-88D5-05DFC6DFC1EF}" dt="2026-03-24T15:08:33.244" v="1369" actId="20577"/>
      <pc:docMkLst>
        <pc:docMk/>
      </pc:docMkLst>
      <pc:sldChg chg="modSp mod">
        <pc:chgData name="Scott, Toni [DOL]" userId="fa6c9669-1cf1-463f-b161-25f1c3d52b10" providerId="ADAL" clId="{B5CC0C6E-FA7C-48E7-88D5-05DFC6DFC1EF}" dt="2026-03-24T15:08:33.244" v="1369" actId="20577"/>
        <pc:sldMkLst>
          <pc:docMk/>
          <pc:sldMk cId="3265412231" sldId="256"/>
        </pc:sldMkLst>
        <pc:spChg chg="mod">
          <ac:chgData name="Scott, Toni [DOL]" userId="fa6c9669-1cf1-463f-b161-25f1c3d52b10" providerId="ADAL" clId="{B5CC0C6E-FA7C-48E7-88D5-05DFC6DFC1EF}" dt="2026-03-24T15:08:33.244" v="1369" actId="20577"/>
          <ac:spMkLst>
            <pc:docMk/>
            <pc:sldMk cId="3265412231" sldId="256"/>
            <ac:spMk id="3" creationId="{846393BC-11D2-406C-EFF0-B4896CCDFB6A}"/>
          </ac:spMkLst>
        </pc:spChg>
      </pc:sldChg>
      <pc:sldChg chg="addSp delSp modSp mod setBg">
        <pc:chgData name="Scott, Toni [DOL]" userId="fa6c9669-1cf1-463f-b161-25f1c3d52b10" providerId="ADAL" clId="{B5CC0C6E-FA7C-48E7-88D5-05DFC6DFC1EF}" dt="2026-03-13T15:16:09.197" v="295" actId="26606"/>
        <pc:sldMkLst>
          <pc:docMk/>
          <pc:sldMk cId="3918738000" sldId="257"/>
        </pc:sldMkLst>
        <pc:spChg chg="mod">
          <ac:chgData name="Scott, Toni [DOL]" userId="fa6c9669-1cf1-463f-b161-25f1c3d52b10" providerId="ADAL" clId="{B5CC0C6E-FA7C-48E7-88D5-05DFC6DFC1EF}" dt="2026-03-13T15:16:09.197" v="295" actId="26606"/>
          <ac:spMkLst>
            <pc:docMk/>
            <pc:sldMk cId="3918738000" sldId="257"/>
            <ac:spMk id="2" creationId="{6C04EBB2-C18D-6C3A-CDA2-FE7C50B78C46}"/>
          </ac:spMkLst>
        </pc:spChg>
        <pc:spChg chg="add">
          <ac:chgData name="Scott, Toni [DOL]" userId="fa6c9669-1cf1-463f-b161-25f1c3d52b10" providerId="ADAL" clId="{B5CC0C6E-FA7C-48E7-88D5-05DFC6DFC1EF}" dt="2026-03-13T15:16:09.197" v="295" actId="26606"/>
          <ac:spMkLst>
            <pc:docMk/>
            <pc:sldMk cId="3918738000" sldId="257"/>
            <ac:spMk id="23" creationId="{A7CA9E50-B76A-428A-92C9-9BAC41446DEA}"/>
          </ac:spMkLst>
        </pc:spChg>
        <pc:spChg chg="add">
          <ac:chgData name="Scott, Toni [DOL]" userId="fa6c9669-1cf1-463f-b161-25f1c3d52b10" providerId="ADAL" clId="{B5CC0C6E-FA7C-48E7-88D5-05DFC6DFC1EF}" dt="2026-03-13T15:16:09.197" v="295" actId="26606"/>
          <ac:spMkLst>
            <pc:docMk/>
            <pc:sldMk cId="3918738000" sldId="257"/>
            <ac:spMk id="24" creationId="{C85E3F79-81BB-4454-A267-DDCA4282462A}"/>
          </ac:spMkLst>
        </pc:spChg>
        <pc:spChg chg="add">
          <ac:chgData name="Scott, Toni [DOL]" userId="fa6c9669-1cf1-463f-b161-25f1c3d52b10" providerId="ADAL" clId="{B5CC0C6E-FA7C-48E7-88D5-05DFC6DFC1EF}" dt="2026-03-13T15:16:09.197" v="295" actId="26606"/>
          <ac:spMkLst>
            <pc:docMk/>
            <pc:sldMk cId="3918738000" sldId="257"/>
            <ac:spMk id="25" creationId="{A1F375A4-17F0-4BA7-B751-68BFAAEC4F7F}"/>
          </ac:spMkLst>
        </pc:spChg>
        <pc:spChg chg="add">
          <ac:chgData name="Scott, Toni [DOL]" userId="fa6c9669-1cf1-463f-b161-25f1c3d52b10" providerId="ADAL" clId="{B5CC0C6E-FA7C-48E7-88D5-05DFC6DFC1EF}" dt="2026-03-13T15:16:09.197" v="295" actId="26606"/>
          <ac:spMkLst>
            <pc:docMk/>
            <pc:sldMk cId="3918738000" sldId="257"/>
            <ac:spMk id="26" creationId="{5D2122D3-4056-4C50-B4AC-74BB2940E216}"/>
          </ac:spMkLst>
        </pc:spChg>
        <pc:graphicFrameChg chg="add">
          <ac:chgData name="Scott, Toni [DOL]" userId="fa6c9669-1cf1-463f-b161-25f1c3d52b10" providerId="ADAL" clId="{B5CC0C6E-FA7C-48E7-88D5-05DFC6DFC1EF}" dt="2026-03-13T15:16:09.197" v="295" actId="26606"/>
          <ac:graphicFrameMkLst>
            <pc:docMk/>
            <pc:sldMk cId="3918738000" sldId="257"/>
            <ac:graphicFrameMk id="27" creationId="{38EDA0AC-3568-881D-BBE7-F734F9EE65D1}"/>
          </ac:graphicFrameMkLst>
        </pc:graphicFrameChg>
      </pc:sldChg>
      <pc:sldChg chg="modNotesTx">
        <pc:chgData name="Scott, Toni [DOL]" userId="fa6c9669-1cf1-463f-b161-25f1c3d52b10" providerId="ADAL" clId="{B5CC0C6E-FA7C-48E7-88D5-05DFC6DFC1EF}" dt="2026-03-13T15:57:02.467" v="1172" actId="20577"/>
        <pc:sldMkLst>
          <pc:docMk/>
          <pc:sldMk cId="3528005433" sldId="260"/>
        </pc:sldMkLst>
      </pc:sldChg>
      <pc:sldChg chg="addSp delSp modSp mod">
        <pc:chgData name="Scott, Toni [DOL]" userId="fa6c9669-1cf1-463f-b161-25f1c3d52b10" providerId="ADAL" clId="{B5CC0C6E-FA7C-48E7-88D5-05DFC6DFC1EF}" dt="2026-03-13T16:02:13.669" v="1177" actId="26606"/>
        <pc:sldMkLst>
          <pc:docMk/>
          <pc:sldMk cId="3526911428" sldId="269"/>
        </pc:sldMkLst>
        <pc:spChg chg="mod">
          <ac:chgData name="Scott, Toni [DOL]" userId="fa6c9669-1cf1-463f-b161-25f1c3d52b10" providerId="ADAL" clId="{B5CC0C6E-FA7C-48E7-88D5-05DFC6DFC1EF}" dt="2026-03-13T16:02:13.669" v="1177" actId="26606"/>
          <ac:spMkLst>
            <pc:docMk/>
            <pc:sldMk cId="3526911428" sldId="269"/>
            <ac:spMk id="2" creationId="{FB16C11F-BA35-F5AD-1A53-06ACD121B03F}"/>
          </ac:spMkLst>
        </pc:spChg>
        <pc:spChg chg="mod ord">
          <ac:chgData name="Scott, Toni [DOL]" userId="fa6c9669-1cf1-463f-b161-25f1c3d52b10" providerId="ADAL" clId="{B5CC0C6E-FA7C-48E7-88D5-05DFC6DFC1EF}" dt="2026-03-13T16:02:13.669" v="1177" actId="26606"/>
          <ac:spMkLst>
            <pc:docMk/>
            <pc:sldMk cId="3526911428" sldId="269"/>
            <ac:spMk id="3" creationId="{D02E8CEC-D977-6EC4-6F8F-949A9D0DE5DD}"/>
          </ac:spMkLst>
        </pc:spChg>
        <pc:spChg chg="add">
          <ac:chgData name="Scott, Toni [DOL]" userId="fa6c9669-1cf1-463f-b161-25f1c3d52b10" providerId="ADAL" clId="{B5CC0C6E-FA7C-48E7-88D5-05DFC6DFC1EF}" dt="2026-03-13T16:02:13.669" v="1177" actId="26606"/>
          <ac:spMkLst>
            <pc:docMk/>
            <pc:sldMk cId="3526911428" sldId="269"/>
            <ac:spMk id="33" creationId="{9B796F99-70AC-4221-AB20-DFE9599613B9}"/>
          </ac:spMkLst>
        </pc:spChg>
        <pc:grpChg chg="add">
          <ac:chgData name="Scott, Toni [DOL]" userId="fa6c9669-1cf1-463f-b161-25f1c3d52b10" providerId="ADAL" clId="{B5CC0C6E-FA7C-48E7-88D5-05DFC6DFC1EF}" dt="2026-03-13T16:02:13.669" v="1177" actId="26606"/>
          <ac:grpSpMkLst>
            <pc:docMk/>
            <pc:sldMk cId="3526911428" sldId="269"/>
            <ac:grpSpMk id="25" creationId="{1488DB6F-238F-4BEF-B28F-87D9F674A343}"/>
          </ac:grpSpMkLst>
        </pc:grpChg>
        <pc:picChg chg="add mod">
          <ac:chgData name="Scott, Toni [DOL]" userId="fa6c9669-1cf1-463f-b161-25f1c3d52b10" providerId="ADAL" clId="{B5CC0C6E-FA7C-48E7-88D5-05DFC6DFC1EF}" dt="2026-03-13T16:02:13.669" v="1177" actId="26606"/>
          <ac:picMkLst>
            <pc:docMk/>
            <pc:sldMk cId="3526911428" sldId="269"/>
            <ac:picMk id="6" creationId="{45AB044E-84E8-013C-3208-533D3BA68C8F}"/>
          </ac:picMkLst>
        </pc:picChg>
        <pc:cxnChg chg="add">
          <ac:chgData name="Scott, Toni [DOL]" userId="fa6c9669-1cf1-463f-b161-25f1c3d52b10" providerId="ADAL" clId="{B5CC0C6E-FA7C-48E7-88D5-05DFC6DFC1EF}" dt="2026-03-13T16:02:13.669" v="1177" actId="26606"/>
          <ac:cxnSpMkLst>
            <pc:docMk/>
            <pc:sldMk cId="3526911428" sldId="269"/>
            <ac:cxnSpMk id="35" creationId="{3017F138-68A9-4F3F-B240-D26602C26CB7}"/>
          </ac:cxnSpMkLst>
        </pc:cxnChg>
      </pc:sldChg>
      <pc:sldChg chg="modSp mod">
        <pc:chgData name="Scott, Toni [DOL]" userId="fa6c9669-1cf1-463f-b161-25f1c3d52b10" providerId="ADAL" clId="{B5CC0C6E-FA7C-48E7-88D5-05DFC6DFC1EF}" dt="2026-03-23T19:12:13.839" v="1287" actId="403"/>
        <pc:sldMkLst>
          <pc:docMk/>
          <pc:sldMk cId="1898456989" sldId="272"/>
        </pc:sldMkLst>
        <pc:spChg chg="mod">
          <ac:chgData name="Scott, Toni [DOL]" userId="fa6c9669-1cf1-463f-b161-25f1c3d52b10" providerId="ADAL" clId="{B5CC0C6E-FA7C-48E7-88D5-05DFC6DFC1EF}" dt="2026-03-23T19:12:13.839" v="1287" actId="403"/>
          <ac:spMkLst>
            <pc:docMk/>
            <pc:sldMk cId="1898456989" sldId="272"/>
            <ac:spMk id="3" creationId="{D56CB21B-99D9-D63C-B0E6-202346E7096F}"/>
          </ac:spMkLst>
        </pc:spChg>
      </pc:sldChg>
      <pc:sldChg chg="delSp mod">
        <pc:chgData name="Scott, Toni [DOL]" userId="fa6c9669-1cf1-463f-b161-25f1c3d52b10" providerId="ADAL" clId="{B5CC0C6E-FA7C-48E7-88D5-05DFC6DFC1EF}" dt="2026-03-23T19:21:46.471" v="1288" actId="21"/>
        <pc:sldMkLst>
          <pc:docMk/>
          <pc:sldMk cId="2228710296" sldId="280"/>
        </pc:sldMkLst>
      </pc:sldChg>
      <pc:sldChg chg="ord">
        <pc:chgData name="Scott, Toni [DOL]" userId="fa6c9669-1cf1-463f-b161-25f1c3d52b10" providerId="ADAL" clId="{B5CC0C6E-FA7C-48E7-88D5-05DFC6DFC1EF}" dt="2026-03-13T15:21:09.543" v="297"/>
        <pc:sldMkLst>
          <pc:docMk/>
          <pc:sldMk cId="1990135131" sldId="282"/>
        </pc:sldMkLst>
      </pc:sldChg>
      <pc:sldChg chg="addSp delSp modSp new mod setBg">
        <pc:chgData name="Scott, Toni [DOL]" userId="fa6c9669-1cf1-463f-b161-25f1c3d52b10" providerId="ADAL" clId="{B5CC0C6E-FA7C-48E7-88D5-05DFC6DFC1EF}" dt="2026-03-13T14:35:17.688" v="24" actId="14100"/>
        <pc:sldMkLst>
          <pc:docMk/>
          <pc:sldMk cId="665044215" sldId="293"/>
        </pc:sldMkLst>
        <pc:spChg chg="add">
          <ac:chgData name="Scott, Toni [DOL]" userId="fa6c9669-1cf1-463f-b161-25f1c3d52b10" providerId="ADAL" clId="{B5CC0C6E-FA7C-48E7-88D5-05DFC6DFC1EF}" dt="2026-03-13T14:34:37.129" v="20" actId="26606"/>
          <ac:spMkLst>
            <pc:docMk/>
            <pc:sldMk cId="665044215" sldId="293"/>
            <ac:spMk id="35" creationId="{DEB4B82D-A989-40D8-A457-F1D9C0345509}"/>
          </ac:spMkLst>
        </pc:spChg>
        <pc:grpChg chg="add">
          <ac:chgData name="Scott, Toni [DOL]" userId="fa6c9669-1cf1-463f-b161-25f1c3d52b10" providerId="ADAL" clId="{B5CC0C6E-FA7C-48E7-88D5-05DFC6DFC1EF}" dt="2026-03-13T14:34:37.129" v="20" actId="26606"/>
          <ac:grpSpMkLst>
            <pc:docMk/>
            <pc:sldMk cId="665044215" sldId="293"/>
            <ac:grpSpMk id="37" creationId="{67034349-EB95-4DEC-941A-A5BEB23CCC1B}"/>
          </ac:grpSpMkLst>
        </pc:grpChg>
        <pc:picChg chg="add mod">
          <ac:chgData name="Scott, Toni [DOL]" userId="fa6c9669-1cf1-463f-b161-25f1c3d52b10" providerId="ADAL" clId="{B5CC0C6E-FA7C-48E7-88D5-05DFC6DFC1EF}" dt="2026-03-13T14:35:17.688" v="24" actId="14100"/>
          <ac:picMkLst>
            <pc:docMk/>
            <pc:sldMk cId="665044215" sldId="293"/>
            <ac:picMk id="2" creationId="{579FBE10-AF73-D6DD-18D0-714EF67AC919}"/>
          </ac:picMkLst>
        </pc:picChg>
        <pc:picChg chg="add">
          <ac:chgData name="Scott, Toni [DOL]" userId="fa6c9669-1cf1-463f-b161-25f1c3d52b10" providerId="ADAL" clId="{B5CC0C6E-FA7C-48E7-88D5-05DFC6DFC1EF}" dt="2026-03-13T14:34:37.129" v="20" actId="26606"/>
          <ac:picMkLst>
            <pc:docMk/>
            <pc:sldMk cId="665044215" sldId="293"/>
            <ac:picMk id="36" creationId="{14E99EC7-4ECA-46FD-A4EE-C28A8AC67373}"/>
          </ac:picMkLst>
        </pc:picChg>
      </pc:sldChg>
      <pc:sldChg chg="addSp delSp modSp new mod modNotesTx">
        <pc:chgData name="Scott, Toni [DOL]" userId="fa6c9669-1cf1-463f-b161-25f1c3d52b10" providerId="ADAL" clId="{B5CC0C6E-FA7C-48E7-88D5-05DFC6DFC1EF}" dt="2026-03-23T16:51:29.126" v="1257" actId="20577"/>
        <pc:sldMkLst>
          <pc:docMk/>
          <pc:sldMk cId="3234087593" sldId="295"/>
        </pc:sldMkLst>
        <pc:spChg chg="mod">
          <ac:chgData name="Scott, Toni [DOL]" userId="fa6c9669-1cf1-463f-b161-25f1c3d52b10" providerId="ADAL" clId="{B5CC0C6E-FA7C-48E7-88D5-05DFC6DFC1EF}" dt="2026-03-13T15:25:08.086" v="350" actId="20577"/>
          <ac:spMkLst>
            <pc:docMk/>
            <pc:sldMk cId="3234087593" sldId="295"/>
            <ac:spMk id="2" creationId="{BE2F2D68-4F41-76D9-C43D-5AB9CC0451AC}"/>
          </ac:spMkLst>
        </pc:spChg>
        <pc:graphicFrameChg chg="add mod modGraphic">
          <ac:chgData name="Scott, Toni [DOL]" userId="fa6c9669-1cf1-463f-b161-25f1c3d52b10" providerId="ADAL" clId="{B5CC0C6E-FA7C-48E7-88D5-05DFC6DFC1EF}" dt="2026-03-23T16:51:29.126" v="1257" actId="20577"/>
          <ac:graphicFrameMkLst>
            <pc:docMk/>
            <pc:sldMk cId="3234087593" sldId="295"/>
            <ac:graphicFrameMk id="4" creationId="{E3B00883-3FF5-50C4-F8EA-71B9D035FFDB}"/>
          </ac:graphicFrameMkLst>
        </pc:graphicFrameChg>
      </pc:sldChg>
      <pc:sldChg chg="addSp delSp modSp new mod setBg">
        <pc:chgData name="Scott, Toni [DOL]" userId="fa6c9669-1cf1-463f-b161-25f1c3d52b10" providerId="ADAL" clId="{B5CC0C6E-FA7C-48E7-88D5-05DFC6DFC1EF}" dt="2026-03-23T17:50:36.576" v="1277" actId="21"/>
        <pc:sldMkLst>
          <pc:docMk/>
          <pc:sldMk cId="2202350545" sldId="296"/>
        </pc:sldMkLst>
        <pc:spChg chg="mod">
          <ac:chgData name="Scott, Toni [DOL]" userId="fa6c9669-1cf1-463f-b161-25f1c3d52b10" providerId="ADAL" clId="{B5CC0C6E-FA7C-48E7-88D5-05DFC6DFC1EF}" dt="2026-03-13T15:30:39.835" v="491" actId="26606"/>
          <ac:spMkLst>
            <pc:docMk/>
            <pc:sldMk cId="2202350545" sldId="296"/>
            <ac:spMk id="2" creationId="{49B23491-A381-051C-914C-3BE04F9C34B7}"/>
          </ac:spMkLst>
        </pc:spChg>
        <pc:spChg chg="add">
          <ac:chgData name="Scott, Toni [DOL]" userId="fa6c9669-1cf1-463f-b161-25f1c3d52b10" providerId="ADAL" clId="{B5CC0C6E-FA7C-48E7-88D5-05DFC6DFC1EF}" dt="2026-03-13T15:30:39.835" v="491" actId="26606"/>
          <ac:spMkLst>
            <pc:docMk/>
            <pc:sldMk cId="2202350545" sldId="296"/>
            <ac:spMk id="26" creationId="{2E2C404C-D4AE-4C1C-A675-EF7605842EA7}"/>
          </ac:spMkLst>
        </pc:spChg>
        <pc:grpChg chg="add">
          <ac:chgData name="Scott, Toni [DOL]" userId="fa6c9669-1cf1-463f-b161-25f1c3d52b10" providerId="ADAL" clId="{B5CC0C6E-FA7C-48E7-88D5-05DFC6DFC1EF}" dt="2026-03-13T15:30:39.835" v="491" actId="26606"/>
          <ac:grpSpMkLst>
            <pc:docMk/>
            <pc:sldMk cId="2202350545" sldId="296"/>
            <ac:grpSpMk id="10" creationId="{70F82E3E-E291-4077-9561-D03BD8817A6B}"/>
          </ac:grpSpMkLst>
        </pc:grpChg>
        <pc:grpChg chg="add">
          <ac:chgData name="Scott, Toni [DOL]" userId="fa6c9669-1cf1-463f-b161-25f1c3d52b10" providerId="ADAL" clId="{B5CC0C6E-FA7C-48E7-88D5-05DFC6DFC1EF}" dt="2026-03-13T15:30:39.835" v="491" actId="26606"/>
          <ac:grpSpMkLst>
            <pc:docMk/>
            <pc:sldMk cId="2202350545" sldId="296"/>
            <ac:grpSpMk id="18" creationId="{4A8983F0-7B3A-4418-8701-68E9CA2AED3A}"/>
          </ac:grpSpMkLst>
        </pc:grpChg>
        <pc:picChg chg="add">
          <ac:chgData name="Scott, Toni [DOL]" userId="fa6c9669-1cf1-463f-b161-25f1c3d52b10" providerId="ADAL" clId="{B5CC0C6E-FA7C-48E7-88D5-05DFC6DFC1EF}" dt="2026-03-13T15:30:39.835" v="491" actId="26606"/>
          <ac:picMkLst>
            <pc:docMk/>
            <pc:sldMk cId="2202350545" sldId="296"/>
            <ac:picMk id="7" creationId="{5A13F1C6-8534-BE11-2927-880C4D4A7DD3}"/>
          </ac:picMkLst>
        </pc:picChg>
        <pc:cxnChg chg="add">
          <ac:chgData name="Scott, Toni [DOL]" userId="fa6c9669-1cf1-463f-b161-25f1c3d52b10" providerId="ADAL" clId="{B5CC0C6E-FA7C-48E7-88D5-05DFC6DFC1EF}" dt="2026-03-13T15:30:39.835" v="491" actId="26606"/>
          <ac:cxnSpMkLst>
            <pc:docMk/>
            <pc:sldMk cId="2202350545" sldId="296"/>
            <ac:cxnSpMk id="16" creationId="{9A5BFCFB-CCDF-43A8-888F-E16CF73D2F8D}"/>
          </ac:cxnSpMkLst>
        </pc:cxnChg>
        <pc:cxnChg chg="add">
          <ac:chgData name="Scott, Toni [DOL]" userId="fa6c9669-1cf1-463f-b161-25f1c3d52b10" providerId="ADAL" clId="{B5CC0C6E-FA7C-48E7-88D5-05DFC6DFC1EF}" dt="2026-03-13T15:30:39.835" v="491" actId="26606"/>
          <ac:cxnSpMkLst>
            <pc:docMk/>
            <pc:sldMk cId="2202350545" sldId="296"/>
            <ac:cxnSpMk id="28" creationId="{A3B8160F-915C-485D-B2FB-ACDDE0E82276}"/>
          </ac:cxnSpMkLst>
        </pc:cxnChg>
      </pc:sldChg>
      <pc:sldChg chg="addSp delSp modSp new mod setBg modNotesTx">
        <pc:chgData name="Scott, Toni [DOL]" userId="fa6c9669-1cf1-463f-b161-25f1c3d52b10" providerId="ADAL" clId="{B5CC0C6E-FA7C-48E7-88D5-05DFC6DFC1EF}" dt="2026-03-23T19:37:52.972" v="1349" actId="20577"/>
        <pc:sldMkLst>
          <pc:docMk/>
          <pc:sldMk cId="1658461481" sldId="297"/>
        </pc:sldMkLst>
        <pc:spChg chg="mod">
          <ac:chgData name="Scott, Toni [DOL]" userId="fa6c9669-1cf1-463f-b161-25f1c3d52b10" providerId="ADAL" clId="{B5CC0C6E-FA7C-48E7-88D5-05DFC6DFC1EF}" dt="2026-03-13T15:41:37.312" v="1109" actId="26606"/>
          <ac:spMkLst>
            <pc:docMk/>
            <pc:sldMk cId="1658461481" sldId="297"/>
            <ac:spMk id="2" creationId="{F2991187-D415-9653-C7A4-CBACF67D5DA1}"/>
          </ac:spMkLst>
        </pc:spChg>
        <pc:spChg chg="add">
          <ac:chgData name="Scott, Toni [DOL]" userId="fa6c9669-1cf1-463f-b161-25f1c3d52b10" providerId="ADAL" clId="{B5CC0C6E-FA7C-48E7-88D5-05DFC6DFC1EF}" dt="2026-03-13T15:41:37.312" v="1109" actId="26606"/>
          <ac:spMkLst>
            <pc:docMk/>
            <pc:sldMk cId="1658461481" sldId="297"/>
            <ac:spMk id="9" creationId="{A7CA9E50-B76A-428A-92C9-9BAC41446DEA}"/>
          </ac:spMkLst>
        </pc:spChg>
        <pc:spChg chg="add">
          <ac:chgData name="Scott, Toni [DOL]" userId="fa6c9669-1cf1-463f-b161-25f1c3d52b10" providerId="ADAL" clId="{B5CC0C6E-FA7C-48E7-88D5-05DFC6DFC1EF}" dt="2026-03-13T15:41:37.312" v="1109" actId="26606"/>
          <ac:spMkLst>
            <pc:docMk/>
            <pc:sldMk cId="1658461481" sldId="297"/>
            <ac:spMk id="11" creationId="{C85E3F79-81BB-4454-A267-DDCA4282462A}"/>
          </ac:spMkLst>
        </pc:spChg>
        <pc:spChg chg="add">
          <ac:chgData name="Scott, Toni [DOL]" userId="fa6c9669-1cf1-463f-b161-25f1c3d52b10" providerId="ADAL" clId="{B5CC0C6E-FA7C-48E7-88D5-05DFC6DFC1EF}" dt="2026-03-13T15:41:37.312" v="1109" actId="26606"/>
          <ac:spMkLst>
            <pc:docMk/>
            <pc:sldMk cId="1658461481" sldId="297"/>
            <ac:spMk id="13" creationId="{A1F375A4-17F0-4BA7-B751-68BFAAEC4F7F}"/>
          </ac:spMkLst>
        </pc:spChg>
        <pc:spChg chg="add">
          <ac:chgData name="Scott, Toni [DOL]" userId="fa6c9669-1cf1-463f-b161-25f1c3d52b10" providerId="ADAL" clId="{B5CC0C6E-FA7C-48E7-88D5-05DFC6DFC1EF}" dt="2026-03-13T15:41:37.312" v="1109" actId="26606"/>
          <ac:spMkLst>
            <pc:docMk/>
            <pc:sldMk cId="1658461481" sldId="297"/>
            <ac:spMk id="15" creationId="{5D2122D3-4056-4C50-B4AC-74BB2940E216}"/>
          </ac:spMkLst>
        </pc:spChg>
        <pc:graphicFrameChg chg="add">
          <ac:chgData name="Scott, Toni [DOL]" userId="fa6c9669-1cf1-463f-b161-25f1c3d52b10" providerId="ADAL" clId="{B5CC0C6E-FA7C-48E7-88D5-05DFC6DFC1EF}" dt="2026-03-13T15:41:37.312" v="1109" actId="26606"/>
          <ac:graphicFrameMkLst>
            <pc:docMk/>
            <pc:sldMk cId="1658461481" sldId="297"/>
            <ac:graphicFrameMk id="7" creationId="{3212185A-DC40-0CED-54CA-49872A4BCC7C}"/>
          </ac:graphicFrameMkLst>
        </pc:graphicFrameChg>
      </pc:sldChg>
      <pc:sldChg chg="addSp delSp modSp new mod setBg setClrOvrMap">
        <pc:chgData name="Scott, Toni [DOL]" userId="fa6c9669-1cf1-463f-b161-25f1c3d52b10" providerId="ADAL" clId="{B5CC0C6E-FA7C-48E7-88D5-05DFC6DFC1EF}" dt="2026-03-13T15:44:48.590" v="1123" actId="26606"/>
        <pc:sldMkLst>
          <pc:docMk/>
          <pc:sldMk cId="1227830118" sldId="298"/>
        </pc:sldMkLst>
        <pc:spChg chg="mod">
          <ac:chgData name="Scott, Toni [DOL]" userId="fa6c9669-1cf1-463f-b161-25f1c3d52b10" providerId="ADAL" clId="{B5CC0C6E-FA7C-48E7-88D5-05DFC6DFC1EF}" dt="2026-03-13T15:44:48.590" v="1123" actId="26606"/>
          <ac:spMkLst>
            <pc:docMk/>
            <pc:sldMk cId="1227830118" sldId="298"/>
            <ac:spMk id="2" creationId="{599403B1-26BF-BE76-1DC5-89C442D56085}"/>
          </ac:spMkLst>
        </pc:spChg>
        <pc:spChg chg="add">
          <ac:chgData name="Scott, Toni [DOL]" userId="fa6c9669-1cf1-463f-b161-25f1c3d52b10" providerId="ADAL" clId="{B5CC0C6E-FA7C-48E7-88D5-05DFC6DFC1EF}" dt="2026-03-13T15:44:48.590" v="1123" actId="26606"/>
          <ac:spMkLst>
            <pc:docMk/>
            <pc:sldMk cId="1227830118" sldId="298"/>
            <ac:spMk id="21" creationId="{97E3E208-09BB-49A6-AC5B-365323B222D4}"/>
          </ac:spMkLst>
        </pc:spChg>
        <pc:spChg chg="add">
          <ac:chgData name="Scott, Toni [DOL]" userId="fa6c9669-1cf1-463f-b161-25f1c3d52b10" providerId="ADAL" clId="{B5CC0C6E-FA7C-48E7-88D5-05DFC6DFC1EF}" dt="2026-03-13T15:44:48.590" v="1123" actId="26606"/>
          <ac:spMkLst>
            <pc:docMk/>
            <pc:sldMk cId="1227830118" sldId="298"/>
            <ac:spMk id="26" creationId="{48045460-25F8-40ED-9BCB-027C40E6B0E5}"/>
          </ac:spMkLst>
        </pc:spChg>
        <pc:spChg chg="add">
          <ac:chgData name="Scott, Toni [DOL]" userId="fa6c9669-1cf1-463f-b161-25f1c3d52b10" providerId="ADAL" clId="{B5CC0C6E-FA7C-48E7-88D5-05DFC6DFC1EF}" dt="2026-03-13T15:44:48.590" v="1123" actId="26606"/>
          <ac:spMkLst>
            <pc:docMk/>
            <pc:sldMk cId="1227830118" sldId="298"/>
            <ac:spMk id="27" creationId="{26E826CA-0809-4053-BBBD-D644519122A8}"/>
          </ac:spMkLst>
        </pc:spChg>
        <pc:spChg chg="add">
          <ac:chgData name="Scott, Toni [DOL]" userId="fa6c9669-1cf1-463f-b161-25f1c3d52b10" providerId="ADAL" clId="{B5CC0C6E-FA7C-48E7-88D5-05DFC6DFC1EF}" dt="2026-03-13T15:44:48.590" v="1123" actId="26606"/>
          <ac:spMkLst>
            <pc:docMk/>
            <pc:sldMk cId="1227830118" sldId="298"/>
            <ac:spMk id="28" creationId="{7CE201F6-A6FC-4624-B774-1D2FCA3A7970}"/>
          </ac:spMkLst>
        </pc:spChg>
        <pc:grpChg chg="add">
          <ac:chgData name="Scott, Toni [DOL]" userId="fa6c9669-1cf1-463f-b161-25f1c3d52b10" providerId="ADAL" clId="{B5CC0C6E-FA7C-48E7-88D5-05DFC6DFC1EF}" dt="2026-03-13T15:44:48.590" v="1123" actId="26606"/>
          <ac:grpSpMkLst>
            <pc:docMk/>
            <pc:sldMk cId="1227830118" sldId="298"/>
            <ac:grpSpMk id="22" creationId="{C7572773-EFED-4240-886B-69624490C9C9}"/>
          </ac:grpSpMkLst>
        </pc:grpChg>
        <pc:cxnChg chg="add">
          <ac:chgData name="Scott, Toni [DOL]" userId="fa6c9669-1cf1-463f-b161-25f1c3d52b10" providerId="ADAL" clId="{B5CC0C6E-FA7C-48E7-88D5-05DFC6DFC1EF}" dt="2026-03-13T15:44:48.590" v="1123" actId="26606"/>
          <ac:cxnSpMkLst>
            <pc:docMk/>
            <pc:sldMk cId="1227830118" sldId="298"/>
            <ac:cxnSpMk id="23" creationId="{C09DEA72-C51E-4A4A-9E85-AF6F3F9E917E}"/>
          </ac:cxnSpMkLst>
        </pc:cxnChg>
        <pc:cxnChg chg="add">
          <ac:chgData name="Scott, Toni [DOL]" userId="fa6c9669-1cf1-463f-b161-25f1c3d52b10" providerId="ADAL" clId="{B5CC0C6E-FA7C-48E7-88D5-05DFC6DFC1EF}" dt="2026-03-13T15:44:48.590" v="1123" actId="26606"/>
          <ac:cxnSpMkLst>
            <pc:docMk/>
            <pc:sldMk cId="1227830118" sldId="298"/>
            <ac:cxnSpMk id="25" creationId="{B3C176ED-7D6F-4F56-A1F8-9687B0C63187}"/>
          </ac:cxnSpMkLst>
        </pc:cxnChg>
      </pc:sldChg>
      <pc:sldChg chg="addSp modSp new mod setBg">
        <pc:chgData name="Scott, Toni [DOL]" userId="fa6c9669-1cf1-463f-b161-25f1c3d52b10" providerId="ADAL" clId="{B5CC0C6E-FA7C-48E7-88D5-05DFC6DFC1EF}" dt="2026-03-13T16:04:52.363" v="1185" actId="14100"/>
        <pc:sldMkLst>
          <pc:docMk/>
          <pc:sldMk cId="317326195" sldId="299"/>
        </pc:sldMkLst>
        <pc:spChg chg="add">
          <ac:chgData name="Scott, Toni [DOL]" userId="fa6c9669-1cf1-463f-b161-25f1c3d52b10" providerId="ADAL" clId="{B5CC0C6E-FA7C-48E7-88D5-05DFC6DFC1EF}" dt="2026-03-13T16:04:32.116" v="1182" actId="26606"/>
          <ac:spMkLst>
            <pc:docMk/>
            <pc:sldMk cId="317326195" sldId="299"/>
            <ac:spMk id="8" creationId="{38181A50-C8BE-4392-983D-C06579080585}"/>
          </ac:spMkLst>
        </pc:spChg>
        <pc:picChg chg="add mod">
          <ac:chgData name="Scott, Toni [DOL]" userId="fa6c9669-1cf1-463f-b161-25f1c3d52b10" providerId="ADAL" clId="{B5CC0C6E-FA7C-48E7-88D5-05DFC6DFC1EF}" dt="2026-03-13T16:04:52.363" v="1185" actId="14100"/>
          <ac:picMkLst>
            <pc:docMk/>
            <pc:sldMk cId="317326195" sldId="299"/>
            <ac:picMk id="3" creationId="{FF9CF34C-3982-4C85-CC69-1B8CF350BE9F}"/>
          </ac:picMkLst>
        </pc:picChg>
      </pc:sldChg>
      <pc:sldChg chg="addSp delSp modSp new mod setBg">
        <pc:chgData name="Scott, Toni [DOL]" userId="fa6c9669-1cf1-463f-b161-25f1c3d52b10" providerId="ADAL" clId="{B5CC0C6E-FA7C-48E7-88D5-05DFC6DFC1EF}" dt="2026-03-13T16:27:26.193" v="1255" actId="122"/>
        <pc:sldMkLst>
          <pc:docMk/>
          <pc:sldMk cId="188381127" sldId="300"/>
        </pc:sldMkLst>
        <pc:spChg chg="add mod">
          <ac:chgData name="Scott, Toni [DOL]" userId="fa6c9669-1cf1-463f-b161-25f1c3d52b10" providerId="ADAL" clId="{B5CC0C6E-FA7C-48E7-88D5-05DFC6DFC1EF}" dt="2026-03-13T16:27:26.193" v="1255" actId="122"/>
          <ac:spMkLst>
            <pc:docMk/>
            <pc:sldMk cId="188381127" sldId="300"/>
            <ac:spMk id="10" creationId="{123E5639-5FF7-3D7E-203D-2489C5269617}"/>
          </ac:spMkLst>
        </pc:spChg>
        <pc:spChg chg="add">
          <ac:chgData name="Scott, Toni [DOL]" userId="fa6c9669-1cf1-463f-b161-25f1c3d52b10" providerId="ADAL" clId="{B5CC0C6E-FA7C-48E7-88D5-05DFC6DFC1EF}" dt="2026-03-13T16:21:24.393" v="1240" actId="26606"/>
          <ac:spMkLst>
            <pc:docMk/>
            <pc:sldMk cId="188381127" sldId="300"/>
            <ac:spMk id="14" creationId="{809EA27C-DE62-4CEC-A6D3-4FA9EF40A58F}"/>
          </ac:spMkLst>
        </pc:spChg>
        <pc:picChg chg="add mod">
          <ac:chgData name="Scott, Toni [DOL]" userId="fa6c9669-1cf1-463f-b161-25f1c3d52b10" providerId="ADAL" clId="{B5CC0C6E-FA7C-48E7-88D5-05DFC6DFC1EF}" dt="2026-03-13T16:21:24.393" v="1240" actId="26606"/>
          <ac:picMkLst>
            <pc:docMk/>
            <pc:sldMk cId="188381127" sldId="300"/>
            <ac:picMk id="7" creationId="{E87B5A99-B895-CCB7-83D4-5EBD30F494DA}"/>
          </ac:picMkLst>
        </pc:picChg>
        <pc:picChg chg="add mod">
          <ac:chgData name="Scott, Toni [DOL]" userId="fa6c9669-1cf1-463f-b161-25f1c3d52b10" providerId="ADAL" clId="{B5CC0C6E-FA7C-48E7-88D5-05DFC6DFC1EF}" dt="2026-03-13T16:21:24.393" v="1240" actId="26606"/>
          <ac:picMkLst>
            <pc:docMk/>
            <pc:sldMk cId="188381127" sldId="300"/>
            <ac:picMk id="9" creationId="{7F82569C-3B19-D541-2CDF-EB491E84996B}"/>
          </ac:picMkLst>
        </pc:picChg>
      </pc:sldChg>
      <pc:sldChg chg="addSp modSp new mod setBg">
        <pc:chgData name="Scott, Toni [DOL]" userId="fa6c9669-1cf1-463f-b161-25f1c3d52b10" providerId="ADAL" clId="{B5CC0C6E-FA7C-48E7-88D5-05DFC6DFC1EF}" dt="2026-03-23T17:50:04.702" v="1276" actId="26606"/>
        <pc:sldMkLst>
          <pc:docMk/>
          <pc:sldMk cId="1805556933" sldId="301"/>
        </pc:sldMkLst>
        <pc:spChg chg="add">
          <ac:chgData name="Scott, Toni [DOL]" userId="fa6c9669-1cf1-463f-b161-25f1c3d52b10" providerId="ADAL" clId="{B5CC0C6E-FA7C-48E7-88D5-05DFC6DFC1EF}" dt="2026-03-23T17:50:04.702" v="1276" actId="26606"/>
          <ac:spMkLst>
            <pc:docMk/>
            <pc:sldMk cId="1805556933" sldId="301"/>
            <ac:spMk id="8" creationId="{38181A50-C8BE-4392-983D-C06579080585}"/>
          </ac:spMkLst>
        </pc:spChg>
        <pc:picChg chg="add mod">
          <ac:chgData name="Scott, Toni [DOL]" userId="fa6c9669-1cf1-463f-b161-25f1c3d52b10" providerId="ADAL" clId="{B5CC0C6E-FA7C-48E7-88D5-05DFC6DFC1EF}" dt="2026-03-23T17:50:04.702" v="1276" actId="26606"/>
          <ac:picMkLst>
            <pc:docMk/>
            <pc:sldMk cId="1805556933" sldId="301"/>
            <ac:picMk id="3" creationId="{93D735B5-A787-EBF9-4A02-F296756E77C6}"/>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hyperlink" Target="https://transfrinc.com/video-library/?wchannelid=g5gx5w6pa0" TargetMode="Externa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diagrams/_rels/data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hyperlink" Target="https://transfrinc.com/video-library/?wchannelid=g5gx5w6pa0" TargetMode="External"/><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6401A-6480-460F-8C86-85FED9A35702}"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1E15CCAE-FEF6-411B-8048-B1551CBF6ED9}">
      <dgm:prSet/>
      <dgm:spPr/>
      <dgm:t>
        <a:bodyPr/>
        <a:lstStyle/>
        <a:p>
          <a:r>
            <a:rPr lang="en-US"/>
            <a:t>National Challenge</a:t>
          </a:r>
        </a:p>
      </dgm:t>
    </dgm:pt>
    <dgm:pt modelId="{A7D14672-9DD6-47A1-BE34-ECBF2D354E55}" type="parTrans" cxnId="{F5E20E35-C4E8-46D9-851C-DFCD3AF57868}">
      <dgm:prSet/>
      <dgm:spPr/>
      <dgm:t>
        <a:bodyPr/>
        <a:lstStyle/>
        <a:p>
          <a:endParaRPr lang="en-US"/>
        </a:p>
      </dgm:t>
    </dgm:pt>
    <dgm:pt modelId="{38D12A73-ECD1-412E-81A7-E71981C93A21}" type="sibTrans" cxnId="{F5E20E35-C4E8-46D9-851C-DFCD3AF57868}">
      <dgm:prSet/>
      <dgm:spPr/>
      <dgm:t>
        <a:bodyPr/>
        <a:lstStyle/>
        <a:p>
          <a:endParaRPr lang="en-US"/>
        </a:p>
      </dgm:t>
    </dgm:pt>
    <dgm:pt modelId="{72180D97-2853-47D2-B06F-30F6519963C5}">
      <dgm:prSet/>
      <dgm:spPr/>
      <dgm:t>
        <a:bodyPr/>
        <a:lstStyle/>
        <a:p>
          <a:r>
            <a:rPr lang="en-US"/>
            <a:t>Federal Framework</a:t>
          </a:r>
        </a:p>
      </dgm:t>
    </dgm:pt>
    <dgm:pt modelId="{E83D0DCF-1A00-40C1-81F7-C60B01521C8C}" type="parTrans" cxnId="{C9BAF7A9-1234-4077-9313-8FDED72201E4}">
      <dgm:prSet/>
      <dgm:spPr/>
      <dgm:t>
        <a:bodyPr/>
        <a:lstStyle/>
        <a:p>
          <a:endParaRPr lang="en-US"/>
        </a:p>
      </dgm:t>
    </dgm:pt>
    <dgm:pt modelId="{2EA5E97A-1362-4917-A3EF-58699035702E}" type="sibTrans" cxnId="{C9BAF7A9-1234-4077-9313-8FDED72201E4}">
      <dgm:prSet/>
      <dgm:spPr/>
      <dgm:t>
        <a:bodyPr/>
        <a:lstStyle/>
        <a:p>
          <a:endParaRPr lang="en-US"/>
        </a:p>
      </dgm:t>
    </dgm:pt>
    <dgm:pt modelId="{9206115C-6CF8-4D4C-8164-59691BA59175}">
      <dgm:prSet/>
      <dgm:spPr/>
      <dgm:t>
        <a:bodyPr/>
        <a:lstStyle/>
        <a:p>
          <a:r>
            <a:rPr lang="en-US"/>
            <a:t>New Jersey DVRS Strategy</a:t>
          </a:r>
        </a:p>
      </dgm:t>
    </dgm:pt>
    <dgm:pt modelId="{B39B54D3-6CAA-4964-9994-D0894C4B62FD}" type="parTrans" cxnId="{922702BE-66E8-4F67-A3F3-7258B9CDD662}">
      <dgm:prSet/>
      <dgm:spPr/>
      <dgm:t>
        <a:bodyPr/>
        <a:lstStyle/>
        <a:p>
          <a:endParaRPr lang="en-US"/>
        </a:p>
      </dgm:t>
    </dgm:pt>
    <dgm:pt modelId="{2B83647F-514E-46A6-B9D7-0495D64400E4}" type="sibTrans" cxnId="{922702BE-66E8-4F67-A3F3-7258B9CDD662}">
      <dgm:prSet/>
      <dgm:spPr/>
      <dgm:t>
        <a:bodyPr/>
        <a:lstStyle/>
        <a:p>
          <a:endParaRPr lang="en-US"/>
        </a:p>
      </dgm:t>
    </dgm:pt>
    <dgm:pt modelId="{92E22F4B-D177-4D08-B808-7BF67B73A755}">
      <dgm:prSet/>
      <dgm:spPr/>
      <dgm:t>
        <a:bodyPr/>
        <a:lstStyle/>
        <a:p>
          <a:r>
            <a:rPr lang="en-US"/>
            <a:t>Innovative Pre-ETS Technology</a:t>
          </a:r>
        </a:p>
      </dgm:t>
    </dgm:pt>
    <dgm:pt modelId="{C569C822-4C16-4EF4-BFBB-04E16F05FCF4}" type="parTrans" cxnId="{E8570DDA-EA5C-43D5-8ADD-17C3B85365A9}">
      <dgm:prSet/>
      <dgm:spPr/>
      <dgm:t>
        <a:bodyPr/>
        <a:lstStyle/>
        <a:p>
          <a:endParaRPr lang="en-US"/>
        </a:p>
      </dgm:t>
    </dgm:pt>
    <dgm:pt modelId="{FB92E89F-525F-4270-982A-F099B0B42942}" type="sibTrans" cxnId="{E8570DDA-EA5C-43D5-8ADD-17C3B85365A9}">
      <dgm:prSet/>
      <dgm:spPr/>
      <dgm:t>
        <a:bodyPr/>
        <a:lstStyle/>
        <a:p>
          <a:endParaRPr lang="en-US"/>
        </a:p>
      </dgm:t>
    </dgm:pt>
    <dgm:pt modelId="{3118D1D7-F208-4F5C-BEBA-C92A7B4F6B47}">
      <dgm:prSet/>
      <dgm:spPr/>
      <dgm:t>
        <a:bodyPr/>
        <a:lstStyle/>
        <a:p>
          <a:r>
            <a:rPr lang="en-US"/>
            <a:t>Paid Work-Based Learning</a:t>
          </a:r>
        </a:p>
      </dgm:t>
    </dgm:pt>
    <dgm:pt modelId="{761B0C68-DDD0-4E92-A66F-074C5F3BDAA2}" type="parTrans" cxnId="{92B7458D-D6D5-44EF-8001-B623D619C16E}">
      <dgm:prSet/>
      <dgm:spPr/>
      <dgm:t>
        <a:bodyPr/>
        <a:lstStyle/>
        <a:p>
          <a:endParaRPr lang="en-US"/>
        </a:p>
      </dgm:t>
    </dgm:pt>
    <dgm:pt modelId="{A12E235C-220B-4314-A9FD-3584A667F343}" type="sibTrans" cxnId="{92B7458D-D6D5-44EF-8001-B623D619C16E}">
      <dgm:prSet/>
      <dgm:spPr/>
      <dgm:t>
        <a:bodyPr/>
        <a:lstStyle/>
        <a:p>
          <a:endParaRPr lang="en-US"/>
        </a:p>
      </dgm:t>
    </dgm:pt>
    <dgm:pt modelId="{24617DC1-716E-4F8F-923B-7D13CFEA87BA}">
      <dgm:prSet/>
      <dgm:spPr/>
      <dgm:t>
        <a:bodyPr/>
        <a:lstStyle/>
        <a:p>
          <a:r>
            <a:rPr lang="en-US"/>
            <a:t>Pre-College Summer Programs</a:t>
          </a:r>
        </a:p>
      </dgm:t>
    </dgm:pt>
    <dgm:pt modelId="{53A2F43D-4A4E-4ED4-881D-A7E46E660343}" type="parTrans" cxnId="{CD622443-48A7-4A30-AB88-16E149C1EDCE}">
      <dgm:prSet/>
      <dgm:spPr/>
      <dgm:t>
        <a:bodyPr/>
        <a:lstStyle/>
        <a:p>
          <a:endParaRPr lang="en-US"/>
        </a:p>
      </dgm:t>
    </dgm:pt>
    <dgm:pt modelId="{79FEF542-37C7-44E4-9354-E35F21E93895}" type="sibTrans" cxnId="{CD622443-48A7-4A30-AB88-16E149C1EDCE}">
      <dgm:prSet/>
      <dgm:spPr/>
      <dgm:t>
        <a:bodyPr/>
        <a:lstStyle/>
        <a:p>
          <a:endParaRPr lang="en-US"/>
        </a:p>
      </dgm:t>
    </dgm:pt>
    <dgm:pt modelId="{044CB241-DA3C-47A0-B6E2-88428ED4E671}">
      <dgm:prSet/>
      <dgm:spPr/>
      <dgm:t>
        <a:bodyPr/>
        <a:lstStyle/>
        <a:p>
          <a:r>
            <a:rPr lang="en-US"/>
            <a:t>Workforce Ecosystem Integration</a:t>
          </a:r>
        </a:p>
      </dgm:t>
    </dgm:pt>
    <dgm:pt modelId="{D6231EEF-274D-4109-92B2-9FE45EFBF72B}" type="parTrans" cxnId="{F586FC2A-AB90-4BED-9F5E-80879F982841}">
      <dgm:prSet/>
      <dgm:spPr/>
      <dgm:t>
        <a:bodyPr/>
        <a:lstStyle/>
        <a:p>
          <a:endParaRPr lang="en-US"/>
        </a:p>
      </dgm:t>
    </dgm:pt>
    <dgm:pt modelId="{F7660E13-474B-4073-9032-D4B30F46566E}" type="sibTrans" cxnId="{F586FC2A-AB90-4BED-9F5E-80879F982841}">
      <dgm:prSet/>
      <dgm:spPr/>
      <dgm:t>
        <a:bodyPr/>
        <a:lstStyle/>
        <a:p>
          <a:endParaRPr lang="en-US"/>
        </a:p>
      </dgm:t>
    </dgm:pt>
    <dgm:pt modelId="{C7161A4D-C99F-4D76-87B3-256CB1BC31ED}">
      <dgm:prSet/>
      <dgm:spPr/>
      <dgm:t>
        <a:bodyPr/>
        <a:lstStyle/>
        <a:p>
          <a:r>
            <a:rPr lang="en-US"/>
            <a:t>Community-Based Partnerships</a:t>
          </a:r>
        </a:p>
      </dgm:t>
    </dgm:pt>
    <dgm:pt modelId="{C4217DEF-160B-4476-A37D-3D8213DD3C61}" type="parTrans" cxnId="{A0923C61-998A-4270-BA38-B86F9057D4A3}">
      <dgm:prSet/>
      <dgm:spPr/>
      <dgm:t>
        <a:bodyPr/>
        <a:lstStyle/>
        <a:p>
          <a:endParaRPr lang="en-US"/>
        </a:p>
      </dgm:t>
    </dgm:pt>
    <dgm:pt modelId="{7FEE1DD7-830B-4FFF-895D-7928FABA71CB}" type="sibTrans" cxnId="{A0923C61-998A-4270-BA38-B86F9057D4A3}">
      <dgm:prSet/>
      <dgm:spPr/>
      <dgm:t>
        <a:bodyPr/>
        <a:lstStyle/>
        <a:p>
          <a:endParaRPr lang="en-US"/>
        </a:p>
      </dgm:t>
    </dgm:pt>
    <dgm:pt modelId="{E87E9D04-EB16-4E7C-8FC5-7F60D21FF498}">
      <dgm:prSet/>
      <dgm:spPr/>
      <dgm:t>
        <a:bodyPr/>
        <a:lstStyle/>
        <a:p>
          <a:r>
            <a:rPr lang="en-US"/>
            <a:t>Outcomes &amp; Future Direction</a:t>
          </a:r>
        </a:p>
      </dgm:t>
    </dgm:pt>
    <dgm:pt modelId="{CA5785A3-A2B6-4860-8DBF-4AE5AFD7F153}" type="parTrans" cxnId="{56D37CAC-8485-40E3-BC0B-60C22012B825}">
      <dgm:prSet/>
      <dgm:spPr/>
      <dgm:t>
        <a:bodyPr/>
        <a:lstStyle/>
        <a:p>
          <a:endParaRPr lang="en-US"/>
        </a:p>
      </dgm:t>
    </dgm:pt>
    <dgm:pt modelId="{5F1D739F-26BE-4DA1-AC95-01061CF7CC1B}" type="sibTrans" cxnId="{56D37CAC-8485-40E3-BC0B-60C22012B825}">
      <dgm:prSet/>
      <dgm:spPr/>
      <dgm:t>
        <a:bodyPr/>
        <a:lstStyle/>
        <a:p>
          <a:endParaRPr lang="en-US"/>
        </a:p>
      </dgm:t>
    </dgm:pt>
    <dgm:pt modelId="{5FFDE5F3-62F3-4B5E-98C6-8309FD52C30F}" type="pres">
      <dgm:prSet presAssocID="{BD76401A-6480-460F-8C86-85FED9A35702}" presName="vert0" presStyleCnt="0">
        <dgm:presLayoutVars>
          <dgm:dir/>
          <dgm:animOne val="branch"/>
          <dgm:animLvl val="lvl"/>
        </dgm:presLayoutVars>
      </dgm:prSet>
      <dgm:spPr/>
    </dgm:pt>
    <dgm:pt modelId="{0734888D-DEC1-4428-9822-0CBC3B794B34}" type="pres">
      <dgm:prSet presAssocID="{1E15CCAE-FEF6-411B-8048-B1551CBF6ED9}" presName="thickLine" presStyleLbl="alignNode1" presStyleIdx="0" presStyleCnt="9"/>
      <dgm:spPr/>
    </dgm:pt>
    <dgm:pt modelId="{380D7843-C1A2-4C7E-862D-BCB6779F53CA}" type="pres">
      <dgm:prSet presAssocID="{1E15CCAE-FEF6-411B-8048-B1551CBF6ED9}" presName="horz1" presStyleCnt="0"/>
      <dgm:spPr/>
    </dgm:pt>
    <dgm:pt modelId="{50DCA2B6-BFF0-4451-B66F-3BD179142956}" type="pres">
      <dgm:prSet presAssocID="{1E15CCAE-FEF6-411B-8048-B1551CBF6ED9}" presName="tx1" presStyleLbl="revTx" presStyleIdx="0" presStyleCnt="9"/>
      <dgm:spPr/>
    </dgm:pt>
    <dgm:pt modelId="{FF2B52B9-8709-45FF-9D02-E8CF5A8F8B3F}" type="pres">
      <dgm:prSet presAssocID="{1E15CCAE-FEF6-411B-8048-B1551CBF6ED9}" presName="vert1" presStyleCnt="0"/>
      <dgm:spPr/>
    </dgm:pt>
    <dgm:pt modelId="{72C6DAE7-8C87-4F24-A7C7-0A8107DE8E5F}" type="pres">
      <dgm:prSet presAssocID="{72180D97-2853-47D2-B06F-30F6519963C5}" presName="thickLine" presStyleLbl="alignNode1" presStyleIdx="1" presStyleCnt="9"/>
      <dgm:spPr/>
    </dgm:pt>
    <dgm:pt modelId="{BD5E62C6-EB88-4EF7-B602-0D6EC8B00923}" type="pres">
      <dgm:prSet presAssocID="{72180D97-2853-47D2-B06F-30F6519963C5}" presName="horz1" presStyleCnt="0"/>
      <dgm:spPr/>
    </dgm:pt>
    <dgm:pt modelId="{0A55E73D-473B-407A-B562-D051AB2F51A9}" type="pres">
      <dgm:prSet presAssocID="{72180D97-2853-47D2-B06F-30F6519963C5}" presName="tx1" presStyleLbl="revTx" presStyleIdx="1" presStyleCnt="9"/>
      <dgm:spPr/>
    </dgm:pt>
    <dgm:pt modelId="{BBCF8BAD-DBA4-4936-9052-1FFA65276836}" type="pres">
      <dgm:prSet presAssocID="{72180D97-2853-47D2-B06F-30F6519963C5}" presName="vert1" presStyleCnt="0"/>
      <dgm:spPr/>
    </dgm:pt>
    <dgm:pt modelId="{EEFE293B-ED25-4B2B-B63E-A789E7D74CF8}" type="pres">
      <dgm:prSet presAssocID="{9206115C-6CF8-4D4C-8164-59691BA59175}" presName="thickLine" presStyleLbl="alignNode1" presStyleIdx="2" presStyleCnt="9"/>
      <dgm:spPr/>
    </dgm:pt>
    <dgm:pt modelId="{95888F3A-695A-4691-B74A-F82CDE51308B}" type="pres">
      <dgm:prSet presAssocID="{9206115C-6CF8-4D4C-8164-59691BA59175}" presName="horz1" presStyleCnt="0"/>
      <dgm:spPr/>
    </dgm:pt>
    <dgm:pt modelId="{998D0453-D055-46E2-A5E1-CF107950971B}" type="pres">
      <dgm:prSet presAssocID="{9206115C-6CF8-4D4C-8164-59691BA59175}" presName="tx1" presStyleLbl="revTx" presStyleIdx="2" presStyleCnt="9"/>
      <dgm:spPr/>
    </dgm:pt>
    <dgm:pt modelId="{7B1C9E69-9131-4347-A1DE-CB5C84A67B2E}" type="pres">
      <dgm:prSet presAssocID="{9206115C-6CF8-4D4C-8164-59691BA59175}" presName="vert1" presStyleCnt="0"/>
      <dgm:spPr/>
    </dgm:pt>
    <dgm:pt modelId="{A02833AB-01D1-489A-B64E-087091845A27}" type="pres">
      <dgm:prSet presAssocID="{92E22F4B-D177-4D08-B808-7BF67B73A755}" presName="thickLine" presStyleLbl="alignNode1" presStyleIdx="3" presStyleCnt="9"/>
      <dgm:spPr/>
    </dgm:pt>
    <dgm:pt modelId="{6853BB7C-5CCD-4F8C-97AB-53C5F211FE26}" type="pres">
      <dgm:prSet presAssocID="{92E22F4B-D177-4D08-B808-7BF67B73A755}" presName="horz1" presStyleCnt="0"/>
      <dgm:spPr/>
    </dgm:pt>
    <dgm:pt modelId="{2225BD37-CFEA-4CDC-82E7-C37B66F18A81}" type="pres">
      <dgm:prSet presAssocID="{92E22F4B-D177-4D08-B808-7BF67B73A755}" presName="tx1" presStyleLbl="revTx" presStyleIdx="3" presStyleCnt="9"/>
      <dgm:spPr/>
    </dgm:pt>
    <dgm:pt modelId="{40CF90BE-5578-46B5-B9BC-12D13AA34AE6}" type="pres">
      <dgm:prSet presAssocID="{92E22F4B-D177-4D08-B808-7BF67B73A755}" presName="vert1" presStyleCnt="0"/>
      <dgm:spPr/>
    </dgm:pt>
    <dgm:pt modelId="{E1297C65-8030-431C-9D53-1614728016BA}" type="pres">
      <dgm:prSet presAssocID="{3118D1D7-F208-4F5C-BEBA-C92A7B4F6B47}" presName="thickLine" presStyleLbl="alignNode1" presStyleIdx="4" presStyleCnt="9"/>
      <dgm:spPr/>
    </dgm:pt>
    <dgm:pt modelId="{C4DF73A9-075F-4F04-8485-80E2AC580349}" type="pres">
      <dgm:prSet presAssocID="{3118D1D7-F208-4F5C-BEBA-C92A7B4F6B47}" presName="horz1" presStyleCnt="0"/>
      <dgm:spPr/>
    </dgm:pt>
    <dgm:pt modelId="{D7F580F1-B8E3-48F6-A19C-52AC265D785D}" type="pres">
      <dgm:prSet presAssocID="{3118D1D7-F208-4F5C-BEBA-C92A7B4F6B47}" presName="tx1" presStyleLbl="revTx" presStyleIdx="4" presStyleCnt="9"/>
      <dgm:spPr/>
    </dgm:pt>
    <dgm:pt modelId="{FAF5CF25-3313-466A-A6EB-0A517CE4178D}" type="pres">
      <dgm:prSet presAssocID="{3118D1D7-F208-4F5C-BEBA-C92A7B4F6B47}" presName="vert1" presStyleCnt="0"/>
      <dgm:spPr/>
    </dgm:pt>
    <dgm:pt modelId="{C5201C54-54AD-45F6-961C-563A2C9D86C0}" type="pres">
      <dgm:prSet presAssocID="{24617DC1-716E-4F8F-923B-7D13CFEA87BA}" presName="thickLine" presStyleLbl="alignNode1" presStyleIdx="5" presStyleCnt="9"/>
      <dgm:spPr/>
    </dgm:pt>
    <dgm:pt modelId="{C816CE6C-539B-420F-8633-A44BFE85C5EF}" type="pres">
      <dgm:prSet presAssocID="{24617DC1-716E-4F8F-923B-7D13CFEA87BA}" presName="horz1" presStyleCnt="0"/>
      <dgm:spPr/>
    </dgm:pt>
    <dgm:pt modelId="{B73A89DD-B0B6-4CF4-B0B9-2EC61A645E56}" type="pres">
      <dgm:prSet presAssocID="{24617DC1-716E-4F8F-923B-7D13CFEA87BA}" presName="tx1" presStyleLbl="revTx" presStyleIdx="5" presStyleCnt="9"/>
      <dgm:spPr/>
    </dgm:pt>
    <dgm:pt modelId="{29171DFB-AAFA-449A-888B-8D0DABC6393B}" type="pres">
      <dgm:prSet presAssocID="{24617DC1-716E-4F8F-923B-7D13CFEA87BA}" presName="vert1" presStyleCnt="0"/>
      <dgm:spPr/>
    </dgm:pt>
    <dgm:pt modelId="{A352E80D-9B32-4791-90D0-9ADE34842114}" type="pres">
      <dgm:prSet presAssocID="{044CB241-DA3C-47A0-B6E2-88428ED4E671}" presName="thickLine" presStyleLbl="alignNode1" presStyleIdx="6" presStyleCnt="9"/>
      <dgm:spPr/>
    </dgm:pt>
    <dgm:pt modelId="{D7639C5D-1A3C-461E-8FF2-1149D366667A}" type="pres">
      <dgm:prSet presAssocID="{044CB241-DA3C-47A0-B6E2-88428ED4E671}" presName="horz1" presStyleCnt="0"/>
      <dgm:spPr/>
    </dgm:pt>
    <dgm:pt modelId="{A9443114-7227-4858-BBC4-D16141D58EFC}" type="pres">
      <dgm:prSet presAssocID="{044CB241-DA3C-47A0-B6E2-88428ED4E671}" presName="tx1" presStyleLbl="revTx" presStyleIdx="6" presStyleCnt="9"/>
      <dgm:spPr/>
    </dgm:pt>
    <dgm:pt modelId="{4F859A85-07F4-4DAF-9CCF-AAB09F2419A0}" type="pres">
      <dgm:prSet presAssocID="{044CB241-DA3C-47A0-B6E2-88428ED4E671}" presName="vert1" presStyleCnt="0"/>
      <dgm:spPr/>
    </dgm:pt>
    <dgm:pt modelId="{A5198FCB-DA7A-40D6-9EFE-4DF9C21440D0}" type="pres">
      <dgm:prSet presAssocID="{C7161A4D-C99F-4D76-87B3-256CB1BC31ED}" presName="thickLine" presStyleLbl="alignNode1" presStyleIdx="7" presStyleCnt="9"/>
      <dgm:spPr/>
    </dgm:pt>
    <dgm:pt modelId="{AF825523-3188-474A-9DF6-19EADE2558FF}" type="pres">
      <dgm:prSet presAssocID="{C7161A4D-C99F-4D76-87B3-256CB1BC31ED}" presName="horz1" presStyleCnt="0"/>
      <dgm:spPr/>
    </dgm:pt>
    <dgm:pt modelId="{204AFC79-9C6D-4C95-91FB-18E9721B5C12}" type="pres">
      <dgm:prSet presAssocID="{C7161A4D-C99F-4D76-87B3-256CB1BC31ED}" presName="tx1" presStyleLbl="revTx" presStyleIdx="7" presStyleCnt="9"/>
      <dgm:spPr/>
    </dgm:pt>
    <dgm:pt modelId="{5312261B-0904-4EBD-935B-6AB9E6D1A59E}" type="pres">
      <dgm:prSet presAssocID="{C7161A4D-C99F-4D76-87B3-256CB1BC31ED}" presName="vert1" presStyleCnt="0"/>
      <dgm:spPr/>
    </dgm:pt>
    <dgm:pt modelId="{C41D222A-E52E-4197-9571-677A875697FF}" type="pres">
      <dgm:prSet presAssocID="{E87E9D04-EB16-4E7C-8FC5-7F60D21FF498}" presName="thickLine" presStyleLbl="alignNode1" presStyleIdx="8" presStyleCnt="9"/>
      <dgm:spPr/>
    </dgm:pt>
    <dgm:pt modelId="{B99C9CB5-159F-414E-AEE1-F16B46E1EE11}" type="pres">
      <dgm:prSet presAssocID="{E87E9D04-EB16-4E7C-8FC5-7F60D21FF498}" presName="horz1" presStyleCnt="0"/>
      <dgm:spPr/>
    </dgm:pt>
    <dgm:pt modelId="{D530206B-0FD5-421D-A7E8-AC1C2C99F894}" type="pres">
      <dgm:prSet presAssocID="{E87E9D04-EB16-4E7C-8FC5-7F60D21FF498}" presName="tx1" presStyleLbl="revTx" presStyleIdx="8" presStyleCnt="9"/>
      <dgm:spPr/>
    </dgm:pt>
    <dgm:pt modelId="{EA69CE31-09DD-4DDA-8AE5-9A55754CDC58}" type="pres">
      <dgm:prSet presAssocID="{E87E9D04-EB16-4E7C-8FC5-7F60D21FF498}" presName="vert1" presStyleCnt="0"/>
      <dgm:spPr/>
    </dgm:pt>
  </dgm:ptLst>
  <dgm:cxnLst>
    <dgm:cxn modelId="{11C8B317-6650-40B0-9937-E5E3E9CFABE9}" type="presOf" srcId="{9206115C-6CF8-4D4C-8164-59691BA59175}" destId="{998D0453-D055-46E2-A5E1-CF107950971B}" srcOrd="0" destOrd="0" presId="urn:microsoft.com/office/officeart/2008/layout/LinedList"/>
    <dgm:cxn modelId="{8D192024-4F6D-4990-9957-D9E48B8824C8}" type="presOf" srcId="{72180D97-2853-47D2-B06F-30F6519963C5}" destId="{0A55E73D-473B-407A-B562-D051AB2F51A9}" srcOrd="0" destOrd="0" presId="urn:microsoft.com/office/officeart/2008/layout/LinedList"/>
    <dgm:cxn modelId="{F0821325-57CA-4DE3-A385-0318AE79A9DC}" type="presOf" srcId="{E87E9D04-EB16-4E7C-8FC5-7F60D21FF498}" destId="{D530206B-0FD5-421D-A7E8-AC1C2C99F894}" srcOrd="0" destOrd="0" presId="urn:microsoft.com/office/officeart/2008/layout/LinedList"/>
    <dgm:cxn modelId="{F586FC2A-AB90-4BED-9F5E-80879F982841}" srcId="{BD76401A-6480-460F-8C86-85FED9A35702}" destId="{044CB241-DA3C-47A0-B6E2-88428ED4E671}" srcOrd="6" destOrd="0" parTransId="{D6231EEF-274D-4109-92B2-9FE45EFBF72B}" sibTransId="{F7660E13-474B-4073-9032-D4B30F46566E}"/>
    <dgm:cxn modelId="{F5E20E35-C4E8-46D9-851C-DFCD3AF57868}" srcId="{BD76401A-6480-460F-8C86-85FED9A35702}" destId="{1E15CCAE-FEF6-411B-8048-B1551CBF6ED9}" srcOrd="0" destOrd="0" parTransId="{A7D14672-9DD6-47A1-BE34-ECBF2D354E55}" sibTransId="{38D12A73-ECD1-412E-81A7-E71981C93A21}"/>
    <dgm:cxn modelId="{5FD39740-B813-4DEF-A5AE-3DF5B4D85823}" type="presOf" srcId="{044CB241-DA3C-47A0-B6E2-88428ED4E671}" destId="{A9443114-7227-4858-BBC4-D16141D58EFC}" srcOrd="0" destOrd="0" presId="urn:microsoft.com/office/officeart/2008/layout/LinedList"/>
    <dgm:cxn modelId="{A0923C61-998A-4270-BA38-B86F9057D4A3}" srcId="{BD76401A-6480-460F-8C86-85FED9A35702}" destId="{C7161A4D-C99F-4D76-87B3-256CB1BC31ED}" srcOrd="7" destOrd="0" parTransId="{C4217DEF-160B-4476-A37D-3D8213DD3C61}" sibTransId="{7FEE1DD7-830B-4FFF-895D-7928FABA71CB}"/>
    <dgm:cxn modelId="{3149B261-5AA6-4B84-9382-6B96022A07A0}" type="presOf" srcId="{3118D1D7-F208-4F5C-BEBA-C92A7B4F6B47}" destId="{D7F580F1-B8E3-48F6-A19C-52AC265D785D}" srcOrd="0" destOrd="0" presId="urn:microsoft.com/office/officeart/2008/layout/LinedList"/>
    <dgm:cxn modelId="{CD622443-48A7-4A30-AB88-16E149C1EDCE}" srcId="{BD76401A-6480-460F-8C86-85FED9A35702}" destId="{24617DC1-716E-4F8F-923B-7D13CFEA87BA}" srcOrd="5" destOrd="0" parTransId="{53A2F43D-4A4E-4ED4-881D-A7E46E660343}" sibTransId="{79FEF542-37C7-44E4-9354-E35F21E93895}"/>
    <dgm:cxn modelId="{947FCF63-88E1-4DDB-8D42-FECFC387C02F}" type="presOf" srcId="{C7161A4D-C99F-4D76-87B3-256CB1BC31ED}" destId="{204AFC79-9C6D-4C95-91FB-18E9721B5C12}" srcOrd="0" destOrd="0" presId="urn:microsoft.com/office/officeart/2008/layout/LinedList"/>
    <dgm:cxn modelId="{AF0C3C84-A07F-4A6A-9A48-4FB805D33649}" type="presOf" srcId="{BD76401A-6480-460F-8C86-85FED9A35702}" destId="{5FFDE5F3-62F3-4B5E-98C6-8309FD52C30F}" srcOrd="0" destOrd="0" presId="urn:microsoft.com/office/officeart/2008/layout/LinedList"/>
    <dgm:cxn modelId="{AE3A9684-1B15-4181-8A59-69D2C4D7356D}" type="presOf" srcId="{24617DC1-716E-4F8F-923B-7D13CFEA87BA}" destId="{B73A89DD-B0B6-4CF4-B0B9-2EC61A645E56}" srcOrd="0" destOrd="0" presId="urn:microsoft.com/office/officeart/2008/layout/LinedList"/>
    <dgm:cxn modelId="{92B7458D-D6D5-44EF-8001-B623D619C16E}" srcId="{BD76401A-6480-460F-8C86-85FED9A35702}" destId="{3118D1D7-F208-4F5C-BEBA-C92A7B4F6B47}" srcOrd="4" destOrd="0" parTransId="{761B0C68-DDD0-4E92-A66F-074C5F3BDAA2}" sibTransId="{A12E235C-220B-4314-A9FD-3584A667F343}"/>
    <dgm:cxn modelId="{9BA803A1-280D-4A96-9623-2218BAD5357F}" type="presOf" srcId="{1E15CCAE-FEF6-411B-8048-B1551CBF6ED9}" destId="{50DCA2B6-BFF0-4451-B66F-3BD179142956}" srcOrd="0" destOrd="0" presId="urn:microsoft.com/office/officeart/2008/layout/LinedList"/>
    <dgm:cxn modelId="{C9BAF7A9-1234-4077-9313-8FDED72201E4}" srcId="{BD76401A-6480-460F-8C86-85FED9A35702}" destId="{72180D97-2853-47D2-B06F-30F6519963C5}" srcOrd="1" destOrd="0" parTransId="{E83D0DCF-1A00-40C1-81F7-C60B01521C8C}" sibTransId="{2EA5E97A-1362-4917-A3EF-58699035702E}"/>
    <dgm:cxn modelId="{56D37CAC-8485-40E3-BC0B-60C22012B825}" srcId="{BD76401A-6480-460F-8C86-85FED9A35702}" destId="{E87E9D04-EB16-4E7C-8FC5-7F60D21FF498}" srcOrd="8" destOrd="0" parTransId="{CA5785A3-A2B6-4860-8DBF-4AE5AFD7F153}" sibTransId="{5F1D739F-26BE-4DA1-AC95-01061CF7CC1B}"/>
    <dgm:cxn modelId="{922702BE-66E8-4F67-A3F3-7258B9CDD662}" srcId="{BD76401A-6480-460F-8C86-85FED9A35702}" destId="{9206115C-6CF8-4D4C-8164-59691BA59175}" srcOrd="2" destOrd="0" parTransId="{B39B54D3-6CAA-4964-9994-D0894C4B62FD}" sibTransId="{2B83647F-514E-46A6-B9D7-0495D64400E4}"/>
    <dgm:cxn modelId="{E8570DDA-EA5C-43D5-8ADD-17C3B85365A9}" srcId="{BD76401A-6480-460F-8C86-85FED9A35702}" destId="{92E22F4B-D177-4D08-B808-7BF67B73A755}" srcOrd="3" destOrd="0" parTransId="{C569C822-4C16-4EF4-BFBB-04E16F05FCF4}" sibTransId="{FB92E89F-525F-4270-982A-F099B0B42942}"/>
    <dgm:cxn modelId="{7F2277E1-E214-405C-A694-9CA914B01F5B}" type="presOf" srcId="{92E22F4B-D177-4D08-B808-7BF67B73A755}" destId="{2225BD37-CFEA-4CDC-82E7-C37B66F18A81}" srcOrd="0" destOrd="0" presId="urn:microsoft.com/office/officeart/2008/layout/LinedList"/>
    <dgm:cxn modelId="{0E2E538A-F2F4-4FBB-B87F-42E4D842A4FB}" type="presParOf" srcId="{5FFDE5F3-62F3-4B5E-98C6-8309FD52C30F}" destId="{0734888D-DEC1-4428-9822-0CBC3B794B34}" srcOrd="0" destOrd="0" presId="urn:microsoft.com/office/officeart/2008/layout/LinedList"/>
    <dgm:cxn modelId="{A1B46162-D41C-48D9-A9BF-179CD129BE62}" type="presParOf" srcId="{5FFDE5F3-62F3-4B5E-98C6-8309FD52C30F}" destId="{380D7843-C1A2-4C7E-862D-BCB6779F53CA}" srcOrd="1" destOrd="0" presId="urn:microsoft.com/office/officeart/2008/layout/LinedList"/>
    <dgm:cxn modelId="{D599E79E-6414-491C-B42E-AB253C9357A4}" type="presParOf" srcId="{380D7843-C1A2-4C7E-862D-BCB6779F53CA}" destId="{50DCA2B6-BFF0-4451-B66F-3BD179142956}" srcOrd="0" destOrd="0" presId="urn:microsoft.com/office/officeart/2008/layout/LinedList"/>
    <dgm:cxn modelId="{91FC3E74-6266-42BD-A4BC-738F37B5983B}" type="presParOf" srcId="{380D7843-C1A2-4C7E-862D-BCB6779F53CA}" destId="{FF2B52B9-8709-45FF-9D02-E8CF5A8F8B3F}" srcOrd="1" destOrd="0" presId="urn:microsoft.com/office/officeart/2008/layout/LinedList"/>
    <dgm:cxn modelId="{ACCD9709-B0DE-4564-828C-7A0B74DD6FCF}" type="presParOf" srcId="{5FFDE5F3-62F3-4B5E-98C6-8309FD52C30F}" destId="{72C6DAE7-8C87-4F24-A7C7-0A8107DE8E5F}" srcOrd="2" destOrd="0" presId="urn:microsoft.com/office/officeart/2008/layout/LinedList"/>
    <dgm:cxn modelId="{1341BCE5-7212-4D5E-8E17-79AED2258AE6}" type="presParOf" srcId="{5FFDE5F3-62F3-4B5E-98C6-8309FD52C30F}" destId="{BD5E62C6-EB88-4EF7-B602-0D6EC8B00923}" srcOrd="3" destOrd="0" presId="urn:microsoft.com/office/officeart/2008/layout/LinedList"/>
    <dgm:cxn modelId="{F56EC4B7-5B72-4B01-B2C2-8C9D5F596A23}" type="presParOf" srcId="{BD5E62C6-EB88-4EF7-B602-0D6EC8B00923}" destId="{0A55E73D-473B-407A-B562-D051AB2F51A9}" srcOrd="0" destOrd="0" presId="urn:microsoft.com/office/officeart/2008/layout/LinedList"/>
    <dgm:cxn modelId="{DF464D6C-AD9A-4BAF-868D-86AD98414179}" type="presParOf" srcId="{BD5E62C6-EB88-4EF7-B602-0D6EC8B00923}" destId="{BBCF8BAD-DBA4-4936-9052-1FFA65276836}" srcOrd="1" destOrd="0" presId="urn:microsoft.com/office/officeart/2008/layout/LinedList"/>
    <dgm:cxn modelId="{AEB44728-774B-4092-B49C-38D09FDBB3D0}" type="presParOf" srcId="{5FFDE5F3-62F3-4B5E-98C6-8309FD52C30F}" destId="{EEFE293B-ED25-4B2B-B63E-A789E7D74CF8}" srcOrd="4" destOrd="0" presId="urn:microsoft.com/office/officeart/2008/layout/LinedList"/>
    <dgm:cxn modelId="{5ADB6FE1-2A4C-46A4-B409-E3632B6D226C}" type="presParOf" srcId="{5FFDE5F3-62F3-4B5E-98C6-8309FD52C30F}" destId="{95888F3A-695A-4691-B74A-F82CDE51308B}" srcOrd="5" destOrd="0" presId="urn:microsoft.com/office/officeart/2008/layout/LinedList"/>
    <dgm:cxn modelId="{AA1E005D-F39B-4699-894F-9C4F364FA39E}" type="presParOf" srcId="{95888F3A-695A-4691-B74A-F82CDE51308B}" destId="{998D0453-D055-46E2-A5E1-CF107950971B}" srcOrd="0" destOrd="0" presId="urn:microsoft.com/office/officeart/2008/layout/LinedList"/>
    <dgm:cxn modelId="{37F9FB5B-9AB1-4851-88FF-E4CCE5EB9E4E}" type="presParOf" srcId="{95888F3A-695A-4691-B74A-F82CDE51308B}" destId="{7B1C9E69-9131-4347-A1DE-CB5C84A67B2E}" srcOrd="1" destOrd="0" presId="urn:microsoft.com/office/officeart/2008/layout/LinedList"/>
    <dgm:cxn modelId="{7C0E2F47-B2F4-47F1-82E4-47AECD175B28}" type="presParOf" srcId="{5FFDE5F3-62F3-4B5E-98C6-8309FD52C30F}" destId="{A02833AB-01D1-489A-B64E-087091845A27}" srcOrd="6" destOrd="0" presId="urn:microsoft.com/office/officeart/2008/layout/LinedList"/>
    <dgm:cxn modelId="{A54D9FEA-3D86-46FC-8ACB-1C38A5F23066}" type="presParOf" srcId="{5FFDE5F3-62F3-4B5E-98C6-8309FD52C30F}" destId="{6853BB7C-5CCD-4F8C-97AB-53C5F211FE26}" srcOrd="7" destOrd="0" presId="urn:microsoft.com/office/officeart/2008/layout/LinedList"/>
    <dgm:cxn modelId="{059F8545-1E62-464A-ADA7-94F7AED1FBE0}" type="presParOf" srcId="{6853BB7C-5CCD-4F8C-97AB-53C5F211FE26}" destId="{2225BD37-CFEA-4CDC-82E7-C37B66F18A81}" srcOrd="0" destOrd="0" presId="urn:microsoft.com/office/officeart/2008/layout/LinedList"/>
    <dgm:cxn modelId="{EF9E3E94-8756-4DF0-A407-EB779D81F5A8}" type="presParOf" srcId="{6853BB7C-5CCD-4F8C-97AB-53C5F211FE26}" destId="{40CF90BE-5578-46B5-B9BC-12D13AA34AE6}" srcOrd="1" destOrd="0" presId="urn:microsoft.com/office/officeart/2008/layout/LinedList"/>
    <dgm:cxn modelId="{D4FA969B-4AEE-465C-8C2C-E13E45E34616}" type="presParOf" srcId="{5FFDE5F3-62F3-4B5E-98C6-8309FD52C30F}" destId="{E1297C65-8030-431C-9D53-1614728016BA}" srcOrd="8" destOrd="0" presId="urn:microsoft.com/office/officeart/2008/layout/LinedList"/>
    <dgm:cxn modelId="{29C187B1-4186-49B6-B76E-22E1B18CC067}" type="presParOf" srcId="{5FFDE5F3-62F3-4B5E-98C6-8309FD52C30F}" destId="{C4DF73A9-075F-4F04-8485-80E2AC580349}" srcOrd="9" destOrd="0" presId="urn:microsoft.com/office/officeart/2008/layout/LinedList"/>
    <dgm:cxn modelId="{B4455422-B539-4D4C-A067-EAC2D05332DD}" type="presParOf" srcId="{C4DF73A9-075F-4F04-8485-80E2AC580349}" destId="{D7F580F1-B8E3-48F6-A19C-52AC265D785D}" srcOrd="0" destOrd="0" presId="urn:microsoft.com/office/officeart/2008/layout/LinedList"/>
    <dgm:cxn modelId="{8F412CFC-B5A7-4586-9BC3-DCBC4E666F9B}" type="presParOf" srcId="{C4DF73A9-075F-4F04-8485-80E2AC580349}" destId="{FAF5CF25-3313-466A-A6EB-0A517CE4178D}" srcOrd="1" destOrd="0" presId="urn:microsoft.com/office/officeart/2008/layout/LinedList"/>
    <dgm:cxn modelId="{44EE36E2-86DD-42BC-A293-8585ECF14B01}" type="presParOf" srcId="{5FFDE5F3-62F3-4B5E-98C6-8309FD52C30F}" destId="{C5201C54-54AD-45F6-961C-563A2C9D86C0}" srcOrd="10" destOrd="0" presId="urn:microsoft.com/office/officeart/2008/layout/LinedList"/>
    <dgm:cxn modelId="{90F6C08A-4CD1-4C85-A5DF-B3B19E72E2B2}" type="presParOf" srcId="{5FFDE5F3-62F3-4B5E-98C6-8309FD52C30F}" destId="{C816CE6C-539B-420F-8633-A44BFE85C5EF}" srcOrd="11" destOrd="0" presId="urn:microsoft.com/office/officeart/2008/layout/LinedList"/>
    <dgm:cxn modelId="{ACCD2266-2D69-4324-AD9E-2C63F9C2B668}" type="presParOf" srcId="{C816CE6C-539B-420F-8633-A44BFE85C5EF}" destId="{B73A89DD-B0B6-4CF4-B0B9-2EC61A645E56}" srcOrd="0" destOrd="0" presId="urn:microsoft.com/office/officeart/2008/layout/LinedList"/>
    <dgm:cxn modelId="{C8001D0B-5F07-47A7-8C66-C8E87FAE0B94}" type="presParOf" srcId="{C816CE6C-539B-420F-8633-A44BFE85C5EF}" destId="{29171DFB-AAFA-449A-888B-8D0DABC6393B}" srcOrd="1" destOrd="0" presId="urn:microsoft.com/office/officeart/2008/layout/LinedList"/>
    <dgm:cxn modelId="{488DDA1C-1BB2-4FF2-8B50-52505DA8BC91}" type="presParOf" srcId="{5FFDE5F3-62F3-4B5E-98C6-8309FD52C30F}" destId="{A352E80D-9B32-4791-90D0-9ADE34842114}" srcOrd="12" destOrd="0" presId="urn:microsoft.com/office/officeart/2008/layout/LinedList"/>
    <dgm:cxn modelId="{79734882-DB1A-4B03-8642-B2441BAD0D06}" type="presParOf" srcId="{5FFDE5F3-62F3-4B5E-98C6-8309FD52C30F}" destId="{D7639C5D-1A3C-461E-8FF2-1149D366667A}" srcOrd="13" destOrd="0" presId="urn:microsoft.com/office/officeart/2008/layout/LinedList"/>
    <dgm:cxn modelId="{8ABC5FF4-08FF-424F-B3B6-D67D05C3A453}" type="presParOf" srcId="{D7639C5D-1A3C-461E-8FF2-1149D366667A}" destId="{A9443114-7227-4858-BBC4-D16141D58EFC}" srcOrd="0" destOrd="0" presId="urn:microsoft.com/office/officeart/2008/layout/LinedList"/>
    <dgm:cxn modelId="{C96FE886-4B65-4809-8563-15F869A41670}" type="presParOf" srcId="{D7639C5D-1A3C-461E-8FF2-1149D366667A}" destId="{4F859A85-07F4-4DAF-9CCF-AAB09F2419A0}" srcOrd="1" destOrd="0" presId="urn:microsoft.com/office/officeart/2008/layout/LinedList"/>
    <dgm:cxn modelId="{8329A0A6-91FB-459E-B8BF-172CD2A1DD73}" type="presParOf" srcId="{5FFDE5F3-62F3-4B5E-98C6-8309FD52C30F}" destId="{A5198FCB-DA7A-40D6-9EFE-4DF9C21440D0}" srcOrd="14" destOrd="0" presId="urn:microsoft.com/office/officeart/2008/layout/LinedList"/>
    <dgm:cxn modelId="{A54F1E4D-1E59-400E-96AB-366E559EB723}" type="presParOf" srcId="{5FFDE5F3-62F3-4B5E-98C6-8309FD52C30F}" destId="{AF825523-3188-474A-9DF6-19EADE2558FF}" srcOrd="15" destOrd="0" presId="urn:microsoft.com/office/officeart/2008/layout/LinedList"/>
    <dgm:cxn modelId="{CBFA56E1-B40D-4DB9-9495-2E36E72A8EC8}" type="presParOf" srcId="{AF825523-3188-474A-9DF6-19EADE2558FF}" destId="{204AFC79-9C6D-4C95-91FB-18E9721B5C12}" srcOrd="0" destOrd="0" presId="urn:microsoft.com/office/officeart/2008/layout/LinedList"/>
    <dgm:cxn modelId="{AF9EBA3D-622C-460E-A22E-6D15757FD9F6}" type="presParOf" srcId="{AF825523-3188-474A-9DF6-19EADE2558FF}" destId="{5312261B-0904-4EBD-935B-6AB9E6D1A59E}" srcOrd="1" destOrd="0" presId="urn:microsoft.com/office/officeart/2008/layout/LinedList"/>
    <dgm:cxn modelId="{6CB7015B-719C-45E2-9412-4DC7B8B38B74}" type="presParOf" srcId="{5FFDE5F3-62F3-4B5E-98C6-8309FD52C30F}" destId="{C41D222A-E52E-4197-9571-677A875697FF}" srcOrd="16" destOrd="0" presId="urn:microsoft.com/office/officeart/2008/layout/LinedList"/>
    <dgm:cxn modelId="{85A32894-0992-4A58-A136-4DB34FE3D93C}" type="presParOf" srcId="{5FFDE5F3-62F3-4B5E-98C6-8309FD52C30F}" destId="{B99C9CB5-159F-414E-AEE1-F16B46E1EE11}" srcOrd="17" destOrd="0" presId="urn:microsoft.com/office/officeart/2008/layout/LinedList"/>
    <dgm:cxn modelId="{398AE556-3D62-4C6C-972C-9B545F946928}" type="presParOf" srcId="{B99C9CB5-159F-414E-AEE1-F16B46E1EE11}" destId="{D530206B-0FD5-421D-A7E8-AC1C2C99F894}" srcOrd="0" destOrd="0" presId="urn:microsoft.com/office/officeart/2008/layout/LinedList"/>
    <dgm:cxn modelId="{67E3523F-BE2A-4BD2-9075-174CA020C647}" type="presParOf" srcId="{B99C9CB5-159F-414E-AEE1-F16B46E1EE11}" destId="{EA69CE31-09DD-4DDA-8AE5-9A55754CDC5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81C005-7636-4F9F-8CFB-C2058E4D6C1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BB2561C-EBCB-40D6-A97D-976C2493EAEC}">
      <dgm:prSet/>
      <dgm:spPr/>
      <dgm:t>
        <a:bodyPr/>
        <a:lstStyle/>
        <a:p>
          <a:pPr>
            <a:lnSpc>
              <a:spcPct val="100000"/>
            </a:lnSpc>
          </a:pPr>
          <a:r>
            <a:rPr lang="en-US"/>
            <a:t>Immersive access to 150+ high-demand careers</a:t>
          </a:r>
        </a:p>
      </dgm:t>
    </dgm:pt>
    <dgm:pt modelId="{824764F0-802E-492C-8AB4-6B1F13F9FDA8}" type="parTrans" cxnId="{311B396D-AA63-4EE9-860B-0C06A863DB87}">
      <dgm:prSet/>
      <dgm:spPr/>
      <dgm:t>
        <a:bodyPr/>
        <a:lstStyle/>
        <a:p>
          <a:endParaRPr lang="en-US"/>
        </a:p>
      </dgm:t>
    </dgm:pt>
    <dgm:pt modelId="{393C38F8-70FC-4C13-BA68-DCB600C1FDD0}" type="sibTrans" cxnId="{311B396D-AA63-4EE9-860B-0C06A863DB87}">
      <dgm:prSet/>
      <dgm:spPr/>
      <dgm:t>
        <a:bodyPr/>
        <a:lstStyle/>
        <a:p>
          <a:endParaRPr lang="en-US"/>
        </a:p>
      </dgm:t>
    </dgm:pt>
    <dgm:pt modelId="{F493D9E8-D54D-4ECB-B5EE-7D3FEE3645B1}">
      <dgm:prSet/>
      <dgm:spPr/>
      <dgm:t>
        <a:bodyPr/>
        <a:lstStyle/>
        <a:p>
          <a:pPr>
            <a:lnSpc>
              <a:spcPct val="100000"/>
            </a:lnSpc>
          </a:pPr>
          <a:r>
            <a:rPr lang="en-US"/>
            <a:t>Exposure across 16 career clusters</a:t>
          </a:r>
        </a:p>
      </dgm:t>
    </dgm:pt>
    <dgm:pt modelId="{74BC1F5E-1825-486F-9083-0BC168DFEBDD}" type="parTrans" cxnId="{A2892C50-1EC0-4425-88E7-568A370213EE}">
      <dgm:prSet/>
      <dgm:spPr/>
      <dgm:t>
        <a:bodyPr/>
        <a:lstStyle/>
        <a:p>
          <a:endParaRPr lang="en-US"/>
        </a:p>
      </dgm:t>
    </dgm:pt>
    <dgm:pt modelId="{9593CD7D-ED8B-44A9-B72E-115E65565200}" type="sibTrans" cxnId="{A2892C50-1EC0-4425-88E7-568A370213EE}">
      <dgm:prSet/>
      <dgm:spPr/>
      <dgm:t>
        <a:bodyPr/>
        <a:lstStyle/>
        <a:p>
          <a:endParaRPr lang="en-US"/>
        </a:p>
      </dgm:t>
    </dgm:pt>
    <dgm:pt modelId="{4E3FD2B8-AE98-48C6-9C49-4E38D6BC6ABD}">
      <dgm:prSet/>
      <dgm:spPr/>
      <dgm:t>
        <a:bodyPr/>
        <a:lstStyle/>
        <a:p>
          <a:pPr>
            <a:lnSpc>
              <a:spcPct val="100000"/>
            </a:lnSpc>
          </a:pPr>
          <a:r>
            <a:rPr lang="en-US"/>
            <a:t>Supports informed pathway selection</a:t>
          </a:r>
        </a:p>
      </dgm:t>
    </dgm:pt>
    <dgm:pt modelId="{DBB0F2D2-894B-41A6-9871-7C5B1A5C9583}" type="parTrans" cxnId="{7463B867-7097-47C0-89DB-96C146580ACC}">
      <dgm:prSet/>
      <dgm:spPr/>
      <dgm:t>
        <a:bodyPr/>
        <a:lstStyle/>
        <a:p>
          <a:endParaRPr lang="en-US"/>
        </a:p>
      </dgm:t>
    </dgm:pt>
    <dgm:pt modelId="{F978B4F7-517F-4CAD-B489-E34717F8F22B}" type="sibTrans" cxnId="{7463B867-7097-47C0-89DB-96C146580ACC}">
      <dgm:prSet/>
      <dgm:spPr/>
      <dgm:t>
        <a:bodyPr/>
        <a:lstStyle/>
        <a:p>
          <a:endParaRPr lang="en-US"/>
        </a:p>
      </dgm:t>
    </dgm:pt>
    <dgm:pt modelId="{4A2124EA-93ED-45CA-8C56-3E1D8EA9D538}">
      <dgm:prSet/>
      <dgm:spPr/>
      <dgm:t>
        <a:bodyPr/>
        <a:lstStyle/>
        <a:p>
          <a:pPr>
            <a:lnSpc>
              <a:spcPct val="100000"/>
            </a:lnSpc>
          </a:pPr>
          <a:r>
            <a:rPr lang="en-US"/>
            <a:t>Reduces transportation and access limitations</a:t>
          </a:r>
        </a:p>
      </dgm:t>
    </dgm:pt>
    <dgm:pt modelId="{BA370B3B-F3DA-4FD4-9A5A-B0C3DBAA499D}" type="parTrans" cxnId="{2482477E-698F-4EC6-A4D8-D7F16F9D42C8}">
      <dgm:prSet/>
      <dgm:spPr/>
      <dgm:t>
        <a:bodyPr/>
        <a:lstStyle/>
        <a:p>
          <a:endParaRPr lang="en-US"/>
        </a:p>
      </dgm:t>
    </dgm:pt>
    <dgm:pt modelId="{156EC10B-E6F7-44E8-A4E7-3009770DD4FA}" type="sibTrans" cxnId="{2482477E-698F-4EC6-A4D8-D7F16F9D42C8}">
      <dgm:prSet/>
      <dgm:spPr/>
      <dgm:t>
        <a:bodyPr/>
        <a:lstStyle/>
        <a:p>
          <a:endParaRPr lang="en-US"/>
        </a:p>
      </dgm:t>
    </dgm:pt>
    <dgm:pt modelId="{49418DC0-3349-4EC3-A7F7-3778C52B32B2}">
      <dgm:prSet/>
      <dgm:spPr/>
      <dgm:t>
        <a:bodyPr/>
        <a:lstStyle/>
        <a:p>
          <a:pPr>
            <a:lnSpc>
              <a:spcPct val="100000"/>
            </a:lnSpc>
          </a:pPr>
          <a:r>
            <a:rPr lang="en-US"/>
            <a:t>Trauma-informed, low-risk exploration environment</a:t>
          </a:r>
        </a:p>
      </dgm:t>
    </dgm:pt>
    <dgm:pt modelId="{D569ACA9-A778-4FB8-8A0A-6000C8C50D80}" type="parTrans" cxnId="{29FF742C-D8C3-4646-BE6C-F276B298AC59}">
      <dgm:prSet/>
      <dgm:spPr/>
      <dgm:t>
        <a:bodyPr/>
        <a:lstStyle/>
        <a:p>
          <a:endParaRPr lang="en-US"/>
        </a:p>
      </dgm:t>
    </dgm:pt>
    <dgm:pt modelId="{C43583DE-90D3-4119-98A2-CDB2BCBD509C}" type="sibTrans" cxnId="{29FF742C-D8C3-4646-BE6C-F276B298AC59}">
      <dgm:prSet/>
      <dgm:spPr/>
      <dgm:t>
        <a:bodyPr/>
        <a:lstStyle/>
        <a:p>
          <a:endParaRPr lang="en-US"/>
        </a:p>
      </dgm:t>
    </dgm:pt>
    <dgm:pt modelId="{B1BEBA9F-E998-459E-A255-B1E380970313}">
      <dgm:prSet/>
      <dgm:spPr/>
      <dgm:t>
        <a:bodyPr/>
        <a:lstStyle/>
        <a:p>
          <a:pPr>
            <a:lnSpc>
              <a:spcPct val="100000"/>
            </a:lnSpc>
          </a:pPr>
          <a:r>
            <a:rPr lang="en-US">
              <a:hlinkClick xmlns:r="http://schemas.openxmlformats.org/officeDocument/2006/relationships" r:id="rId1"/>
            </a:rPr>
            <a:t>Transfr Video Library | VR Demos, Customer Story Videos &amp; Immersive Learning Clips</a:t>
          </a:r>
          <a:endParaRPr lang="en-US"/>
        </a:p>
      </dgm:t>
    </dgm:pt>
    <dgm:pt modelId="{331409C8-9B80-47E7-97CD-554A68CEFFE8}" type="parTrans" cxnId="{C818B192-EAF6-4A13-98CC-8640634F9015}">
      <dgm:prSet/>
      <dgm:spPr/>
      <dgm:t>
        <a:bodyPr/>
        <a:lstStyle/>
        <a:p>
          <a:endParaRPr lang="en-US"/>
        </a:p>
      </dgm:t>
    </dgm:pt>
    <dgm:pt modelId="{CE2B0213-F6C0-4231-8E7D-36BBD18F96F0}" type="sibTrans" cxnId="{C818B192-EAF6-4A13-98CC-8640634F9015}">
      <dgm:prSet/>
      <dgm:spPr/>
      <dgm:t>
        <a:bodyPr/>
        <a:lstStyle/>
        <a:p>
          <a:endParaRPr lang="en-US"/>
        </a:p>
      </dgm:t>
    </dgm:pt>
    <dgm:pt modelId="{0641FA5D-01CF-45EF-BA2B-B99D6A1DABD1}" type="pres">
      <dgm:prSet presAssocID="{9681C005-7636-4F9F-8CFB-C2058E4D6C1D}" presName="root" presStyleCnt="0">
        <dgm:presLayoutVars>
          <dgm:dir/>
          <dgm:resizeHandles val="exact"/>
        </dgm:presLayoutVars>
      </dgm:prSet>
      <dgm:spPr/>
    </dgm:pt>
    <dgm:pt modelId="{70ACE329-5A87-4A84-87C6-88331529A2D0}" type="pres">
      <dgm:prSet presAssocID="{4BB2561C-EBCB-40D6-A97D-976C2493EAEC}" presName="compNode" presStyleCnt="0"/>
      <dgm:spPr/>
    </dgm:pt>
    <dgm:pt modelId="{5585A878-EF36-4766-876C-76B576C20B56}" type="pres">
      <dgm:prSet presAssocID="{4BB2561C-EBCB-40D6-A97D-976C2493EAEC}" presName="bgRect" presStyleLbl="bgShp" presStyleIdx="0" presStyleCnt="6"/>
      <dgm:spPr/>
    </dgm:pt>
    <dgm:pt modelId="{A2C51AD0-F2F1-4B5D-9C4B-3E3AF5D04CCC}" type="pres">
      <dgm:prSet presAssocID="{4BB2561C-EBCB-40D6-A97D-976C2493EAEC}" presName="iconRect" presStyleLbl="nod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Virtual RealityHeadset"/>
        </a:ext>
      </dgm:extLst>
    </dgm:pt>
    <dgm:pt modelId="{2502470B-4707-4FBF-9FE3-CF2B8DA21A3A}" type="pres">
      <dgm:prSet presAssocID="{4BB2561C-EBCB-40D6-A97D-976C2493EAEC}" presName="spaceRect" presStyleCnt="0"/>
      <dgm:spPr/>
    </dgm:pt>
    <dgm:pt modelId="{68DC2E62-B8DC-4B73-BDBC-2CB4E30365BF}" type="pres">
      <dgm:prSet presAssocID="{4BB2561C-EBCB-40D6-A97D-976C2493EAEC}" presName="parTx" presStyleLbl="revTx" presStyleIdx="0" presStyleCnt="6">
        <dgm:presLayoutVars>
          <dgm:chMax val="0"/>
          <dgm:chPref val="0"/>
        </dgm:presLayoutVars>
      </dgm:prSet>
      <dgm:spPr/>
    </dgm:pt>
    <dgm:pt modelId="{6895C3FB-51B0-42B8-B34B-36F75738A13C}" type="pres">
      <dgm:prSet presAssocID="{393C38F8-70FC-4C13-BA68-DCB600C1FDD0}" presName="sibTrans" presStyleCnt="0"/>
      <dgm:spPr/>
    </dgm:pt>
    <dgm:pt modelId="{FD682C58-E6F9-435C-A7D1-87701AFCEDA8}" type="pres">
      <dgm:prSet presAssocID="{F493D9E8-D54D-4ECB-B5EE-7D3FEE3645B1}" presName="compNode" presStyleCnt="0"/>
      <dgm:spPr/>
    </dgm:pt>
    <dgm:pt modelId="{4D43B539-ED6E-47AD-B561-4BC1494E1ADE}" type="pres">
      <dgm:prSet presAssocID="{F493D9E8-D54D-4ECB-B5EE-7D3FEE3645B1}" presName="bgRect" presStyleLbl="bgShp" presStyleIdx="1" presStyleCnt="6"/>
      <dgm:spPr/>
    </dgm:pt>
    <dgm:pt modelId="{1D62A74D-128D-4B78-8954-FC1011C7DD33}" type="pres">
      <dgm:prSet presAssocID="{F493D9E8-D54D-4ECB-B5EE-7D3FEE3645B1}" presName="iconRect" presStyleLbl="node1" presStyleIdx="1"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Head with Gears"/>
        </a:ext>
      </dgm:extLst>
    </dgm:pt>
    <dgm:pt modelId="{D9578593-6D7B-4E02-BF93-A3EAAE8D0507}" type="pres">
      <dgm:prSet presAssocID="{F493D9E8-D54D-4ECB-B5EE-7D3FEE3645B1}" presName="spaceRect" presStyleCnt="0"/>
      <dgm:spPr/>
    </dgm:pt>
    <dgm:pt modelId="{C775AC2C-5AA8-4C5B-995A-36E95F2A2FAF}" type="pres">
      <dgm:prSet presAssocID="{F493D9E8-D54D-4ECB-B5EE-7D3FEE3645B1}" presName="parTx" presStyleLbl="revTx" presStyleIdx="1" presStyleCnt="6">
        <dgm:presLayoutVars>
          <dgm:chMax val="0"/>
          <dgm:chPref val="0"/>
        </dgm:presLayoutVars>
      </dgm:prSet>
      <dgm:spPr/>
    </dgm:pt>
    <dgm:pt modelId="{76AE9D50-BA8F-41A2-B4F8-04228F5B3699}" type="pres">
      <dgm:prSet presAssocID="{9593CD7D-ED8B-44A9-B72E-115E65565200}" presName="sibTrans" presStyleCnt="0"/>
      <dgm:spPr/>
    </dgm:pt>
    <dgm:pt modelId="{4661519E-45E1-4872-A49B-BAB09A1D8359}" type="pres">
      <dgm:prSet presAssocID="{4E3FD2B8-AE98-48C6-9C49-4E38D6BC6ABD}" presName="compNode" presStyleCnt="0"/>
      <dgm:spPr/>
    </dgm:pt>
    <dgm:pt modelId="{8FC671B6-5C73-49AE-B719-66332269473A}" type="pres">
      <dgm:prSet presAssocID="{4E3FD2B8-AE98-48C6-9C49-4E38D6BC6ABD}" presName="bgRect" presStyleLbl="bgShp" presStyleIdx="2" presStyleCnt="6"/>
      <dgm:spPr/>
    </dgm:pt>
    <dgm:pt modelId="{C0A27AA7-CABE-4D09-AAE4-6D2A5D53F35C}" type="pres">
      <dgm:prSet presAssocID="{4E3FD2B8-AE98-48C6-9C49-4E38D6BC6ABD}"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Checkmark"/>
        </a:ext>
      </dgm:extLst>
    </dgm:pt>
    <dgm:pt modelId="{8776D05C-8476-4535-896C-4B99428F9976}" type="pres">
      <dgm:prSet presAssocID="{4E3FD2B8-AE98-48C6-9C49-4E38D6BC6ABD}" presName="spaceRect" presStyleCnt="0"/>
      <dgm:spPr/>
    </dgm:pt>
    <dgm:pt modelId="{91DD13CA-0604-47DA-9D5A-256CBF0455AE}" type="pres">
      <dgm:prSet presAssocID="{4E3FD2B8-AE98-48C6-9C49-4E38D6BC6ABD}" presName="parTx" presStyleLbl="revTx" presStyleIdx="2" presStyleCnt="6">
        <dgm:presLayoutVars>
          <dgm:chMax val="0"/>
          <dgm:chPref val="0"/>
        </dgm:presLayoutVars>
      </dgm:prSet>
      <dgm:spPr/>
    </dgm:pt>
    <dgm:pt modelId="{31677B21-4980-45CF-A9A6-35497BF054AB}" type="pres">
      <dgm:prSet presAssocID="{F978B4F7-517F-4CAD-B489-E34717F8F22B}" presName="sibTrans" presStyleCnt="0"/>
      <dgm:spPr/>
    </dgm:pt>
    <dgm:pt modelId="{D025EA89-C741-41B6-8F0B-CE99E7A68F7A}" type="pres">
      <dgm:prSet presAssocID="{4A2124EA-93ED-45CA-8C56-3E1D8EA9D538}" presName="compNode" presStyleCnt="0"/>
      <dgm:spPr/>
    </dgm:pt>
    <dgm:pt modelId="{F74156EE-7A9B-4A04-9B04-B2312F73BCB2}" type="pres">
      <dgm:prSet presAssocID="{4A2124EA-93ED-45CA-8C56-3E1D8EA9D538}" presName="bgRect" presStyleLbl="bgShp" presStyleIdx="3" presStyleCnt="6"/>
      <dgm:spPr/>
    </dgm:pt>
    <dgm:pt modelId="{305428EF-B28F-4F98-9A05-1274CBACEB69}" type="pres">
      <dgm:prSet presAssocID="{4A2124EA-93ED-45CA-8C56-3E1D8EA9D538}" presName="iconRect" presStyleLbl="node1" presStyleIdx="3"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Train"/>
        </a:ext>
      </dgm:extLst>
    </dgm:pt>
    <dgm:pt modelId="{2F6D5494-DBEA-4D61-84E7-4E636C1FC811}" type="pres">
      <dgm:prSet presAssocID="{4A2124EA-93ED-45CA-8C56-3E1D8EA9D538}" presName="spaceRect" presStyleCnt="0"/>
      <dgm:spPr/>
    </dgm:pt>
    <dgm:pt modelId="{D2306A8D-DFA8-4CDF-ADD6-A6D35C5C42F2}" type="pres">
      <dgm:prSet presAssocID="{4A2124EA-93ED-45CA-8C56-3E1D8EA9D538}" presName="parTx" presStyleLbl="revTx" presStyleIdx="3" presStyleCnt="6">
        <dgm:presLayoutVars>
          <dgm:chMax val="0"/>
          <dgm:chPref val="0"/>
        </dgm:presLayoutVars>
      </dgm:prSet>
      <dgm:spPr/>
    </dgm:pt>
    <dgm:pt modelId="{EDED03A0-881E-46AC-B664-37292BDC7D86}" type="pres">
      <dgm:prSet presAssocID="{156EC10B-E6F7-44E8-A4E7-3009770DD4FA}" presName="sibTrans" presStyleCnt="0"/>
      <dgm:spPr/>
    </dgm:pt>
    <dgm:pt modelId="{17FFAF12-E6C4-4256-B708-A853A16183B4}" type="pres">
      <dgm:prSet presAssocID="{49418DC0-3349-4EC3-A7F7-3778C52B32B2}" presName="compNode" presStyleCnt="0"/>
      <dgm:spPr/>
    </dgm:pt>
    <dgm:pt modelId="{5A3F4819-CA25-4935-8FB8-79205AD57C0F}" type="pres">
      <dgm:prSet presAssocID="{49418DC0-3349-4EC3-A7F7-3778C52B32B2}" presName="bgRect" presStyleLbl="bgShp" presStyleIdx="4" presStyleCnt="6"/>
      <dgm:spPr/>
    </dgm:pt>
    <dgm:pt modelId="{F83D22FE-42E5-4806-94B4-23B385F2BD6E}" type="pres">
      <dgm:prSet presAssocID="{49418DC0-3349-4EC3-A7F7-3778C52B32B2}" presName="iconRect" presStyleLbl="node1" presStyleIdx="4"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Skull"/>
        </a:ext>
      </dgm:extLst>
    </dgm:pt>
    <dgm:pt modelId="{3B03654A-1090-4669-8A39-4D26C60B3739}" type="pres">
      <dgm:prSet presAssocID="{49418DC0-3349-4EC3-A7F7-3778C52B32B2}" presName="spaceRect" presStyleCnt="0"/>
      <dgm:spPr/>
    </dgm:pt>
    <dgm:pt modelId="{1BFFDFC0-A73B-4389-9175-B9E8543316B2}" type="pres">
      <dgm:prSet presAssocID="{49418DC0-3349-4EC3-A7F7-3778C52B32B2}" presName="parTx" presStyleLbl="revTx" presStyleIdx="4" presStyleCnt="6">
        <dgm:presLayoutVars>
          <dgm:chMax val="0"/>
          <dgm:chPref val="0"/>
        </dgm:presLayoutVars>
      </dgm:prSet>
      <dgm:spPr/>
    </dgm:pt>
    <dgm:pt modelId="{25EF4177-BE0F-41E7-A506-90E70B1D122F}" type="pres">
      <dgm:prSet presAssocID="{C43583DE-90D3-4119-98A2-CDB2BCBD509C}" presName="sibTrans" presStyleCnt="0"/>
      <dgm:spPr/>
    </dgm:pt>
    <dgm:pt modelId="{C88F90CE-0C25-4159-9512-3B790DEB9388}" type="pres">
      <dgm:prSet presAssocID="{B1BEBA9F-E998-459E-A255-B1E380970313}" presName="compNode" presStyleCnt="0"/>
      <dgm:spPr/>
    </dgm:pt>
    <dgm:pt modelId="{47B1B276-888B-4248-B34E-88FBD4A0BF0D}" type="pres">
      <dgm:prSet presAssocID="{B1BEBA9F-E998-459E-A255-B1E380970313}" presName="bgRect" presStyleLbl="bgShp" presStyleIdx="5" presStyleCnt="6"/>
      <dgm:spPr/>
    </dgm:pt>
    <dgm:pt modelId="{F9D3B280-F249-44A2-98CA-959C980CF9FD}" type="pres">
      <dgm:prSet presAssocID="{B1BEBA9F-E998-459E-A255-B1E380970313}" presName="iconRect" presStyleLbl="node1" presStyleIdx="5" presStyleCnt="6"/>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dgm:spPr>
      <dgm:extLst>
        <a:ext uri="{E40237B7-FDA0-4F09-8148-C483321AD2D9}">
          <dgm14:cNvPr xmlns:dgm14="http://schemas.microsoft.com/office/drawing/2010/diagram" id="0" name="" descr="Video camera"/>
        </a:ext>
      </dgm:extLst>
    </dgm:pt>
    <dgm:pt modelId="{8E3EAF64-726E-4F6F-99C5-92CEC2B5AE29}" type="pres">
      <dgm:prSet presAssocID="{B1BEBA9F-E998-459E-A255-B1E380970313}" presName="spaceRect" presStyleCnt="0"/>
      <dgm:spPr/>
    </dgm:pt>
    <dgm:pt modelId="{BB22E941-566E-4E4C-B094-D658311ABFFA}" type="pres">
      <dgm:prSet presAssocID="{B1BEBA9F-E998-459E-A255-B1E380970313}" presName="parTx" presStyleLbl="revTx" presStyleIdx="5" presStyleCnt="6">
        <dgm:presLayoutVars>
          <dgm:chMax val="0"/>
          <dgm:chPref val="0"/>
        </dgm:presLayoutVars>
      </dgm:prSet>
      <dgm:spPr/>
    </dgm:pt>
  </dgm:ptLst>
  <dgm:cxnLst>
    <dgm:cxn modelId="{E2AE4B01-0E26-4615-AF64-0A242061760A}" type="presOf" srcId="{4BB2561C-EBCB-40D6-A97D-976C2493EAEC}" destId="{68DC2E62-B8DC-4B73-BDBC-2CB4E30365BF}" srcOrd="0" destOrd="0" presId="urn:microsoft.com/office/officeart/2018/2/layout/IconVerticalSolidList"/>
    <dgm:cxn modelId="{3F9F0004-377B-4313-A8E8-E8F19EFAFF20}" type="presOf" srcId="{B1BEBA9F-E998-459E-A255-B1E380970313}" destId="{BB22E941-566E-4E4C-B094-D658311ABFFA}" srcOrd="0" destOrd="0" presId="urn:microsoft.com/office/officeart/2018/2/layout/IconVerticalSolidList"/>
    <dgm:cxn modelId="{29FF742C-D8C3-4646-BE6C-F276B298AC59}" srcId="{9681C005-7636-4F9F-8CFB-C2058E4D6C1D}" destId="{49418DC0-3349-4EC3-A7F7-3778C52B32B2}" srcOrd="4" destOrd="0" parTransId="{D569ACA9-A778-4FB8-8A0A-6000C8C50D80}" sibTransId="{C43583DE-90D3-4119-98A2-CDB2BCBD509C}"/>
    <dgm:cxn modelId="{7463B867-7097-47C0-89DB-96C146580ACC}" srcId="{9681C005-7636-4F9F-8CFB-C2058E4D6C1D}" destId="{4E3FD2B8-AE98-48C6-9C49-4E38D6BC6ABD}" srcOrd="2" destOrd="0" parTransId="{DBB0F2D2-894B-41A6-9871-7C5B1A5C9583}" sibTransId="{F978B4F7-517F-4CAD-B489-E34717F8F22B}"/>
    <dgm:cxn modelId="{15647568-510E-4768-A393-5E91EEAE8C53}" type="presOf" srcId="{4E3FD2B8-AE98-48C6-9C49-4E38D6BC6ABD}" destId="{91DD13CA-0604-47DA-9D5A-256CBF0455AE}" srcOrd="0" destOrd="0" presId="urn:microsoft.com/office/officeart/2018/2/layout/IconVerticalSolidList"/>
    <dgm:cxn modelId="{311B396D-AA63-4EE9-860B-0C06A863DB87}" srcId="{9681C005-7636-4F9F-8CFB-C2058E4D6C1D}" destId="{4BB2561C-EBCB-40D6-A97D-976C2493EAEC}" srcOrd="0" destOrd="0" parTransId="{824764F0-802E-492C-8AB4-6B1F13F9FDA8}" sibTransId="{393C38F8-70FC-4C13-BA68-DCB600C1FDD0}"/>
    <dgm:cxn modelId="{A2892C50-1EC0-4425-88E7-568A370213EE}" srcId="{9681C005-7636-4F9F-8CFB-C2058E4D6C1D}" destId="{F493D9E8-D54D-4ECB-B5EE-7D3FEE3645B1}" srcOrd="1" destOrd="0" parTransId="{74BC1F5E-1825-486F-9083-0BC168DFEBDD}" sibTransId="{9593CD7D-ED8B-44A9-B72E-115E65565200}"/>
    <dgm:cxn modelId="{EDB68053-5D01-4730-8137-1CC9852E51BD}" type="presOf" srcId="{49418DC0-3349-4EC3-A7F7-3778C52B32B2}" destId="{1BFFDFC0-A73B-4389-9175-B9E8543316B2}" srcOrd="0" destOrd="0" presId="urn:microsoft.com/office/officeart/2018/2/layout/IconVerticalSolidList"/>
    <dgm:cxn modelId="{2482477E-698F-4EC6-A4D8-D7F16F9D42C8}" srcId="{9681C005-7636-4F9F-8CFB-C2058E4D6C1D}" destId="{4A2124EA-93ED-45CA-8C56-3E1D8EA9D538}" srcOrd="3" destOrd="0" parTransId="{BA370B3B-F3DA-4FD4-9A5A-B0C3DBAA499D}" sibTransId="{156EC10B-E6F7-44E8-A4E7-3009770DD4FA}"/>
    <dgm:cxn modelId="{1126D782-04B1-4459-A726-717B4E0B36BB}" type="presOf" srcId="{F493D9E8-D54D-4ECB-B5EE-7D3FEE3645B1}" destId="{C775AC2C-5AA8-4C5B-995A-36E95F2A2FAF}" srcOrd="0" destOrd="0" presId="urn:microsoft.com/office/officeart/2018/2/layout/IconVerticalSolidList"/>
    <dgm:cxn modelId="{C818B192-EAF6-4A13-98CC-8640634F9015}" srcId="{9681C005-7636-4F9F-8CFB-C2058E4D6C1D}" destId="{B1BEBA9F-E998-459E-A255-B1E380970313}" srcOrd="5" destOrd="0" parTransId="{331409C8-9B80-47E7-97CD-554A68CEFFE8}" sibTransId="{CE2B0213-F6C0-4231-8E7D-36BBD18F96F0}"/>
    <dgm:cxn modelId="{15AE20A2-43A6-4CF4-B6A0-0095A77DE806}" type="presOf" srcId="{9681C005-7636-4F9F-8CFB-C2058E4D6C1D}" destId="{0641FA5D-01CF-45EF-BA2B-B99D6A1DABD1}" srcOrd="0" destOrd="0" presId="urn:microsoft.com/office/officeart/2018/2/layout/IconVerticalSolidList"/>
    <dgm:cxn modelId="{49B5B8DC-B8F7-4512-8E49-32171983B142}" type="presOf" srcId="{4A2124EA-93ED-45CA-8C56-3E1D8EA9D538}" destId="{D2306A8D-DFA8-4CDF-ADD6-A6D35C5C42F2}" srcOrd="0" destOrd="0" presId="urn:microsoft.com/office/officeart/2018/2/layout/IconVerticalSolidList"/>
    <dgm:cxn modelId="{FD3CA477-06F8-4625-A19F-3E5A8F543595}" type="presParOf" srcId="{0641FA5D-01CF-45EF-BA2B-B99D6A1DABD1}" destId="{70ACE329-5A87-4A84-87C6-88331529A2D0}" srcOrd="0" destOrd="0" presId="urn:microsoft.com/office/officeart/2018/2/layout/IconVerticalSolidList"/>
    <dgm:cxn modelId="{F92D260B-42B7-4335-89B0-F663936D780E}" type="presParOf" srcId="{70ACE329-5A87-4A84-87C6-88331529A2D0}" destId="{5585A878-EF36-4766-876C-76B576C20B56}" srcOrd="0" destOrd="0" presId="urn:microsoft.com/office/officeart/2018/2/layout/IconVerticalSolidList"/>
    <dgm:cxn modelId="{1398BA52-0E3B-4A79-84C0-463C5A14EB2F}" type="presParOf" srcId="{70ACE329-5A87-4A84-87C6-88331529A2D0}" destId="{A2C51AD0-F2F1-4B5D-9C4B-3E3AF5D04CCC}" srcOrd="1" destOrd="0" presId="urn:microsoft.com/office/officeart/2018/2/layout/IconVerticalSolidList"/>
    <dgm:cxn modelId="{96C99F90-D3AA-4A6E-A824-CCAE659742C0}" type="presParOf" srcId="{70ACE329-5A87-4A84-87C6-88331529A2D0}" destId="{2502470B-4707-4FBF-9FE3-CF2B8DA21A3A}" srcOrd="2" destOrd="0" presId="urn:microsoft.com/office/officeart/2018/2/layout/IconVerticalSolidList"/>
    <dgm:cxn modelId="{DDF3EEAC-3080-4FB0-9D1C-967B13893DFC}" type="presParOf" srcId="{70ACE329-5A87-4A84-87C6-88331529A2D0}" destId="{68DC2E62-B8DC-4B73-BDBC-2CB4E30365BF}" srcOrd="3" destOrd="0" presId="urn:microsoft.com/office/officeart/2018/2/layout/IconVerticalSolidList"/>
    <dgm:cxn modelId="{97EB6EE1-1CB5-4560-811D-42BB1780F298}" type="presParOf" srcId="{0641FA5D-01CF-45EF-BA2B-B99D6A1DABD1}" destId="{6895C3FB-51B0-42B8-B34B-36F75738A13C}" srcOrd="1" destOrd="0" presId="urn:microsoft.com/office/officeart/2018/2/layout/IconVerticalSolidList"/>
    <dgm:cxn modelId="{5F814ECC-C3EC-4610-A77C-27EB6263BD29}" type="presParOf" srcId="{0641FA5D-01CF-45EF-BA2B-B99D6A1DABD1}" destId="{FD682C58-E6F9-435C-A7D1-87701AFCEDA8}" srcOrd="2" destOrd="0" presId="urn:microsoft.com/office/officeart/2018/2/layout/IconVerticalSolidList"/>
    <dgm:cxn modelId="{E976B95F-E592-44E9-BF99-9A06D3BBF108}" type="presParOf" srcId="{FD682C58-E6F9-435C-A7D1-87701AFCEDA8}" destId="{4D43B539-ED6E-47AD-B561-4BC1494E1ADE}" srcOrd="0" destOrd="0" presId="urn:microsoft.com/office/officeart/2018/2/layout/IconVerticalSolidList"/>
    <dgm:cxn modelId="{378FB260-27A4-49C4-B914-0223B8A3D3F3}" type="presParOf" srcId="{FD682C58-E6F9-435C-A7D1-87701AFCEDA8}" destId="{1D62A74D-128D-4B78-8954-FC1011C7DD33}" srcOrd="1" destOrd="0" presId="urn:microsoft.com/office/officeart/2018/2/layout/IconVerticalSolidList"/>
    <dgm:cxn modelId="{66FE7C9E-6C5E-45DA-A924-3E7AB308D4C3}" type="presParOf" srcId="{FD682C58-E6F9-435C-A7D1-87701AFCEDA8}" destId="{D9578593-6D7B-4E02-BF93-A3EAAE8D0507}" srcOrd="2" destOrd="0" presId="urn:microsoft.com/office/officeart/2018/2/layout/IconVerticalSolidList"/>
    <dgm:cxn modelId="{D6E9647F-FF5C-4001-9922-4C41CDC288D6}" type="presParOf" srcId="{FD682C58-E6F9-435C-A7D1-87701AFCEDA8}" destId="{C775AC2C-5AA8-4C5B-995A-36E95F2A2FAF}" srcOrd="3" destOrd="0" presId="urn:microsoft.com/office/officeart/2018/2/layout/IconVerticalSolidList"/>
    <dgm:cxn modelId="{A5396F19-E9F1-4548-8942-AA54083E2B6B}" type="presParOf" srcId="{0641FA5D-01CF-45EF-BA2B-B99D6A1DABD1}" destId="{76AE9D50-BA8F-41A2-B4F8-04228F5B3699}" srcOrd="3" destOrd="0" presId="urn:microsoft.com/office/officeart/2018/2/layout/IconVerticalSolidList"/>
    <dgm:cxn modelId="{83686940-B4B3-40DF-BE48-82AF68E2CF58}" type="presParOf" srcId="{0641FA5D-01CF-45EF-BA2B-B99D6A1DABD1}" destId="{4661519E-45E1-4872-A49B-BAB09A1D8359}" srcOrd="4" destOrd="0" presId="urn:microsoft.com/office/officeart/2018/2/layout/IconVerticalSolidList"/>
    <dgm:cxn modelId="{84EB86D3-E16F-4216-939B-FF10CF43D9A4}" type="presParOf" srcId="{4661519E-45E1-4872-A49B-BAB09A1D8359}" destId="{8FC671B6-5C73-49AE-B719-66332269473A}" srcOrd="0" destOrd="0" presId="urn:microsoft.com/office/officeart/2018/2/layout/IconVerticalSolidList"/>
    <dgm:cxn modelId="{EDD91AA1-5202-4CAC-8C7B-2327F5B5815B}" type="presParOf" srcId="{4661519E-45E1-4872-A49B-BAB09A1D8359}" destId="{C0A27AA7-CABE-4D09-AAE4-6D2A5D53F35C}" srcOrd="1" destOrd="0" presId="urn:microsoft.com/office/officeart/2018/2/layout/IconVerticalSolidList"/>
    <dgm:cxn modelId="{5ADC22F2-0CDF-4D82-8BFC-66CA5525F672}" type="presParOf" srcId="{4661519E-45E1-4872-A49B-BAB09A1D8359}" destId="{8776D05C-8476-4535-896C-4B99428F9976}" srcOrd="2" destOrd="0" presId="urn:microsoft.com/office/officeart/2018/2/layout/IconVerticalSolidList"/>
    <dgm:cxn modelId="{EB82DB50-096F-434F-B22C-DC2E28664EE0}" type="presParOf" srcId="{4661519E-45E1-4872-A49B-BAB09A1D8359}" destId="{91DD13CA-0604-47DA-9D5A-256CBF0455AE}" srcOrd="3" destOrd="0" presId="urn:microsoft.com/office/officeart/2018/2/layout/IconVerticalSolidList"/>
    <dgm:cxn modelId="{2FB81247-73E2-4A60-ABF9-1D85551E33FB}" type="presParOf" srcId="{0641FA5D-01CF-45EF-BA2B-B99D6A1DABD1}" destId="{31677B21-4980-45CF-A9A6-35497BF054AB}" srcOrd="5" destOrd="0" presId="urn:microsoft.com/office/officeart/2018/2/layout/IconVerticalSolidList"/>
    <dgm:cxn modelId="{755E50C6-8906-4B37-91B2-0044AA1BA3A6}" type="presParOf" srcId="{0641FA5D-01CF-45EF-BA2B-B99D6A1DABD1}" destId="{D025EA89-C741-41B6-8F0B-CE99E7A68F7A}" srcOrd="6" destOrd="0" presId="urn:microsoft.com/office/officeart/2018/2/layout/IconVerticalSolidList"/>
    <dgm:cxn modelId="{64278BEF-1B42-43F0-BE6C-9296C871FFAC}" type="presParOf" srcId="{D025EA89-C741-41B6-8F0B-CE99E7A68F7A}" destId="{F74156EE-7A9B-4A04-9B04-B2312F73BCB2}" srcOrd="0" destOrd="0" presId="urn:microsoft.com/office/officeart/2018/2/layout/IconVerticalSolidList"/>
    <dgm:cxn modelId="{17AF7B97-264F-4416-870E-D5B3A787CF61}" type="presParOf" srcId="{D025EA89-C741-41B6-8F0B-CE99E7A68F7A}" destId="{305428EF-B28F-4F98-9A05-1274CBACEB69}" srcOrd="1" destOrd="0" presId="urn:microsoft.com/office/officeart/2018/2/layout/IconVerticalSolidList"/>
    <dgm:cxn modelId="{31E3F147-C662-49B3-83BE-8DA5FB967D48}" type="presParOf" srcId="{D025EA89-C741-41B6-8F0B-CE99E7A68F7A}" destId="{2F6D5494-DBEA-4D61-84E7-4E636C1FC811}" srcOrd="2" destOrd="0" presId="urn:microsoft.com/office/officeart/2018/2/layout/IconVerticalSolidList"/>
    <dgm:cxn modelId="{972C5F10-3138-4398-83F9-97F78C40CECB}" type="presParOf" srcId="{D025EA89-C741-41B6-8F0B-CE99E7A68F7A}" destId="{D2306A8D-DFA8-4CDF-ADD6-A6D35C5C42F2}" srcOrd="3" destOrd="0" presId="urn:microsoft.com/office/officeart/2018/2/layout/IconVerticalSolidList"/>
    <dgm:cxn modelId="{68344FF0-9084-4130-B0D0-DC85DF7569A3}" type="presParOf" srcId="{0641FA5D-01CF-45EF-BA2B-B99D6A1DABD1}" destId="{EDED03A0-881E-46AC-B664-37292BDC7D86}" srcOrd="7" destOrd="0" presId="urn:microsoft.com/office/officeart/2018/2/layout/IconVerticalSolidList"/>
    <dgm:cxn modelId="{ED43BA02-BE56-45BA-A798-9AD9079432DC}" type="presParOf" srcId="{0641FA5D-01CF-45EF-BA2B-B99D6A1DABD1}" destId="{17FFAF12-E6C4-4256-B708-A853A16183B4}" srcOrd="8" destOrd="0" presId="urn:microsoft.com/office/officeart/2018/2/layout/IconVerticalSolidList"/>
    <dgm:cxn modelId="{6177F264-EE54-40B6-80D6-89BB91D3D26F}" type="presParOf" srcId="{17FFAF12-E6C4-4256-B708-A853A16183B4}" destId="{5A3F4819-CA25-4935-8FB8-79205AD57C0F}" srcOrd="0" destOrd="0" presId="urn:microsoft.com/office/officeart/2018/2/layout/IconVerticalSolidList"/>
    <dgm:cxn modelId="{02DF2B80-365C-4575-B0B3-40CFA6FF766C}" type="presParOf" srcId="{17FFAF12-E6C4-4256-B708-A853A16183B4}" destId="{F83D22FE-42E5-4806-94B4-23B385F2BD6E}" srcOrd="1" destOrd="0" presId="urn:microsoft.com/office/officeart/2018/2/layout/IconVerticalSolidList"/>
    <dgm:cxn modelId="{0FFBE71C-0A6D-4129-801B-474FEE72C4EF}" type="presParOf" srcId="{17FFAF12-E6C4-4256-B708-A853A16183B4}" destId="{3B03654A-1090-4669-8A39-4D26C60B3739}" srcOrd="2" destOrd="0" presId="urn:microsoft.com/office/officeart/2018/2/layout/IconVerticalSolidList"/>
    <dgm:cxn modelId="{2E2182D7-EAF8-4EEE-A3A2-08DAA0F188F6}" type="presParOf" srcId="{17FFAF12-E6C4-4256-B708-A853A16183B4}" destId="{1BFFDFC0-A73B-4389-9175-B9E8543316B2}" srcOrd="3" destOrd="0" presId="urn:microsoft.com/office/officeart/2018/2/layout/IconVerticalSolidList"/>
    <dgm:cxn modelId="{D548BFE8-45B6-4781-BD04-C4F1E43D34E5}" type="presParOf" srcId="{0641FA5D-01CF-45EF-BA2B-B99D6A1DABD1}" destId="{25EF4177-BE0F-41E7-A506-90E70B1D122F}" srcOrd="9" destOrd="0" presId="urn:microsoft.com/office/officeart/2018/2/layout/IconVerticalSolidList"/>
    <dgm:cxn modelId="{41F65DCB-811C-4014-AE0E-1E24C8EC32A0}" type="presParOf" srcId="{0641FA5D-01CF-45EF-BA2B-B99D6A1DABD1}" destId="{C88F90CE-0C25-4159-9512-3B790DEB9388}" srcOrd="10" destOrd="0" presId="urn:microsoft.com/office/officeart/2018/2/layout/IconVerticalSolidList"/>
    <dgm:cxn modelId="{BF823834-634C-4C19-B59B-0817DDA89707}" type="presParOf" srcId="{C88F90CE-0C25-4159-9512-3B790DEB9388}" destId="{47B1B276-888B-4248-B34E-88FBD4A0BF0D}" srcOrd="0" destOrd="0" presId="urn:microsoft.com/office/officeart/2018/2/layout/IconVerticalSolidList"/>
    <dgm:cxn modelId="{2FE30C5F-B497-4A81-A827-C6FC0B47633B}" type="presParOf" srcId="{C88F90CE-0C25-4159-9512-3B790DEB9388}" destId="{F9D3B280-F249-44A2-98CA-959C980CF9FD}" srcOrd="1" destOrd="0" presId="urn:microsoft.com/office/officeart/2018/2/layout/IconVerticalSolidList"/>
    <dgm:cxn modelId="{30811B5E-0379-46EF-AEC2-3F118E21CFBF}" type="presParOf" srcId="{C88F90CE-0C25-4159-9512-3B790DEB9388}" destId="{8E3EAF64-726E-4F6F-99C5-92CEC2B5AE29}" srcOrd="2" destOrd="0" presId="urn:microsoft.com/office/officeart/2018/2/layout/IconVerticalSolidList"/>
    <dgm:cxn modelId="{9B71115E-91DB-4110-9238-341096228CE3}" type="presParOf" srcId="{C88F90CE-0C25-4159-9512-3B790DEB9388}" destId="{BB22E941-566E-4E4C-B094-D658311ABFF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237EFB-81CF-4B6C-9724-30D364CE4B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322A643-4100-4FC9-8483-DB4BB973B4A8}">
      <dgm:prSet/>
      <dgm:spPr/>
      <dgm:t>
        <a:bodyPr/>
        <a:lstStyle/>
        <a:p>
          <a:r>
            <a:rPr lang="en-US"/>
            <a:t>Provides safe, immersive exploration of high-wage careers with guided digital coaching</a:t>
          </a:r>
        </a:p>
      </dgm:t>
    </dgm:pt>
    <dgm:pt modelId="{17718535-C78B-4E5B-96F7-058A16CC2570}" type="parTrans" cxnId="{71B4B8F1-8583-4331-B103-BCF5D76841ED}">
      <dgm:prSet/>
      <dgm:spPr/>
      <dgm:t>
        <a:bodyPr/>
        <a:lstStyle/>
        <a:p>
          <a:endParaRPr lang="en-US"/>
        </a:p>
      </dgm:t>
    </dgm:pt>
    <dgm:pt modelId="{491BF789-469D-456C-AEEC-97D41533A748}" type="sibTrans" cxnId="{71B4B8F1-8583-4331-B103-BCF5D76841ED}">
      <dgm:prSet/>
      <dgm:spPr/>
      <dgm:t>
        <a:bodyPr/>
        <a:lstStyle/>
        <a:p>
          <a:endParaRPr lang="en-US"/>
        </a:p>
      </dgm:t>
    </dgm:pt>
    <dgm:pt modelId="{A685100F-EAE3-4C7B-98D3-4F39E49EEEA2}">
      <dgm:prSet/>
      <dgm:spPr/>
      <dgm:t>
        <a:bodyPr/>
        <a:lstStyle/>
        <a:p>
          <a:r>
            <a:rPr lang="en-US"/>
            <a:t>Increase engagement among unserved and underserved youth</a:t>
          </a:r>
        </a:p>
      </dgm:t>
    </dgm:pt>
    <dgm:pt modelId="{3DCD772A-0D37-474B-9073-AB49D3B1CFBD}" type="parTrans" cxnId="{A0EC2B82-3860-48D0-A3E4-5EA53728CE8D}">
      <dgm:prSet/>
      <dgm:spPr/>
      <dgm:t>
        <a:bodyPr/>
        <a:lstStyle/>
        <a:p>
          <a:endParaRPr lang="en-US"/>
        </a:p>
      </dgm:t>
    </dgm:pt>
    <dgm:pt modelId="{C4F1E6B6-C937-45E2-A7B5-42E018952EEF}" type="sibTrans" cxnId="{A0EC2B82-3860-48D0-A3E4-5EA53728CE8D}">
      <dgm:prSet/>
      <dgm:spPr/>
      <dgm:t>
        <a:bodyPr/>
        <a:lstStyle/>
        <a:p>
          <a:endParaRPr lang="en-US"/>
        </a:p>
      </dgm:t>
    </dgm:pt>
    <dgm:pt modelId="{50BEE85A-8342-46D8-840D-A295F568E534}">
      <dgm:prSet/>
      <dgm:spPr/>
      <dgm:t>
        <a:bodyPr/>
        <a:lstStyle/>
        <a:p>
          <a:r>
            <a:rPr lang="en-US"/>
            <a:t>Expands vision beyond local labor market constraints</a:t>
          </a:r>
        </a:p>
      </dgm:t>
    </dgm:pt>
    <dgm:pt modelId="{91C3BCD3-B06E-4244-9E09-6C1136E4032A}" type="parTrans" cxnId="{1622A9A2-CD11-418B-8685-28C44C3B8BA5}">
      <dgm:prSet/>
      <dgm:spPr/>
      <dgm:t>
        <a:bodyPr/>
        <a:lstStyle/>
        <a:p>
          <a:endParaRPr lang="en-US"/>
        </a:p>
      </dgm:t>
    </dgm:pt>
    <dgm:pt modelId="{78096AC4-4E8D-44C0-81E5-6F0CAF69EB8D}" type="sibTrans" cxnId="{1622A9A2-CD11-418B-8685-28C44C3B8BA5}">
      <dgm:prSet/>
      <dgm:spPr/>
      <dgm:t>
        <a:bodyPr/>
        <a:lstStyle/>
        <a:p>
          <a:endParaRPr lang="en-US"/>
        </a:p>
      </dgm:t>
    </dgm:pt>
    <dgm:pt modelId="{342FDEB6-B53C-4D64-B530-386470C2341F}">
      <dgm:prSet/>
      <dgm:spPr/>
      <dgm:t>
        <a:bodyPr/>
        <a:lstStyle/>
        <a:p>
          <a:r>
            <a:rPr lang="en-US"/>
            <a:t>Connects exploration directly to paid WBLE opportunities </a:t>
          </a:r>
        </a:p>
      </dgm:t>
    </dgm:pt>
    <dgm:pt modelId="{BBA4E4E6-616B-4558-8279-E5342A07099B}" type="parTrans" cxnId="{B3001CAC-CF18-4EB2-A5BD-85E0F165A4AE}">
      <dgm:prSet/>
      <dgm:spPr/>
      <dgm:t>
        <a:bodyPr/>
        <a:lstStyle/>
        <a:p>
          <a:endParaRPr lang="en-US"/>
        </a:p>
      </dgm:t>
    </dgm:pt>
    <dgm:pt modelId="{FFC78619-39C3-4322-A1D2-4B71226FEF77}" type="sibTrans" cxnId="{B3001CAC-CF18-4EB2-A5BD-85E0F165A4AE}">
      <dgm:prSet/>
      <dgm:spPr/>
      <dgm:t>
        <a:bodyPr/>
        <a:lstStyle/>
        <a:p>
          <a:endParaRPr lang="en-US"/>
        </a:p>
      </dgm:t>
    </dgm:pt>
    <dgm:pt modelId="{64F8EE14-FE2C-45CE-97C7-8E086787BBE6}">
      <dgm:prSet/>
      <dgm:spPr/>
      <dgm:t>
        <a:bodyPr/>
        <a:lstStyle/>
        <a:p>
          <a:r>
            <a:rPr lang="en-US"/>
            <a:t>Aligns career awareness with credential planning</a:t>
          </a:r>
        </a:p>
      </dgm:t>
    </dgm:pt>
    <dgm:pt modelId="{D8BBC529-3B50-44CD-9DB4-E8067C7F8F84}" type="parTrans" cxnId="{B4D91091-70FB-4F1C-BF35-B1080FF78B30}">
      <dgm:prSet/>
      <dgm:spPr/>
      <dgm:t>
        <a:bodyPr/>
        <a:lstStyle/>
        <a:p>
          <a:endParaRPr lang="en-US"/>
        </a:p>
      </dgm:t>
    </dgm:pt>
    <dgm:pt modelId="{E923C17F-3F74-47F9-B4A4-AD5900309FB2}" type="sibTrans" cxnId="{B4D91091-70FB-4F1C-BF35-B1080FF78B30}">
      <dgm:prSet/>
      <dgm:spPr/>
      <dgm:t>
        <a:bodyPr/>
        <a:lstStyle/>
        <a:p>
          <a:endParaRPr lang="en-US"/>
        </a:p>
      </dgm:t>
    </dgm:pt>
    <dgm:pt modelId="{0CF9BEBE-2392-4640-B3AE-18CBB65F35D8}">
      <dgm:prSet/>
      <dgm:spPr/>
      <dgm:t>
        <a:bodyPr/>
        <a:lstStyle/>
        <a:p>
          <a:r>
            <a:rPr lang="en-US"/>
            <a:t>Accessible for diverse learning styles</a:t>
          </a:r>
        </a:p>
      </dgm:t>
    </dgm:pt>
    <dgm:pt modelId="{1EB6059B-34D0-41D7-B19B-F9A5B6418E1B}" type="parTrans" cxnId="{83F3CCD7-9BAD-4FC4-AED1-39FC9DACA618}">
      <dgm:prSet/>
      <dgm:spPr/>
      <dgm:t>
        <a:bodyPr/>
        <a:lstStyle/>
        <a:p>
          <a:endParaRPr lang="en-US"/>
        </a:p>
      </dgm:t>
    </dgm:pt>
    <dgm:pt modelId="{CED7C228-23DA-4353-834F-6B575D58B803}" type="sibTrans" cxnId="{83F3CCD7-9BAD-4FC4-AED1-39FC9DACA618}">
      <dgm:prSet/>
      <dgm:spPr/>
      <dgm:t>
        <a:bodyPr/>
        <a:lstStyle/>
        <a:p>
          <a:endParaRPr lang="en-US"/>
        </a:p>
      </dgm:t>
    </dgm:pt>
    <dgm:pt modelId="{A39E348D-5DCE-40ED-8439-CBF8629F0584}" type="pres">
      <dgm:prSet presAssocID="{95237EFB-81CF-4B6C-9724-30D364CE4B3D}" presName="root" presStyleCnt="0">
        <dgm:presLayoutVars>
          <dgm:dir/>
          <dgm:resizeHandles val="exact"/>
        </dgm:presLayoutVars>
      </dgm:prSet>
      <dgm:spPr/>
    </dgm:pt>
    <dgm:pt modelId="{08A3AD8D-1D45-4745-A534-A4D3AE82B7A5}" type="pres">
      <dgm:prSet presAssocID="{B322A643-4100-4FC9-8483-DB4BB973B4A8}" presName="compNode" presStyleCnt="0"/>
      <dgm:spPr/>
    </dgm:pt>
    <dgm:pt modelId="{4FC1973B-C7B6-4577-9BF4-5C5B8AC66376}" type="pres">
      <dgm:prSet presAssocID="{B322A643-4100-4FC9-8483-DB4BB973B4A8}" presName="bgRect" presStyleLbl="bgShp" presStyleIdx="0" presStyleCnt="6"/>
      <dgm:spPr/>
    </dgm:pt>
    <dgm:pt modelId="{BBB87265-C154-4456-9B6F-F9917B5E9623}" type="pres">
      <dgm:prSet presAssocID="{B322A643-4100-4FC9-8483-DB4BB973B4A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734FDC27-700E-4D57-9AC0-B80B716A4A59}" type="pres">
      <dgm:prSet presAssocID="{B322A643-4100-4FC9-8483-DB4BB973B4A8}" presName="spaceRect" presStyleCnt="0"/>
      <dgm:spPr/>
    </dgm:pt>
    <dgm:pt modelId="{EC56E40A-A6BF-4181-80DE-FFC6C51A48AA}" type="pres">
      <dgm:prSet presAssocID="{B322A643-4100-4FC9-8483-DB4BB973B4A8}" presName="parTx" presStyleLbl="revTx" presStyleIdx="0" presStyleCnt="6">
        <dgm:presLayoutVars>
          <dgm:chMax val="0"/>
          <dgm:chPref val="0"/>
        </dgm:presLayoutVars>
      </dgm:prSet>
      <dgm:spPr/>
    </dgm:pt>
    <dgm:pt modelId="{E779AA2B-04DC-4DE8-ABD4-5325E95BE491}" type="pres">
      <dgm:prSet presAssocID="{491BF789-469D-456C-AEEC-97D41533A748}" presName="sibTrans" presStyleCnt="0"/>
      <dgm:spPr/>
    </dgm:pt>
    <dgm:pt modelId="{0DFD1E21-96C7-4F17-B169-967E92D6847A}" type="pres">
      <dgm:prSet presAssocID="{A685100F-EAE3-4C7B-98D3-4F39E49EEEA2}" presName="compNode" presStyleCnt="0"/>
      <dgm:spPr/>
    </dgm:pt>
    <dgm:pt modelId="{995FAD1F-498D-4052-A514-126E432BBC75}" type="pres">
      <dgm:prSet presAssocID="{A685100F-EAE3-4C7B-98D3-4F39E49EEEA2}" presName="bgRect" presStyleLbl="bgShp" presStyleIdx="1" presStyleCnt="6"/>
      <dgm:spPr/>
    </dgm:pt>
    <dgm:pt modelId="{A8EA024A-3DAE-43A1-9442-FCBE2AF53EB4}" type="pres">
      <dgm:prSet presAssocID="{A685100F-EAE3-4C7B-98D3-4F39E49EEEA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7064A394-2128-4FCF-9DB6-ECA11A7437B3}" type="pres">
      <dgm:prSet presAssocID="{A685100F-EAE3-4C7B-98D3-4F39E49EEEA2}" presName="spaceRect" presStyleCnt="0"/>
      <dgm:spPr/>
    </dgm:pt>
    <dgm:pt modelId="{663D63A0-7434-414B-A68C-940B2D7F59A9}" type="pres">
      <dgm:prSet presAssocID="{A685100F-EAE3-4C7B-98D3-4F39E49EEEA2}" presName="parTx" presStyleLbl="revTx" presStyleIdx="1" presStyleCnt="6">
        <dgm:presLayoutVars>
          <dgm:chMax val="0"/>
          <dgm:chPref val="0"/>
        </dgm:presLayoutVars>
      </dgm:prSet>
      <dgm:spPr/>
    </dgm:pt>
    <dgm:pt modelId="{38B2A992-A78E-4EA2-A26D-C1B9A92276FE}" type="pres">
      <dgm:prSet presAssocID="{C4F1E6B6-C937-45E2-A7B5-42E018952EEF}" presName="sibTrans" presStyleCnt="0"/>
      <dgm:spPr/>
    </dgm:pt>
    <dgm:pt modelId="{F24E8748-47AA-429C-A105-24A7C97B69E7}" type="pres">
      <dgm:prSet presAssocID="{50BEE85A-8342-46D8-840D-A295F568E534}" presName="compNode" presStyleCnt="0"/>
      <dgm:spPr/>
    </dgm:pt>
    <dgm:pt modelId="{7FDC76CC-02A7-4D1E-B119-657E010D13C1}" type="pres">
      <dgm:prSet presAssocID="{50BEE85A-8342-46D8-840D-A295F568E534}" presName="bgRect" presStyleLbl="bgShp" presStyleIdx="2" presStyleCnt="6"/>
      <dgm:spPr/>
    </dgm:pt>
    <dgm:pt modelId="{94C1BDD7-73A0-4077-A561-02C152627E39}" type="pres">
      <dgm:prSet presAssocID="{50BEE85A-8342-46D8-840D-A295F568E53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487B7E0A-0560-44ED-B680-9005597A26BB}" type="pres">
      <dgm:prSet presAssocID="{50BEE85A-8342-46D8-840D-A295F568E534}" presName="spaceRect" presStyleCnt="0"/>
      <dgm:spPr/>
    </dgm:pt>
    <dgm:pt modelId="{D0CBB150-A24A-41F6-972A-5B5CB2ED7332}" type="pres">
      <dgm:prSet presAssocID="{50BEE85A-8342-46D8-840D-A295F568E534}" presName="parTx" presStyleLbl="revTx" presStyleIdx="2" presStyleCnt="6">
        <dgm:presLayoutVars>
          <dgm:chMax val="0"/>
          <dgm:chPref val="0"/>
        </dgm:presLayoutVars>
      </dgm:prSet>
      <dgm:spPr/>
    </dgm:pt>
    <dgm:pt modelId="{65FB90D4-7C17-4C8D-8386-D5FED8CC008E}" type="pres">
      <dgm:prSet presAssocID="{78096AC4-4E8D-44C0-81E5-6F0CAF69EB8D}" presName="sibTrans" presStyleCnt="0"/>
      <dgm:spPr/>
    </dgm:pt>
    <dgm:pt modelId="{C7CA128A-298B-46E4-882D-F2151F077383}" type="pres">
      <dgm:prSet presAssocID="{342FDEB6-B53C-4D64-B530-386470C2341F}" presName="compNode" presStyleCnt="0"/>
      <dgm:spPr/>
    </dgm:pt>
    <dgm:pt modelId="{D936AC05-B223-423B-863D-FBD0717A3038}" type="pres">
      <dgm:prSet presAssocID="{342FDEB6-B53C-4D64-B530-386470C2341F}" presName="bgRect" presStyleLbl="bgShp" presStyleIdx="3" presStyleCnt="6"/>
      <dgm:spPr/>
    </dgm:pt>
    <dgm:pt modelId="{6D84DC1F-6006-4551-AD25-CECD8F5E7DAB}" type="pres">
      <dgm:prSet presAssocID="{342FDEB6-B53C-4D64-B530-386470C2341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29556BDB-0F43-40E6-8F01-0A1252A0F092}" type="pres">
      <dgm:prSet presAssocID="{342FDEB6-B53C-4D64-B530-386470C2341F}" presName="spaceRect" presStyleCnt="0"/>
      <dgm:spPr/>
    </dgm:pt>
    <dgm:pt modelId="{3A477C3F-2593-40A9-B197-9D08BBBAB338}" type="pres">
      <dgm:prSet presAssocID="{342FDEB6-B53C-4D64-B530-386470C2341F}" presName="parTx" presStyleLbl="revTx" presStyleIdx="3" presStyleCnt="6">
        <dgm:presLayoutVars>
          <dgm:chMax val="0"/>
          <dgm:chPref val="0"/>
        </dgm:presLayoutVars>
      </dgm:prSet>
      <dgm:spPr/>
    </dgm:pt>
    <dgm:pt modelId="{3681C79A-08D3-4944-9411-3BB77991F71F}" type="pres">
      <dgm:prSet presAssocID="{FFC78619-39C3-4322-A1D2-4B71226FEF77}" presName="sibTrans" presStyleCnt="0"/>
      <dgm:spPr/>
    </dgm:pt>
    <dgm:pt modelId="{ADBE1B54-FE69-41EA-B569-2D034958276C}" type="pres">
      <dgm:prSet presAssocID="{64F8EE14-FE2C-45CE-97C7-8E086787BBE6}" presName="compNode" presStyleCnt="0"/>
      <dgm:spPr/>
    </dgm:pt>
    <dgm:pt modelId="{34D20784-265D-4208-832C-7494723E3AE5}" type="pres">
      <dgm:prSet presAssocID="{64F8EE14-FE2C-45CE-97C7-8E086787BBE6}" presName="bgRect" presStyleLbl="bgShp" presStyleIdx="4" presStyleCnt="6"/>
      <dgm:spPr/>
    </dgm:pt>
    <dgm:pt modelId="{E9142F2B-5136-4EF1-B428-5C1BD3FD1BE2}" type="pres">
      <dgm:prSet presAssocID="{64F8EE14-FE2C-45CE-97C7-8E086787BBE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9F88BCA0-D227-49F8-B468-AEC3E59D1DF7}" type="pres">
      <dgm:prSet presAssocID="{64F8EE14-FE2C-45CE-97C7-8E086787BBE6}" presName="spaceRect" presStyleCnt="0"/>
      <dgm:spPr/>
    </dgm:pt>
    <dgm:pt modelId="{A44CD5FD-3A0D-492F-A275-BF3488729BDF}" type="pres">
      <dgm:prSet presAssocID="{64F8EE14-FE2C-45CE-97C7-8E086787BBE6}" presName="parTx" presStyleLbl="revTx" presStyleIdx="4" presStyleCnt="6">
        <dgm:presLayoutVars>
          <dgm:chMax val="0"/>
          <dgm:chPref val="0"/>
        </dgm:presLayoutVars>
      </dgm:prSet>
      <dgm:spPr/>
    </dgm:pt>
    <dgm:pt modelId="{BAC232E8-6D22-427C-A79B-CB412CE313A5}" type="pres">
      <dgm:prSet presAssocID="{E923C17F-3F74-47F9-B4A4-AD5900309FB2}" presName="sibTrans" presStyleCnt="0"/>
      <dgm:spPr/>
    </dgm:pt>
    <dgm:pt modelId="{6A591B88-3675-4E1B-8C5A-CF575C3ABA5E}" type="pres">
      <dgm:prSet presAssocID="{0CF9BEBE-2392-4640-B3AE-18CBB65F35D8}" presName="compNode" presStyleCnt="0"/>
      <dgm:spPr/>
    </dgm:pt>
    <dgm:pt modelId="{6BB5D239-C31B-4B76-8AC7-E44C3C186A4E}" type="pres">
      <dgm:prSet presAssocID="{0CF9BEBE-2392-4640-B3AE-18CBB65F35D8}" presName="bgRect" presStyleLbl="bgShp" presStyleIdx="5" presStyleCnt="6"/>
      <dgm:spPr/>
    </dgm:pt>
    <dgm:pt modelId="{5FA55F0A-BBCF-4BBA-A4F8-D397E49FB9AE}" type="pres">
      <dgm:prSet presAssocID="{0CF9BEBE-2392-4640-B3AE-18CBB65F35D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a:ext>
      </dgm:extLst>
    </dgm:pt>
    <dgm:pt modelId="{44A28DAB-BCEB-440D-BC42-16C75D85B6EB}" type="pres">
      <dgm:prSet presAssocID="{0CF9BEBE-2392-4640-B3AE-18CBB65F35D8}" presName="spaceRect" presStyleCnt="0"/>
      <dgm:spPr/>
    </dgm:pt>
    <dgm:pt modelId="{EF0328FA-C512-4C9C-9043-7125643C94EE}" type="pres">
      <dgm:prSet presAssocID="{0CF9BEBE-2392-4640-B3AE-18CBB65F35D8}" presName="parTx" presStyleLbl="revTx" presStyleIdx="5" presStyleCnt="6">
        <dgm:presLayoutVars>
          <dgm:chMax val="0"/>
          <dgm:chPref val="0"/>
        </dgm:presLayoutVars>
      </dgm:prSet>
      <dgm:spPr/>
    </dgm:pt>
  </dgm:ptLst>
  <dgm:cxnLst>
    <dgm:cxn modelId="{5313AA26-06F9-4B59-8EC3-26FAA720E226}" type="presOf" srcId="{64F8EE14-FE2C-45CE-97C7-8E086787BBE6}" destId="{A44CD5FD-3A0D-492F-A275-BF3488729BDF}" srcOrd="0" destOrd="0" presId="urn:microsoft.com/office/officeart/2018/2/layout/IconVerticalSolidList"/>
    <dgm:cxn modelId="{BD0AB17A-8E9D-445F-8A6D-DF106B2D75FE}" type="presOf" srcId="{342FDEB6-B53C-4D64-B530-386470C2341F}" destId="{3A477C3F-2593-40A9-B197-9D08BBBAB338}" srcOrd="0" destOrd="0" presId="urn:microsoft.com/office/officeart/2018/2/layout/IconVerticalSolidList"/>
    <dgm:cxn modelId="{569C7D7D-F174-4443-9167-534F99995DA9}" type="presOf" srcId="{95237EFB-81CF-4B6C-9724-30D364CE4B3D}" destId="{A39E348D-5DCE-40ED-8439-CBF8629F0584}" srcOrd="0" destOrd="0" presId="urn:microsoft.com/office/officeart/2018/2/layout/IconVerticalSolidList"/>
    <dgm:cxn modelId="{A0EC2B82-3860-48D0-A3E4-5EA53728CE8D}" srcId="{95237EFB-81CF-4B6C-9724-30D364CE4B3D}" destId="{A685100F-EAE3-4C7B-98D3-4F39E49EEEA2}" srcOrd="1" destOrd="0" parTransId="{3DCD772A-0D37-474B-9073-AB49D3B1CFBD}" sibTransId="{C4F1E6B6-C937-45E2-A7B5-42E018952EEF}"/>
    <dgm:cxn modelId="{B4D91091-70FB-4F1C-BF35-B1080FF78B30}" srcId="{95237EFB-81CF-4B6C-9724-30D364CE4B3D}" destId="{64F8EE14-FE2C-45CE-97C7-8E086787BBE6}" srcOrd="4" destOrd="0" parTransId="{D8BBC529-3B50-44CD-9DB4-E8067C7F8F84}" sibTransId="{E923C17F-3F74-47F9-B4A4-AD5900309FB2}"/>
    <dgm:cxn modelId="{7ECF8B93-5F55-4FA5-8292-443452D4B5C3}" type="presOf" srcId="{A685100F-EAE3-4C7B-98D3-4F39E49EEEA2}" destId="{663D63A0-7434-414B-A68C-940B2D7F59A9}" srcOrd="0" destOrd="0" presId="urn:microsoft.com/office/officeart/2018/2/layout/IconVerticalSolidList"/>
    <dgm:cxn modelId="{05913095-0986-4A0B-90D3-02279C925EAA}" type="presOf" srcId="{0CF9BEBE-2392-4640-B3AE-18CBB65F35D8}" destId="{EF0328FA-C512-4C9C-9043-7125643C94EE}" srcOrd="0" destOrd="0" presId="urn:microsoft.com/office/officeart/2018/2/layout/IconVerticalSolidList"/>
    <dgm:cxn modelId="{1622A9A2-CD11-418B-8685-28C44C3B8BA5}" srcId="{95237EFB-81CF-4B6C-9724-30D364CE4B3D}" destId="{50BEE85A-8342-46D8-840D-A295F568E534}" srcOrd="2" destOrd="0" parTransId="{91C3BCD3-B06E-4244-9E09-6C1136E4032A}" sibTransId="{78096AC4-4E8D-44C0-81E5-6F0CAF69EB8D}"/>
    <dgm:cxn modelId="{B3001CAC-CF18-4EB2-A5BD-85E0F165A4AE}" srcId="{95237EFB-81CF-4B6C-9724-30D364CE4B3D}" destId="{342FDEB6-B53C-4D64-B530-386470C2341F}" srcOrd="3" destOrd="0" parTransId="{BBA4E4E6-616B-4558-8279-E5342A07099B}" sibTransId="{FFC78619-39C3-4322-A1D2-4B71226FEF77}"/>
    <dgm:cxn modelId="{F8CE73BE-FC9C-4056-92A3-BCF866077C97}" type="presOf" srcId="{B322A643-4100-4FC9-8483-DB4BB973B4A8}" destId="{EC56E40A-A6BF-4181-80DE-FFC6C51A48AA}" srcOrd="0" destOrd="0" presId="urn:microsoft.com/office/officeart/2018/2/layout/IconVerticalSolidList"/>
    <dgm:cxn modelId="{83F3CCD7-9BAD-4FC4-AED1-39FC9DACA618}" srcId="{95237EFB-81CF-4B6C-9724-30D364CE4B3D}" destId="{0CF9BEBE-2392-4640-B3AE-18CBB65F35D8}" srcOrd="5" destOrd="0" parTransId="{1EB6059B-34D0-41D7-B19B-F9A5B6418E1B}" sibTransId="{CED7C228-23DA-4353-834F-6B575D58B803}"/>
    <dgm:cxn modelId="{58D5D1E1-AE8A-43C2-89D5-100D6C1B327E}" type="presOf" srcId="{50BEE85A-8342-46D8-840D-A295F568E534}" destId="{D0CBB150-A24A-41F6-972A-5B5CB2ED7332}" srcOrd="0" destOrd="0" presId="urn:microsoft.com/office/officeart/2018/2/layout/IconVerticalSolidList"/>
    <dgm:cxn modelId="{71B4B8F1-8583-4331-B103-BCF5D76841ED}" srcId="{95237EFB-81CF-4B6C-9724-30D364CE4B3D}" destId="{B322A643-4100-4FC9-8483-DB4BB973B4A8}" srcOrd="0" destOrd="0" parTransId="{17718535-C78B-4E5B-96F7-058A16CC2570}" sibTransId="{491BF789-469D-456C-AEEC-97D41533A748}"/>
    <dgm:cxn modelId="{64CE2027-C9AD-460B-8844-32388F766A38}" type="presParOf" srcId="{A39E348D-5DCE-40ED-8439-CBF8629F0584}" destId="{08A3AD8D-1D45-4745-A534-A4D3AE82B7A5}" srcOrd="0" destOrd="0" presId="urn:microsoft.com/office/officeart/2018/2/layout/IconVerticalSolidList"/>
    <dgm:cxn modelId="{9ACBE413-687C-40D8-B47C-D12385BE2D43}" type="presParOf" srcId="{08A3AD8D-1D45-4745-A534-A4D3AE82B7A5}" destId="{4FC1973B-C7B6-4577-9BF4-5C5B8AC66376}" srcOrd="0" destOrd="0" presId="urn:microsoft.com/office/officeart/2018/2/layout/IconVerticalSolidList"/>
    <dgm:cxn modelId="{EDABA586-80AD-4921-9647-B444D5169375}" type="presParOf" srcId="{08A3AD8D-1D45-4745-A534-A4D3AE82B7A5}" destId="{BBB87265-C154-4456-9B6F-F9917B5E9623}" srcOrd="1" destOrd="0" presId="urn:microsoft.com/office/officeart/2018/2/layout/IconVerticalSolidList"/>
    <dgm:cxn modelId="{5C000F38-8718-495B-993D-D07E430BE5B9}" type="presParOf" srcId="{08A3AD8D-1D45-4745-A534-A4D3AE82B7A5}" destId="{734FDC27-700E-4D57-9AC0-B80B716A4A59}" srcOrd="2" destOrd="0" presId="urn:microsoft.com/office/officeart/2018/2/layout/IconVerticalSolidList"/>
    <dgm:cxn modelId="{C96F79AB-F69D-4433-82AF-194F11223478}" type="presParOf" srcId="{08A3AD8D-1D45-4745-A534-A4D3AE82B7A5}" destId="{EC56E40A-A6BF-4181-80DE-FFC6C51A48AA}" srcOrd="3" destOrd="0" presId="urn:microsoft.com/office/officeart/2018/2/layout/IconVerticalSolidList"/>
    <dgm:cxn modelId="{3393AD9F-F366-40A2-9D1E-B65661247D30}" type="presParOf" srcId="{A39E348D-5DCE-40ED-8439-CBF8629F0584}" destId="{E779AA2B-04DC-4DE8-ABD4-5325E95BE491}" srcOrd="1" destOrd="0" presId="urn:microsoft.com/office/officeart/2018/2/layout/IconVerticalSolidList"/>
    <dgm:cxn modelId="{F757768B-32BA-42DE-B9A0-8519A4BD1ECD}" type="presParOf" srcId="{A39E348D-5DCE-40ED-8439-CBF8629F0584}" destId="{0DFD1E21-96C7-4F17-B169-967E92D6847A}" srcOrd="2" destOrd="0" presId="urn:microsoft.com/office/officeart/2018/2/layout/IconVerticalSolidList"/>
    <dgm:cxn modelId="{D1167443-58A2-4A01-850F-D49D582EEC82}" type="presParOf" srcId="{0DFD1E21-96C7-4F17-B169-967E92D6847A}" destId="{995FAD1F-498D-4052-A514-126E432BBC75}" srcOrd="0" destOrd="0" presId="urn:microsoft.com/office/officeart/2018/2/layout/IconVerticalSolidList"/>
    <dgm:cxn modelId="{8617BD7F-E2CD-4016-99F5-958F0A3BE150}" type="presParOf" srcId="{0DFD1E21-96C7-4F17-B169-967E92D6847A}" destId="{A8EA024A-3DAE-43A1-9442-FCBE2AF53EB4}" srcOrd="1" destOrd="0" presId="urn:microsoft.com/office/officeart/2018/2/layout/IconVerticalSolidList"/>
    <dgm:cxn modelId="{577B27C6-D6CC-4BB9-AEEB-5DA685F9E5A3}" type="presParOf" srcId="{0DFD1E21-96C7-4F17-B169-967E92D6847A}" destId="{7064A394-2128-4FCF-9DB6-ECA11A7437B3}" srcOrd="2" destOrd="0" presId="urn:microsoft.com/office/officeart/2018/2/layout/IconVerticalSolidList"/>
    <dgm:cxn modelId="{084D2B61-481E-469A-9219-FB3AD3A3384E}" type="presParOf" srcId="{0DFD1E21-96C7-4F17-B169-967E92D6847A}" destId="{663D63A0-7434-414B-A68C-940B2D7F59A9}" srcOrd="3" destOrd="0" presId="urn:microsoft.com/office/officeart/2018/2/layout/IconVerticalSolidList"/>
    <dgm:cxn modelId="{4977B84E-5750-435B-9BFD-6F5BC7E29376}" type="presParOf" srcId="{A39E348D-5DCE-40ED-8439-CBF8629F0584}" destId="{38B2A992-A78E-4EA2-A26D-C1B9A92276FE}" srcOrd="3" destOrd="0" presId="urn:microsoft.com/office/officeart/2018/2/layout/IconVerticalSolidList"/>
    <dgm:cxn modelId="{1272273F-6803-4BFA-B75F-AAABCAF8FDA3}" type="presParOf" srcId="{A39E348D-5DCE-40ED-8439-CBF8629F0584}" destId="{F24E8748-47AA-429C-A105-24A7C97B69E7}" srcOrd="4" destOrd="0" presId="urn:microsoft.com/office/officeart/2018/2/layout/IconVerticalSolidList"/>
    <dgm:cxn modelId="{42BC7832-FF35-46AD-B617-AFBB50DCEFA0}" type="presParOf" srcId="{F24E8748-47AA-429C-A105-24A7C97B69E7}" destId="{7FDC76CC-02A7-4D1E-B119-657E010D13C1}" srcOrd="0" destOrd="0" presId="urn:microsoft.com/office/officeart/2018/2/layout/IconVerticalSolidList"/>
    <dgm:cxn modelId="{22B75BB8-87DD-47D8-9879-7164CD1BF059}" type="presParOf" srcId="{F24E8748-47AA-429C-A105-24A7C97B69E7}" destId="{94C1BDD7-73A0-4077-A561-02C152627E39}" srcOrd="1" destOrd="0" presId="urn:microsoft.com/office/officeart/2018/2/layout/IconVerticalSolidList"/>
    <dgm:cxn modelId="{BC77F755-4530-4125-8977-040E8055F228}" type="presParOf" srcId="{F24E8748-47AA-429C-A105-24A7C97B69E7}" destId="{487B7E0A-0560-44ED-B680-9005597A26BB}" srcOrd="2" destOrd="0" presId="urn:microsoft.com/office/officeart/2018/2/layout/IconVerticalSolidList"/>
    <dgm:cxn modelId="{DB0CAF03-27B4-49C9-B61D-BB7CDCE87045}" type="presParOf" srcId="{F24E8748-47AA-429C-A105-24A7C97B69E7}" destId="{D0CBB150-A24A-41F6-972A-5B5CB2ED7332}" srcOrd="3" destOrd="0" presId="urn:microsoft.com/office/officeart/2018/2/layout/IconVerticalSolidList"/>
    <dgm:cxn modelId="{098FF892-93D6-4950-993E-23E34CF6D7F0}" type="presParOf" srcId="{A39E348D-5DCE-40ED-8439-CBF8629F0584}" destId="{65FB90D4-7C17-4C8D-8386-D5FED8CC008E}" srcOrd="5" destOrd="0" presId="urn:microsoft.com/office/officeart/2018/2/layout/IconVerticalSolidList"/>
    <dgm:cxn modelId="{51B94FFF-65C8-4756-85E6-8C15AABF8102}" type="presParOf" srcId="{A39E348D-5DCE-40ED-8439-CBF8629F0584}" destId="{C7CA128A-298B-46E4-882D-F2151F077383}" srcOrd="6" destOrd="0" presId="urn:microsoft.com/office/officeart/2018/2/layout/IconVerticalSolidList"/>
    <dgm:cxn modelId="{6C8BE62A-EE3C-4421-9ECF-1BE8824BD2B0}" type="presParOf" srcId="{C7CA128A-298B-46E4-882D-F2151F077383}" destId="{D936AC05-B223-423B-863D-FBD0717A3038}" srcOrd="0" destOrd="0" presId="urn:microsoft.com/office/officeart/2018/2/layout/IconVerticalSolidList"/>
    <dgm:cxn modelId="{D147099D-FCCC-4B86-84CD-23A711654637}" type="presParOf" srcId="{C7CA128A-298B-46E4-882D-F2151F077383}" destId="{6D84DC1F-6006-4551-AD25-CECD8F5E7DAB}" srcOrd="1" destOrd="0" presId="urn:microsoft.com/office/officeart/2018/2/layout/IconVerticalSolidList"/>
    <dgm:cxn modelId="{4B9D4CD5-3D93-47C1-A759-68100B4B6E8A}" type="presParOf" srcId="{C7CA128A-298B-46E4-882D-F2151F077383}" destId="{29556BDB-0F43-40E6-8F01-0A1252A0F092}" srcOrd="2" destOrd="0" presId="urn:microsoft.com/office/officeart/2018/2/layout/IconVerticalSolidList"/>
    <dgm:cxn modelId="{5994C592-4DE7-45BE-8FB3-D0191C13FF89}" type="presParOf" srcId="{C7CA128A-298B-46E4-882D-F2151F077383}" destId="{3A477C3F-2593-40A9-B197-9D08BBBAB338}" srcOrd="3" destOrd="0" presId="urn:microsoft.com/office/officeart/2018/2/layout/IconVerticalSolidList"/>
    <dgm:cxn modelId="{8689F08F-3731-4634-BC99-7228EAA0A87C}" type="presParOf" srcId="{A39E348D-5DCE-40ED-8439-CBF8629F0584}" destId="{3681C79A-08D3-4944-9411-3BB77991F71F}" srcOrd="7" destOrd="0" presId="urn:microsoft.com/office/officeart/2018/2/layout/IconVerticalSolidList"/>
    <dgm:cxn modelId="{1818785F-4573-46FF-A802-0F29A7034A38}" type="presParOf" srcId="{A39E348D-5DCE-40ED-8439-CBF8629F0584}" destId="{ADBE1B54-FE69-41EA-B569-2D034958276C}" srcOrd="8" destOrd="0" presId="urn:microsoft.com/office/officeart/2018/2/layout/IconVerticalSolidList"/>
    <dgm:cxn modelId="{C5294429-C4DC-48F1-85E6-962C877A055C}" type="presParOf" srcId="{ADBE1B54-FE69-41EA-B569-2D034958276C}" destId="{34D20784-265D-4208-832C-7494723E3AE5}" srcOrd="0" destOrd="0" presId="urn:microsoft.com/office/officeart/2018/2/layout/IconVerticalSolidList"/>
    <dgm:cxn modelId="{194AD369-6643-4EFA-940C-2A2FE0D3124D}" type="presParOf" srcId="{ADBE1B54-FE69-41EA-B569-2D034958276C}" destId="{E9142F2B-5136-4EF1-B428-5C1BD3FD1BE2}" srcOrd="1" destOrd="0" presId="urn:microsoft.com/office/officeart/2018/2/layout/IconVerticalSolidList"/>
    <dgm:cxn modelId="{40A107AB-D8B6-45C0-92E7-4E7E6CC5C713}" type="presParOf" srcId="{ADBE1B54-FE69-41EA-B569-2D034958276C}" destId="{9F88BCA0-D227-49F8-B468-AEC3E59D1DF7}" srcOrd="2" destOrd="0" presId="urn:microsoft.com/office/officeart/2018/2/layout/IconVerticalSolidList"/>
    <dgm:cxn modelId="{52C51366-68CD-40B0-B1FC-D3BA30EC4CD1}" type="presParOf" srcId="{ADBE1B54-FE69-41EA-B569-2D034958276C}" destId="{A44CD5FD-3A0D-492F-A275-BF3488729BDF}" srcOrd="3" destOrd="0" presId="urn:microsoft.com/office/officeart/2018/2/layout/IconVerticalSolidList"/>
    <dgm:cxn modelId="{EFF301AA-5BC2-412B-ABDD-001F98FCCC8A}" type="presParOf" srcId="{A39E348D-5DCE-40ED-8439-CBF8629F0584}" destId="{BAC232E8-6D22-427C-A79B-CB412CE313A5}" srcOrd="9" destOrd="0" presId="urn:microsoft.com/office/officeart/2018/2/layout/IconVerticalSolidList"/>
    <dgm:cxn modelId="{031F37A4-6778-4A2A-953F-E20CBA7F5E8E}" type="presParOf" srcId="{A39E348D-5DCE-40ED-8439-CBF8629F0584}" destId="{6A591B88-3675-4E1B-8C5A-CF575C3ABA5E}" srcOrd="10" destOrd="0" presId="urn:microsoft.com/office/officeart/2018/2/layout/IconVerticalSolidList"/>
    <dgm:cxn modelId="{E0B02B90-2658-49B2-9C70-F43478542F23}" type="presParOf" srcId="{6A591B88-3675-4E1B-8C5A-CF575C3ABA5E}" destId="{6BB5D239-C31B-4B76-8AC7-E44C3C186A4E}" srcOrd="0" destOrd="0" presId="urn:microsoft.com/office/officeart/2018/2/layout/IconVerticalSolidList"/>
    <dgm:cxn modelId="{88E23D4C-DAFA-49CD-857A-FEB798ECCBB3}" type="presParOf" srcId="{6A591B88-3675-4E1B-8C5A-CF575C3ABA5E}" destId="{5FA55F0A-BBCF-4BBA-A4F8-D397E49FB9AE}" srcOrd="1" destOrd="0" presId="urn:microsoft.com/office/officeart/2018/2/layout/IconVerticalSolidList"/>
    <dgm:cxn modelId="{4EBBCE4B-ED9C-4BC3-9CF7-8334C3BB08EA}" type="presParOf" srcId="{6A591B88-3675-4E1B-8C5A-CF575C3ABA5E}" destId="{44A28DAB-BCEB-440D-BC42-16C75D85B6EB}" srcOrd="2" destOrd="0" presId="urn:microsoft.com/office/officeart/2018/2/layout/IconVerticalSolidList"/>
    <dgm:cxn modelId="{BC47ED90-4E16-4281-B620-0ACE6C1A8C7A}" type="presParOf" srcId="{6A591B88-3675-4E1B-8C5A-CF575C3ABA5E}" destId="{EF0328FA-C512-4C9C-9043-7125643C94E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F5542D-3727-4B5B-99D5-5F2BCEFCBC40}" type="doc">
      <dgm:prSet loTypeId="urn:microsoft.com/office/officeart/2005/8/layout/hProcess9" loCatId="process" qsTypeId="urn:microsoft.com/office/officeart/2005/8/quickstyle/3d1" qsCatId="3D" csTypeId="urn:microsoft.com/office/officeart/2005/8/colors/colorful1" csCatId="colorful" phldr="1"/>
      <dgm:spPr/>
      <dgm:t>
        <a:bodyPr/>
        <a:lstStyle/>
        <a:p>
          <a:endParaRPr lang="en-US"/>
        </a:p>
      </dgm:t>
    </dgm:pt>
    <dgm:pt modelId="{F96CD27E-0705-4A23-8779-6274C10685C0}">
      <dgm:prSet phldrT="[Text]" phldr="0"/>
      <dgm:spPr/>
      <dgm:t>
        <a:bodyPr/>
        <a:lstStyle/>
        <a:p>
          <a:r>
            <a:rPr lang="en-US" dirty="0"/>
            <a:t>IDEA Transition Requirements</a:t>
          </a:r>
        </a:p>
      </dgm:t>
    </dgm:pt>
    <dgm:pt modelId="{812F322D-005C-40C9-878A-419B9BE472D3}" type="parTrans" cxnId="{9E7B6BD4-1B6E-4073-907B-439A9437B7F4}">
      <dgm:prSet/>
      <dgm:spPr/>
      <dgm:t>
        <a:bodyPr/>
        <a:lstStyle/>
        <a:p>
          <a:endParaRPr lang="en-US"/>
        </a:p>
      </dgm:t>
    </dgm:pt>
    <dgm:pt modelId="{229525EC-4239-46E4-BBC2-767A1CFECEB2}" type="sibTrans" cxnId="{9E7B6BD4-1B6E-4073-907B-439A9437B7F4}">
      <dgm:prSet/>
      <dgm:spPr/>
      <dgm:t>
        <a:bodyPr/>
        <a:lstStyle/>
        <a:p>
          <a:endParaRPr lang="en-US"/>
        </a:p>
      </dgm:t>
    </dgm:pt>
    <dgm:pt modelId="{93961736-654A-4089-BD1B-70BB5648EE21}">
      <dgm:prSet phldrT="[Text]" phldr="0"/>
      <dgm:spPr/>
      <dgm:t>
        <a:bodyPr/>
        <a:lstStyle/>
        <a:p>
          <a:r>
            <a:rPr lang="en-US" dirty="0"/>
            <a:t>Pre-ETS Benchmarks </a:t>
          </a:r>
        </a:p>
        <a:p>
          <a:r>
            <a:rPr lang="en-US" dirty="0"/>
            <a:t>(WIOA Title IV)</a:t>
          </a:r>
        </a:p>
      </dgm:t>
    </dgm:pt>
    <dgm:pt modelId="{BFB3EEB6-1957-4D3B-B09A-E0E2C17A04F7}" type="parTrans" cxnId="{A2E483D7-5B39-4053-A522-0D204793B0D3}">
      <dgm:prSet/>
      <dgm:spPr/>
      <dgm:t>
        <a:bodyPr/>
        <a:lstStyle/>
        <a:p>
          <a:endParaRPr lang="en-US"/>
        </a:p>
      </dgm:t>
    </dgm:pt>
    <dgm:pt modelId="{A3D3D0AD-7D92-4721-A40C-8138384056D9}" type="sibTrans" cxnId="{A2E483D7-5B39-4053-A522-0D204793B0D3}">
      <dgm:prSet/>
      <dgm:spPr/>
      <dgm:t>
        <a:bodyPr/>
        <a:lstStyle/>
        <a:p>
          <a:endParaRPr lang="en-US"/>
        </a:p>
      </dgm:t>
    </dgm:pt>
    <dgm:pt modelId="{25D6722A-30E9-4F5A-A96C-2350F07FA13A}">
      <dgm:prSet phldrT="[Text]" phldr="0"/>
      <dgm:spPr/>
      <dgm:t>
        <a:bodyPr/>
        <a:lstStyle/>
        <a:p>
          <a:r>
            <a:rPr lang="en-US" dirty="0"/>
            <a:t>Workforce Development Goals</a:t>
          </a:r>
        </a:p>
      </dgm:t>
    </dgm:pt>
    <dgm:pt modelId="{F49C55B6-5E4E-4AD4-82B8-EC0D78EA7D54}" type="parTrans" cxnId="{BBE524F4-E69A-401E-AE58-F73BDC868384}">
      <dgm:prSet/>
      <dgm:spPr/>
      <dgm:t>
        <a:bodyPr/>
        <a:lstStyle/>
        <a:p>
          <a:endParaRPr lang="en-US"/>
        </a:p>
      </dgm:t>
    </dgm:pt>
    <dgm:pt modelId="{7F822A1B-5841-468B-86BE-E834EF4302F1}" type="sibTrans" cxnId="{BBE524F4-E69A-401E-AE58-F73BDC868384}">
      <dgm:prSet/>
      <dgm:spPr/>
      <dgm:t>
        <a:bodyPr/>
        <a:lstStyle/>
        <a:p>
          <a:endParaRPr lang="en-US"/>
        </a:p>
      </dgm:t>
    </dgm:pt>
    <dgm:pt modelId="{1313B737-81B4-46FA-BA06-F85A1970D2FE}" type="pres">
      <dgm:prSet presAssocID="{26F5542D-3727-4B5B-99D5-5F2BCEFCBC40}" presName="CompostProcess" presStyleCnt="0">
        <dgm:presLayoutVars>
          <dgm:dir/>
          <dgm:resizeHandles val="exact"/>
        </dgm:presLayoutVars>
      </dgm:prSet>
      <dgm:spPr/>
    </dgm:pt>
    <dgm:pt modelId="{A1627229-E802-40FA-86F5-FD86B0CF037C}" type="pres">
      <dgm:prSet presAssocID="{26F5542D-3727-4B5B-99D5-5F2BCEFCBC40}" presName="arrow" presStyleLbl="bgShp" presStyleIdx="0" presStyleCnt="1"/>
      <dgm:spPr/>
    </dgm:pt>
    <dgm:pt modelId="{31F84170-55EB-4561-BFFD-1312BB5E0BA2}" type="pres">
      <dgm:prSet presAssocID="{26F5542D-3727-4B5B-99D5-5F2BCEFCBC40}" presName="linearProcess" presStyleCnt="0"/>
      <dgm:spPr/>
    </dgm:pt>
    <dgm:pt modelId="{03614DAF-D768-4541-8DFC-AA53972A9F27}" type="pres">
      <dgm:prSet presAssocID="{F96CD27E-0705-4A23-8779-6274C10685C0}" presName="textNode" presStyleLbl="node1" presStyleIdx="0" presStyleCnt="3">
        <dgm:presLayoutVars>
          <dgm:bulletEnabled val="1"/>
        </dgm:presLayoutVars>
      </dgm:prSet>
      <dgm:spPr/>
    </dgm:pt>
    <dgm:pt modelId="{1366D86D-B2A0-4982-81FE-6C73B660D97D}" type="pres">
      <dgm:prSet presAssocID="{229525EC-4239-46E4-BBC2-767A1CFECEB2}" presName="sibTrans" presStyleCnt="0"/>
      <dgm:spPr/>
    </dgm:pt>
    <dgm:pt modelId="{F379C5E9-A28C-413A-89D3-D288222931F2}" type="pres">
      <dgm:prSet presAssocID="{93961736-654A-4089-BD1B-70BB5648EE21}" presName="textNode" presStyleLbl="node1" presStyleIdx="1" presStyleCnt="3">
        <dgm:presLayoutVars>
          <dgm:bulletEnabled val="1"/>
        </dgm:presLayoutVars>
      </dgm:prSet>
      <dgm:spPr/>
    </dgm:pt>
    <dgm:pt modelId="{E9A7D963-B8C9-4F48-BACF-2E7C9428A15B}" type="pres">
      <dgm:prSet presAssocID="{A3D3D0AD-7D92-4721-A40C-8138384056D9}" presName="sibTrans" presStyleCnt="0"/>
      <dgm:spPr/>
    </dgm:pt>
    <dgm:pt modelId="{83AF38D3-C058-420E-9AA8-9D4A3E88CBF2}" type="pres">
      <dgm:prSet presAssocID="{25D6722A-30E9-4F5A-A96C-2350F07FA13A}" presName="textNode" presStyleLbl="node1" presStyleIdx="2" presStyleCnt="3">
        <dgm:presLayoutVars>
          <dgm:bulletEnabled val="1"/>
        </dgm:presLayoutVars>
      </dgm:prSet>
      <dgm:spPr/>
    </dgm:pt>
  </dgm:ptLst>
  <dgm:cxnLst>
    <dgm:cxn modelId="{BBCE7369-759C-4823-A6D8-977F4BBF633B}" type="presOf" srcId="{26F5542D-3727-4B5B-99D5-5F2BCEFCBC40}" destId="{1313B737-81B4-46FA-BA06-F85A1970D2FE}" srcOrd="0" destOrd="0" presId="urn:microsoft.com/office/officeart/2005/8/layout/hProcess9"/>
    <dgm:cxn modelId="{3FF0088A-533D-4E5F-962A-5CD3C7358265}" type="presOf" srcId="{93961736-654A-4089-BD1B-70BB5648EE21}" destId="{F379C5E9-A28C-413A-89D3-D288222931F2}" srcOrd="0" destOrd="0" presId="urn:microsoft.com/office/officeart/2005/8/layout/hProcess9"/>
    <dgm:cxn modelId="{E20997CB-CE73-43E9-9993-429C6D203A4C}" type="presOf" srcId="{F96CD27E-0705-4A23-8779-6274C10685C0}" destId="{03614DAF-D768-4541-8DFC-AA53972A9F27}" srcOrd="0" destOrd="0" presId="urn:microsoft.com/office/officeart/2005/8/layout/hProcess9"/>
    <dgm:cxn modelId="{9E7B6BD4-1B6E-4073-907B-439A9437B7F4}" srcId="{26F5542D-3727-4B5B-99D5-5F2BCEFCBC40}" destId="{F96CD27E-0705-4A23-8779-6274C10685C0}" srcOrd="0" destOrd="0" parTransId="{812F322D-005C-40C9-878A-419B9BE472D3}" sibTransId="{229525EC-4239-46E4-BBC2-767A1CFECEB2}"/>
    <dgm:cxn modelId="{A2E483D7-5B39-4053-A522-0D204793B0D3}" srcId="{26F5542D-3727-4B5B-99D5-5F2BCEFCBC40}" destId="{93961736-654A-4089-BD1B-70BB5648EE21}" srcOrd="1" destOrd="0" parTransId="{BFB3EEB6-1957-4D3B-B09A-E0E2C17A04F7}" sibTransId="{A3D3D0AD-7D92-4721-A40C-8138384056D9}"/>
    <dgm:cxn modelId="{290D1AE6-C0A3-483A-B0D2-C06F9DA7CB98}" type="presOf" srcId="{25D6722A-30E9-4F5A-A96C-2350F07FA13A}" destId="{83AF38D3-C058-420E-9AA8-9D4A3E88CBF2}" srcOrd="0" destOrd="0" presId="urn:microsoft.com/office/officeart/2005/8/layout/hProcess9"/>
    <dgm:cxn modelId="{BBE524F4-E69A-401E-AE58-F73BDC868384}" srcId="{26F5542D-3727-4B5B-99D5-5F2BCEFCBC40}" destId="{25D6722A-30E9-4F5A-A96C-2350F07FA13A}" srcOrd="2" destOrd="0" parTransId="{F49C55B6-5E4E-4AD4-82B8-EC0D78EA7D54}" sibTransId="{7F822A1B-5841-468B-86BE-E834EF4302F1}"/>
    <dgm:cxn modelId="{1A81EF78-CA19-4C36-A4A4-489A47FAC3ED}" type="presParOf" srcId="{1313B737-81B4-46FA-BA06-F85A1970D2FE}" destId="{A1627229-E802-40FA-86F5-FD86B0CF037C}" srcOrd="0" destOrd="0" presId="urn:microsoft.com/office/officeart/2005/8/layout/hProcess9"/>
    <dgm:cxn modelId="{BEE14167-894B-4149-8264-BC8C324F89A4}" type="presParOf" srcId="{1313B737-81B4-46FA-BA06-F85A1970D2FE}" destId="{31F84170-55EB-4561-BFFD-1312BB5E0BA2}" srcOrd="1" destOrd="0" presId="urn:microsoft.com/office/officeart/2005/8/layout/hProcess9"/>
    <dgm:cxn modelId="{556EAF74-6641-4072-B54A-6E53FE415BEA}" type="presParOf" srcId="{31F84170-55EB-4561-BFFD-1312BB5E0BA2}" destId="{03614DAF-D768-4541-8DFC-AA53972A9F27}" srcOrd="0" destOrd="0" presId="urn:microsoft.com/office/officeart/2005/8/layout/hProcess9"/>
    <dgm:cxn modelId="{3F70C6A4-6DF3-4E42-B714-4E32E338210F}" type="presParOf" srcId="{31F84170-55EB-4561-BFFD-1312BB5E0BA2}" destId="{1366D86D-B2A0-4982-81FE-6C73B660D97D}" srcOrd="1" destOrd="0" presId="urn:microsoft.com/office/officeart/2005/8/layout/hProcess9"/>
    <dgm:cxn modelId="{0D5ED395-CFB8-4CC7-836C-3672BD118627}" type="presParOf" srcId="{31F84170-55EB-4561-BFFD-1312BB5E0BA2}" destId="{F379C5E9-A28C-413A-89D3-D288222931F2}" srcOrd="2" destOrd="0" presId="urn:microsoft.com/office/officeart/2005/8/layout/hProcess9"/>
    <dgm:cxn modelId="{1081B288-5F14-4286-B995-DC6140B7B002}" type="presParOf" srcId="{31F84170-55EB-4561-BFFD-1312BB5E0BA2}" destId="{E9A7D963-B8C9-4F48-BACF-2E7C9428A15B}" srcOrd="3" destOrd="0" presId="urn:microsoft.com/office/officeart/2005/8/layout/hProcess9"/>
    <dgm:cxn modelId="{34C2FF23-0CA2-43AA-9B33-668F2651FD3D}" type="presParOf" srcId="{31F84170-55EB-4561-BFFD-1312BB5E0BA2}" destId="{83AF38D3-C058-420E-9AA8-9D4A3E88CBF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806E03-A009-4E5C-8326-4C958A47603C}"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D3902BD1-398A-4816-A24B-742C9DE008FB}">
      <dgm:prSet/>
      <dgm:spPr/>
      <dgm:t>
        <a:bodyPr/>
        <a:lstStyle/>
        <a:p>
          <a:r>
            <a:rPr lang="en-US"/>
            <a:t>Expanding Access Requires Innovation- reaching underserved and disconnected youth requires proactive and creative service models.</a:t>
          </a:r>
        </a:p>
      </dgm:t>
    </dgm:pt>
    <dgm:pt modelId="{45061201-71B6-4317-8CFD-5A908B4E7906}" type="parTrans" cxnId="{877C37FE-7F14-4A87-8D1F-A8141DEF8C54}">
      <dgm:prSet/>
      <dgm:spPr/>
      <dgm:t>
        <a:bodyPr/>
        <a:lstStyle/>
        <a:p>
          <a:endParaRPr lang="en-US"/>
        </a:p>
      </dgm:t>
    </dgm:pt>
    <dgm:pt modelId="{2BC16281-1A81-4E48-99C4-3A008D1A33A7}" type="sibTrans" cxnId="{877C37FE-7F14-4A87-8D1F-A8141DEF8C54}">
      <dgm:prSet/>
      <dgm:spPr/>
      <dgm:t>
        <a:bodyPr/>
        <a:lstStyle/>
        <a:p>
          <a:endParaRPr lang="en-US"/>
        </a:p>
      </dgm:t>
    </dgm:pt>
    <dgm:pt modelId="{B867D658-FAD4-426D-A204-24BE26982BFE}">
      <dgm:prSet/>
      <dgm:spPr/>
      <dgm:t>
        <a:bodyPr/>
        <a:lstStyle/>
        <a:p>
          <a:r>
            <a:rPr lang="en-US"/>
            <a:t>Technology Can Transform Career Exploration- immersive tools like virtual reality expand career awareness and engagement.</a:t>
          </a:r>
        </a:p>
      </dgm:t>
    </dgm:pt>
    <dgm:pt modelId="{0929E95A-476B-461F-AE1F-1E81F8F69B10}" type="parTrans" cxnId="{60A28F88-67EB-4F21-94EB-51CA99FEE2F2}">
      <dgm:prSet/>
      <dgm:spPr/>
      <dgm:t>
        <a:bodyPr/>
        <a:lstStyle/>
        <a:p>
          <a:endParaRPr lang="en-US"/>
        </a:p>
      </dgm:t>
    </dgm:pt>
    <dgm:pt modelId="{4B30B8B8-041F-40F2-A5ED-823C1FA6F601}" type="sibTrans" cxnId="{60A28F88-67EB-4F21-94EB-51CA99FEE2F2}">
      <dgm:prSet/>
      <dgm:spPr/>
      <dgm:t>
        <a:bodyPr/>
        <a:lstStyle/>
        <a:p>
          <a:endParaRPr lang="en-US"/>
        </a:p>
      </dgm:t>
    </dgm:pt>
    <dgm:pt modelId="{2C1469CC-A560-46EB-B40A-842D0D01DA74}">
      <dgm:prSet/>
      <dgm:spPr/>
      <dgm:t>
        <a:bodyPr/>
        <a:lstStyle/>
        <a:p>
          <a:r>
            <a:rPr lang="en-US"/>
            <a:t>Paid Work Experience Improves Outcomes- early work experience increases long-term employment success for youth with disabilities.</a:t>
          </a:r>
        </a:p>
      </dgm:t>
    </dgm:pt>
    <dgm:pt modelId="{655C13BD-3A2A-4FF0-A6DC-251C9B98C72A}" type="parTrans" cxnId="{C9F92E34-EAD8-4066-BB05-69638E3B62A0}">
      <dgm:prSet/>
      <dgm:spPr/>
      <dgm:t>
        <a:bodyPr/>
        <a:lstStyle/>
        <a:p>
          <a:endParaRPr lang="en-US"/>
        </a:p>
      </dgm:t>
    </dgm:pt>
    <dgm:pt modelId="{68B15C7B-E77C-408B-A0E1-04F229429D26}" type="sibTrans" cxnId="{C9F92E34-EAD8-4066-BB05-69638E3B62A0}">
      <dgm:prSet/>
      <dgm:spPr/>
      <dgm:t>
        <a:bodyPr/>
        <a:lstStyle/>
        <a:p>
          <a:endParaRPr lang="en-US"/>
        </a:p>
      </dgm:t>
    </dgm:pt>
    <dgm:pt modelId="{5AE48B90-DAFD-425C-A9AE-F3505AC04328}">
      <dgm:prSet/>
      <dgm:spPr/>
      <dgm:t>
        <a:bodyPr/>
        <a:lstStyle/>
        <a:p>
          <a:r>
            <a:rPr lang="en-US"/>
            <a:t>Partnerships Build Workforce Pipelines- collaboration with schools, workforce systems, and community partners strengths transition</a:t>
          </a:r>
        </a:p>
      </dgm:t>
    </dgm:pt>
    <dgm:pt modelId="{211906E4-05B8-4F1D-A699-8564BEC4F9C5}" type="parTrans" cxnId="{89D29626-41B7-4DB5-AB22-5DE653CB13D0}">
      <dgm:prSet/>
      <dgm:spPr/>
      <dgm:t>
        <a:bodyPr/>
        <a:lstStyle/>
        <a:p>
          <a:endParaRPr lang="en-US"/>
        </a:p>
      </dgm:t>
    </dgm:pt>
    <dgm:pt modelId="{EE28964C-A7FB-49F5-8712-F857E14CF8DD}" type="sibTrans" cxnId="{89D29626-41B7-4DB5-AB22-5DE653CB13D0}">
      <dgm:prSet/>
      <dgm:spPr/>
      <dgm:t>
        <a:bodyPr/>
        <a:lstStyle/>
        <a:p>
          <a:endParaRPr lang="en-US"/>
        </a:p>
      </dgm:t>
    </dgm:pt>
    <dgm:pt modelId="{9C76E609-1340-4D76-AD8C-62DB5B730638}" type="pres">
      <dgm:prSet presAssocID="{12806E03-A009-4E5C-8326-4C958A47603C}" presName="vert0" presStyleCnt="0">
        <dgm:presLayoutVars>
          <dgm:dir/>
          <dgm:animOne val="branch"/>
          <dgm:animLvl val="lvl"/>
        </dgm:presLayoutVars>
      </dgm:prSet>
      <dgm:spPr/>
    </dgm:pt>
    <dgm:pt modelId="{2D26A7C7-7A78-4129-8979-2F87C289059A}" type="pres">
      <dgm:prSet presAssocID="{D3902BD1-398A-4816-A24B-742C9DE008FB}" presName="thickLine" presStyleLbl="alignNode1" presStyleIdx="0" presStyleCnt="4"/>
      <dgm:spPr/>
    </dgm:pt>
    <dgm:pt modelId="{636DBBAB-B4FB-42B7-AC04-66BE23BDA7EE}" type="pres">
      <dgm:prSet presAssocID="{D3902BD1-398A-4816-A24B-742C9DE008FB}" presName="horz1" presStyleCnt="0"/>
      <dgm:spPr/>
    </dgm:pt>
    <dgm:pt modelId="{0F78094B-CA5A-4B17-A3D6-5A7A6669EF10}" type="pres">
      <dgm:prSet presAssocID="{D3902BD1-398A-4816-A24B-742C9DE008FB}" presName="tx1" presStyleLbl="revTx" presStyleIdx="0" presStyleCnt="4"/>
      <dgm:spPr/>
    </dgm:pt>
    <dgm:pt modelId="{9686E5AD-C584-45E5-B83D-F7881DF86629}" type="pres">
      <dgm:prSet presAssocID="{D3902BD1-398A-4816-A24B-742C9DE008FB}" presName="vert1" presStyleCnt="0"/>
      <dgm:spPr/>
    </dgm:pt>
    <dgm:pt modelId="{D3B71B28-3CB6-49FF-ADB2-D90A2D31EB72}" type="pres">
      <dgm:prSet presAssocID="{B867D658-FAD4-426D-A204-24BE26982BFE}" presName="thickLine" presStyleLbl="alignNode1" presStyleIdx="1" presStyleCnt="4"/>
      <dgm:spPr/>
    </dgm:pt>
    <dgm:pt modelId="{7C589527-D541-4838-A8BE-D81D8ACD4850}" type="pres">
      <dgm:prSet presAssocID="{B867D658-FAD4-426D-A204-24BE26982BFE}" presName="horz1" presStyleCnt="0"/>
      <dgm:spPr/>
    </dgm:pt>
    <dgm:pt modelId="{D9B08F0F-E94F-4154-BE75-1A6E22A5A0FC}" type="pres">
      <dgm:prSet presAssocID="{B867D658-FAD4-426D-A204-24BE26982BFE}" presName="tx1" presStyleLbl="revTx" presStyleIdx="1" presStyleCnt="4"/>
      <dgm:spPr/>
    </dgm:pt>
    <dgm:pt modelId="{BAC7DBE5-6CE1-4B97-8570-DDFD314C4BB8}" type="pres">
      <dgm:prSet presAssocID="{B867D658-FAD4-426D-A204-24BE26982BFE}" presName="vert1" presStyleCnt="0"/>
      <dgm:spPr/>
    </dgm:pt>
    <dgm:pt modelId="{EFA2037E-510C-4FED-8D64-CC4F03F534B2}" type="pres">
      <dgm:prSet presAssocID="{2C1469CC-A560-46EB-B40A-842D0D01DA74}" presName="thickLine" presStyleLbl="alignNode1" presStyleIdx="2" presStyleCnt="4"/>
      <dgm:spPr/>
    </dgm:pt>
    <dgm:pt modelId="{A59E30E3-96A1-473B-8966-415AD0E2DAD9}" type="pres">
      <dgm:prSet presAssocID="{2C1469CC-A560-46EB-B40A-842D0D01DA74}" presName="horz1" presStyleCnt="0"/>
      <dgm:spPr/>
    </dgm:pt>
    <dgm:pt modelId="{3F4A6D43-4BC7-420F-9E78-700DB338AE60}" type="pres">
      <dgm:prSet presAssocID="{2C1469CC-A560-46EB-B40A-842D0D01DA74}" presName="tx1" presStyleLbl="revTx" presStyleIdx="2" presStyleCnt="4"/>
      <dgm:spPr/>
    </dgm:pt>
    <dgm:pt modelId="{DC0A0B7E-F6D8-4599-998B-811E7DD9E428}" type="pres">
      <dgm:prSet presAssocID="{2C1469CC-A560-46EB-B40A-842D0D01DA74}" presName="vert1" presStyleCnt="0"/>
      <dgm:spPr/>
    </dgm:pt>
    <dgm:pt modelId="{A4F5171C-F00B-4AFF-9115-E1A7A5F31E46}" type="pres">
      <dgm:prSet presAssocID="{5AE48B90-DAFD-425C-A9AE-F3505AC04328}" presName="thickLine" presStyleLbl="alignNode1" presStyleIdx="3" presStyleCnt="4"/>
      <dgm:spPr/>
    </dgm:pt>
    <dgm:pt modelId="{956DC7AB-267A-4E75-807C-EF9E37EF5EF0}" type="pres">
      <dgm:prSet presAssocID="{5AE48B90-DAFD-425C-A9AE-F3505AC04328}" presName="horz1" presStyleCnt="0"/>
      <dgm:spPr/>
    </dgm:pt>
    <dgm:pt modelId="{5EBD9D99-2B05-4963-8138-C0F69C4D3350}" type="pres">
      <dgm:prSet presAssocID="{5AE48B90-DAFD-425C-A9AE-F3505AC04328}" presName="tx1" presStyleLbl="revTx" presStyleIdx="3" presStyleCnt="4"/>
      <dgm:spPr/>
    </dgm:pt>
    <dgm:pt modelId="{DFD9CDFD-43A7-4C19-98BF-E29EA94DD9E1}" type="pres">
      <dgm:prSet presAssocID="{5AE48B90-DAFD-425C-A9AE-F3505AC04328}" presName="vert1" presStyleCnt="0"/>
      <dgm:spPr/>
    </dgm:pt>
  </dgm:ptLst>
  <dgm:cxnLst>
    <dgm:cxn modelId="{5BA6DF0E-9BFC-4EFE-BCC8-2E479C4E6ED7}" type="presOf" srcId="{5AE48B90-DAFD-425C-A9AE-F3505AC04328}" destId="{5EBD9D99-2B05-4963-8138-C0F69C4D3350}" srcOrd="0" destOrd="0" presId="urn:microsoft.com/office/officeart/2008/layout/LinedList"/>
    <dgm:cxn modelId="{89D29626-41B7-4DB5-AB22-5DE653CB13D0}" srcId="{12806E03-A009-4E5C-8326-4C958A47603C}" destId="{5AE48B90-DAFD-425C-A9AE-F3505AC04328}" srcOrd="3" destOrd="0" parTransId="{211906E4-05B8-4F1D-A699-8564BEC4F9C5}" sibTransId="{EE28964C-A7FB-49F5-8712-F857E14CF8DD}"/>
    <dgm:cxn modelId="{C9F92E34-EAD8-4066-BB05-69638E3B62A0}" srcId="{12806E03-A009-4E5C-8326-4C958A47603C}" destId="{2C1469CC-A560-46EB-B40A-842D0D01DA74}" srcOrd="2" destOrd="0" parTransId="{655C13BD-3A2A-4FF0-A6DC-251C9B98C72A}" sibTransId="{68B15C7B-E77C-408B-A0E1-04F229429D26}"/>
    <dgm:cxn modelId="{60A28F88-67EB-4F21-94EB-51CA99FEE2F2}" srcId="{12806E03-A009-4E5C-8326-4C958A47603C}" destId="{B867D658-FAD4-426D-A204-24BE26982BFE}" srcOrd="1" destOrd="0" parTransId="{0929E95A-476B-461F-AE1F-1E81F8F69B10}" sibTransId="{4B30B8B8-041F-40F2-A5ED-823C1FA6F601}"/>
    <dgm:cxn modelId="{267C148A-43DB-46A2-BCD2-2A5394DC9FA3}" type="presOf" srcId="{2C1469CC-A560-46EB-B40A-842D0D01DA74}" destId="{3F4A6D43-4BC7-420F-9E78-700DB338AE60}" srcOrd="0" destOrd="0" presId="urn:microsoft.com/office/officeart/2008/layout/LinedList"/>
    <dgm:cxn modelId="{CD485BB6-FE09-4DED-8C7E-442A2BE84EAF}" type="presOf" srcId="{B867D658-FAD4-426D-A204-24BE26982BFE}" destId="{D9B08F0F-E94F-4154-BE75-1A6E22A5A0FC}" srcOrd="0" destOrd="0" presId="urn:microsoft.com/office/officeart/2008/layout/LinedList"/>
    <dgm:cxn modelId="{C1B76DCC-9038-4968-AFFB-2459768C517D}" type="presOf" srcId="{D3902BD1-398A-4816-A24B-742C9DE008FB}" destId="{0F78094B-CA5A-4B17-A3D6-5A7A6669EF10}" srcOrd="0" destOrd="0" presId="urn:microsoft.com/office/officeart/2008/layout/LinedList"/>
    <dgm:cxn modelId="{B695D7DF-ED83-4AE0-9AFD-581BB39F35B0}" type="presOf" srcId="{12806E03-A009-4E5C-8326-4C958A47603C}" destId="{9C76E609-1340-4D76-AD8C-62DB5B730638}" srcOrd="0" destOrd="0" presId="urn:microsoft.com/office/officeart/2008/layout/LinedList"/>
    <dgm:cxn modelId="{877C37FE-7F14-4A87-8D1F-A8141DEF8C54}" srcId="{12806E03-A009-4E5C-8326-4C958A47603C}" destId="{D3902BD1-398A-4816-A24B-742C9DE008FB}" srcOrd="0" destOrd="0" parTransId="{45061201-71B6-4317-8CFD-5A908B4E7906}" sibTransId="{2BC16281-1A81-4E48-99C4-3A008D1A33A7}"/>
    <dgm:cxn modelId="{6DD11A66-F78E-4CCC-B42D-7946F0151AAF}" type="presParOf" srcId="{9C76E609-1340-4D76-AD8C-62DB5B730638}" destId="{2D26A7C7-7A78-4129-8979-2F87C289059A}" srcOrd="0" destOrd="0" presId="urn:microsoft.com/office/officeart/2008/layout/LinedList"/>
    <dgm:cxn modelId="{28964505-D80E-4422-8327-8D7BD86D6F41}" type="presParOf" srcId="{9C76E609-1340-4D76-AD8C-62DB5B730638}" destId="{636DBBAB-B4FB-42B7-AC04-66BE23BDA7EE}" srcOrd="1" destOrd="0" presId="urn:microsoft.com/office/officeart/2008/layout/LinedList"/>
    <dgm:cxn modelId="{76631562-29DD-4334-92A5-40D1CCADCF93}" type="presParOf" srcId="{636DBBAB-B4FB-42B7-AC04-66BE23BDA7EE}" destId="{0F78094B-CA5A-4B17-A3D6-5A7A6669EF10}" srcOrd="0" destOrd="0" presId="urn:microsoft.com/office/officeart/2008/layout/LinedList"/>
    <dgm:cxn modelId="{2A976313-5D66-40BE-9216-F48BE6A0631C}" type="presParOf" srcId="{636DBBAB-B4FB-42B7-AC04-66BE23BDA7EE}" destId="{9686E5AD-C584-45E5-B83D-F7881DF86629}" srcOrd="1" destOrd="0" presId="urn:microsoft.com/office/officeart/2008/layout/LinedList"/>
    <dgm:cxn modelId="{19396B26-F0F6-4AD9-A4AF-9880EDEEE691}" type="presParOf" srcId="{9C76E609-1340-4D76-AD8C-62DB5B730638}" destId="{D3B71B28-3CB6-49FF-ADB2-D90A2D31EB72}" srcOrd="2" destOrd="0" presId="urn:microsoft.com/office/officeart/2008/layout/LinedList"/>
    <dgm:cxn modelId="{3063FF1F-E67B-4A90-8314-A5F11B510662}" type="presParOf" srcId="{9C76E609-1340-4D76-AD8C-62DB5B730638}" destId="{7C589527-D541-4838-A8BE-D81D8ACD4850}" srcOrd="3" destOrd="0" presId="urn:microsoft.com/office/officeart/2008/layout/LinedList"/>
    <dgm:cxn modelId="{A04957C0-CF8F-49DD-9426-C4140A495631}" type="presParOf" srcId="{7C589527-D541-4838-A8BE-D81D8ACD4850}" destId="{D9B08F0F-E94F-4154-BE75-1A6E22A5A0FC}" srcOrd="0" destOrd="0" presId="urn:microsoft.com/office/officeart/2008/layout/LinedList"/>
    <dgm:cxn modelId="{CDA30245-DD2B-4417-869B-5E279C575760}" type="presParOf" srcId="{7C589527-D541-4838-A8BE-D81D8ACD4850}" destId="{BAC7DBE5-6CE1-4B97-8570-DDFD314C4BB8}" srcOrd="1" destOrd="0" presId="urn:microsoft.com/office/officeart/2008/layout/LinedList"/>
    <dgm:cxn modelId="{7107B701-06A3-4A55-BC6C-4F7529737F68}" type="presParOf" srcId="{9C76E609-1340-4D76-AD8C-62DB5B730638}" destId="{EFA2037E-510C-4FED-8D64-CC4F03F534B2}" srcOrd="4" destOrd="0" presId="urn:microsoft.com/office/officeart/2008/layout/LinedList"/>
    <dgm:cxn modelId="{04142C56-C3C6-4674-8E4F-E01E32AE0CC2}" type="presParOf" srcId="{9C76E609-1340-4D76-AD8C-62DB5B730638}" destId="{A59E30E3-96A1-473B-8966-415AD0E2DAD9}" srcOrd="5" destOrd="0" presId="urn:microsoft.com/office/officeart/2008/layout/LinedList"/>
    <dgm:cxn modelId="{2712570B-C564-4129-89E9-B23AFC3C0743}" type="presParOf" srcId="{A59E30E3-96A1-473B-8966-415AD0E2DAD9}" destId="{3F4A6D43-4BC7-420F-9E78-700DB338AE60}" srcOrd="0" destOrd="0" presId="urn:microsoft.com/office/officeart/2008/layout/LinedList"/>
    <dgm:cxn modelId="{6BA30A85-B1F4-4A24-954C-07C1E08A691A}" type="presParOf" srcId="{A59E30E3-96A1-473B-8966-415AD0E2DAD9}" destId="{DC0A0B7E-F6D8-4599-998B-811E7DD9E428}" srcOrd="1" destOrd="0" presId="urn:microsoft.com/office/officeart/2008/layout/LinedList"/>
    <dgm:cxn modelId="{A8EC9B76-6EF0-4236-8D62-E2929DF03A28}" type="presParOf" srcId="{9C76E609-1340-4D76-AD8C-62DB5B730638}" destId="{A4F5171C-F00B-4AFF-9115-E1A7A5F31E46}" srcOrd="6" destOrd="0" presId="urn:microsoft.com/office/officeart/2008/layout/LinedList"/>
    <dgm:cxn modelId="{DF582CFF-FFF3-44E0-9FAF-EEA5D3DAF8CF}" type="presParOf" srcId="{9C76E609-1340-4D76-AD8C-62DB5B730638}" destId="{956DC7AB-267A-4E75-807C-EF9E37EF5EF0}" srcOrd="7" destOrd="0" presId="urn:microsoft.com/office/officeart/2008/layout/LinedList"/>
    <dgm:cxn modelId="{6A9FFE30-0788-4BF4-8F83-520DCB8F4594}" type="presParOf" srcId="{956DC7AB-267A-4E75-807C-EF9E37EF5EF0}" destId="{5EBD9D99-2B05-4963-8138-C0F69C4D3350}" srcOrd="0" destOrd="0" presId="urn:microsoft.com/office/officeart/2008/layout/LinedList"/>
    <dgm:cxn modelId="{4000F2BB-9A93-45E7-A214-C6A728C0B8C3}" type="presParOf" srcId="{956DC7AB-267A-4E75-807C-EF9E37EF5EF0}" destId="{DFD9CDFD-43A7-4C19-98BF-E29EA94DD9E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4888D-DEC1-4428-9822-0CBC3B794B34}">
      <dsp:nvSpPr>
        <dsp:cNvPr id="0" name=""/>
        <dsp:cNvSpPr/>
      </dsp:nvSpPr>
      <dsp:spPr>
        <a:xfrm>
          <a:off x="0" y="640"/>
          <a:ext cx="5914209" cy="0"/>
        </a:xfrm>
        <a:prstGeom prst="line">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0DCA2B6-BFF0-4451-B66F-3BD179142956}">
      <dsp:nvSpPr>
        <dsp:cNvPr id="0" name=""/>
        <dsp:cNvSpPr/>
      </dsp:nvSpPr>
      <dsp:spPr>
        <a:xfrm>
          <a:off x="0" y="640"/>
          <a:ext cx="5914209" cy="583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National Challenge</a:t>
          </a:r>
        </a:p>
      </dsp:txBody>
      <dsp:txXfrm>
        <a:off x="0" y="640"/>
        <a:ext cx="5914209" cy="583041"/>
      </dsp:txXfrm>
    </dsp:sp>
    <dsp:sp modelId="{72C6DAE7-8C87-4F24-A7C7-0A8107DE8E5F}">
      <dsp:nvSpPr>
        <dsp:cNvPr id="0" name=""/>
        <dsp:cNvSpPr/>
      </dsp:nvSpPr>
      <dsp:spPr>
        <a:xfrm>
          <a:off x="0" y="583682"/>
          <a:ext cx="5914209" cy="0"/>
        </a:xfrm>
        <a:prstGeom prst="line">
          <a:avLst/>
        </a:prstGeom>
        <a:blipFill>
          <a:blip xmlns:r="http://schemas.openxmlformats.org/officeDocument/2006/relationships" r:embed="rId1">
            <a:duotone>
              <a:schemeClr val="accent2">
                <a:hueOff val="281301"/>
                <a:satOff val="-4947"/>
                <a:lumOff val="196"/>
                <a:alphaOff val="0"/>
                <a:shade val="74000"/>
                <a:satMod val="130000"/>
                <a:lumMod val="90000"/>
              </a:schemeClr>
              <a:schemeClr val="accent2">
                <a:hueOff val="281301"/>
                <a:satOff val="-4947"/>
                <a:lumOff val="196"/>
                <a:alphaOff val="0"/>
                <a:tint val="94000"/>
                <a:satMod val="120000"/>
                <a:lumMod val="104000"/>
              </a:schemeClr>
            </a:duotone>
          </a:blip>
          <a:tile tx="0" ty="0" sx="100000" sy="100000" flip="none" algn="tl"/>
        </a:blipFill>
        <a:ln w="9525" cap="flat" cmpd="sng" algn="ctr">
          <a:solidFill>
            <a:schemeClr val="accent2">
              <a:hueOff val="281301"/>
              <a:satOff val="-4947"/>
              <a:lumOff val="196"/>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0A55E73D-473B-407A-B562-D051AB2F51A9}">
      <dsp:nvSpPr>
        <dsp:cNvPr id="0" name=""/>
        <dsp:cNvSpPr/>
      </dsp:nvSpPr>
      <dsp:spPr>
        <a:xfrm>
          <a:off x="0" y="583682"/>
          <a:ext cx="5914209" cy="583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Federal Framework</a:t>
          </a:r>
        </a:p>
      </dsp:txBody>
      <dsp:txXfrm>
        <a:off x="0" y="583682"/>
        <a:ext cx="5914209" cy="583041"/>
      </dsp:txXfrm>
    </dsp:sp>
    <dsp:sp modelId="{EEFE293B-ED25-4B2B-B63E-A789E7D74CF8}">
      <dsp:nvSpPr>
        <dsp:cNvPr id="0" name=""/>
        <dsp:cNvSpPr/>
      </dsp:nvSpPr>
      <dsp:spPr>
        <a:xfrm>
          <a:off x="0" y="1166724"/>
          <a:ext cx="5914209" cy="0"/>
        </a:xfrm>
        <a:prstGeom prst="line">
          <a:avLst/>
        </a:prstGeom>
        <a:blipFill>
          <a:blip xmlns:r="http://schemas.openxmlformats.org/officeDocument/2006/relationships" r:embed="rId1">
            <a:duotone>
              <a:schemeClr val="accent2">
                <a:hueOff val="562602"/>
                <a:satOff val="-9895"/>
                <a:lumOff val="392"/>
                <a:alphaOff val="0"/>
                <a:shade val="74000"/>
                <a:satMod val="130000"/>
                <a:lumMod val="90000"/>
              </a:schemeClr>
              <a:schemeClr val="accent2">
                <a:hueOff val="562602"/>
                <a:satOff val="-9895"/>
                <a:lumOff val="392"/>
                <a:alphaOff val="0"/>
                <a:tint val="94000"/>
                <a:satMod val="120000"/>
                <a:lumMod val="104000"/>
              </a:schemeClr>
            </a:duotone>
          </a:blip>
          <a:tile tx="0" ty="0" sx="100000" sy="100000" flip="none" algn="tl"/>
        </a:blipFill>
        <a:ln w="9525" cap="flat" cmpd="sng" algn="ctr">
          <a:solidFill>
            <a:schemeClr val="accent2">
              <a:hueOff val="562602"/>
              <a:satOff val="-9895"/>
              <a:lumOff val="392"/>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998D0453-D055-46E2-A5E1-CF107950971B}">
      <dsp:nvSpPr>
        <dsp:cNvPr id="0" name=""/>
        <dsp:cNvSpPr/>
      </dsp:nvSpPr>
      <dsp:spPr>
        <a:xfrm>
          <a:off x="0" y="1166724"/>
          <a:ext cx="5914209" cy="583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New Jersey DVRS Strategy</a:t>
          </a:r>
        </a:p>
      </dsp:txBody>
      <dsp:txXfrm>
        <a:off x="0" y="1166724"/>
        <a:ext cx="5914209" cy="583041"/>
      </dsp:txXfrm>
    </dsp:sp>
    <dsp:sp modelId="{A02833AB-01D1-489A-B64E-087091845A27}">
      <dsp:nvSpPr>
        <dsp:cNvPr id="0" name=""/>
        <dsp:cNvSpPr/>
      </dsp:nvSpPr>
      <dsp:spPr>
        <a:xfrm>
          <a:off x="0" y="1749765"/>
          <a:ext cx="5914209" cy="0"/>
        </a:xfrm>
        <a:prstGeom prst="line">
          <a:avLst/>
        </a:prstGeom>
        <a:blipFill>
          <a:blip xmlns:r="http://schemas.openxmlformats.org/officeDocument/2006/relationships" r:embed="rId1">
            <a:duotone>
              <a:schemeClr val="accent2">
                <a:hueOff val="843904"/>
                <a:satOff val="-14842"/>
                <a:lumOff val="588"/>
                <a:alphaOff val="0"/>
                <a:shade val="74000"/>
                <a:satMod val="130000"/>
                <a:lumMod val="90000"/>
              </a:schemeClr>
              <a:schemeClr val="accent2">
                <a:hueOff val="843904"/>
                <a:satOff val="-14842"/>
                <a:lumOff val="588"/>
                <a:alphaOff val="0"/>
                <a:tint val="94000"/>
                <a:satMod val="120000"/>
                <a:lumMod val="104000"/>
              </a:schemeClr>
            </a:duotone>
          </a:blip>
          <a:tile tx="0" ty="0" sx="100000" sy="100000" flip="none" algn="tl"/>
        </a:blipFill>
        <a:ln w="9525" cap="flat" cmpd="sng" algn="ctr">
          <a:solidFill>
            <a:schemeClr val="accent2">
              <a:hueOff val="843904"/>
              <a:satOff val="-14842"/>
              <a:lumOff val="588"/>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2225BD37-CFEA-4CDC-82E7-C37B66F18A81}">
      <dsp:nvSpPr>
        <dsp:cNvPr id="0" name=""/>
        <dsp:cNvSpPr/>
      </dsp:nvSpPr>
      <dsp:spPr>
        <a:xfrm>
          <a:off x="0" y="1749765"/>
          <a:ext cx="5914209" cy="583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Innovative Pre-ETS Technology</a:t>
          </a:r>
        </a:p>
      </dsp:txBody>
      <dsp:txXfrm>
        <a:off x="0" y="1749765"/>
        <a:ext cx="5914209" cy="583041"/>
      </dsp:txXfrm>
    </dsp:sp>
    <dsp:sp modelId="{E1297C65-8030-431C-9D53-1614728016BA}">
      <dsp:nvSpPr>
        <dsp:cNvPr id="0" name=""/>
        <dsp:cNvSpPr/>
      </dsp:nvSpPr>
      <dsp:spPr>
        <a:xfrm>
          <a:off x="0" y="2332807"/>
          <a:ext cx="5914209" cy="0"/>
        </a:xfrm>
        <a:prstGeom prst="line">
          <a:avLst/>
        </a:prstGeom>
        <a:blipFill>
          <a:blip xmlns:r="http://schemas.openxmlformats.org/officeDocument/2006/relationships" r:embed="rId1">
            <a:duotone>
              <a:schemeClr val="accent2">
                <a:hueOff val="1125205"/>
                <a:satOff val="-19789"/>
                <a:lumOff val="784"/>
                <a:alphaOff val="0"/>
                <a:shade val="74000"/>
                <a:satMod val="130000"/>
                <a:lumMod val="90000"/>
              </a:schemeClr>
              <a:schemeClr val="accent2">
                <a:hueOff val="1125205"/>
                <a:satOff val="-19789"/>
                <a:lumOff val="784"/>
                <a:alphaOff val="0"/>
                <a:tint val="94000"/>
                <a:satMod val="120000"/>
                <a:lumMod val="104000"/>
              </a:schemeClr>
            </a:duotone>
          </a:blip>
          <a:tile tx="0" ty="0" sx="100000" sy="100000" flip="none" algn="tl"/>
        </a:blipFill>
        <a:ln w="9525" cap="flat" cmpd="sng" algn="ctr">
          <a:solidFill>
            <a:schemeClr val="accent2">
              <a:hueOff val="1125205"/>
              <a:satOff val="-19789"/>
              <a:lumOff val="784"/>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D7F580F1-B8E3-48F6-A19C-52AC265D785D}">
      <dsp:nvSpPr>
        <dsp:cNvPr id="0" name=""/>
        <dsp:cNvSpPr/>
      </dsp:nvSpPr>
      <dsp:spPr>
        <a:xfrm>
          <a:off x="0" y="2332807"/>
          <a:ext cx="5914209" cy="583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Paid Work-Based Learning</a:t>
          </a:r>
        </a:p>
      </dsp:txBody>
      <dsp:txXfrm>
        <a:off x="0" y="2332807"/>
        <a:ext cx="5914209" cy="583041"/>
      </dsp:txXfrm>
    </dsp:sp>
    <dsp:sp modelId="{C5201C54-54AD-45F6-961C-563A2C9D86C0}">
      <dsp:nvSpPr>
        <dsp:cNvPr id="0" name=""/>
        <dsp:cNvSpPr/>
      </dsp:nvSpPr>
      <dsp:spPr>
        <a:xfrm>
          <a:off x="0" y="2915849"/>
          <a:ext cx="5914209" cy="0"/>
        </a:xfrm>
        <a:prstGeom prst="line">
          <a:avLst/>
        </a:prstGeom>
        <a:blipFill>
          <a:blip xmlns:r="http://schemas.openxmlformats.org/officeDocument/2006/relationships" r:embed="rId1">
            <a:duotone>
              <a:schemeClr val="accent2">
                <a:hueOff val="1406506"/>
                <a:satOff val="-24736"/>
                <a:lumOff val="981"/>
                <a:alphaOff val="0"/>
                <a:shade val="74000"/>
                <a:satMod val="130000"/>
                <a:lumMod val="90000"/>
              </a:schemeClr>
              <a:schemeClr val="accent2">
                <a:hueOff val="1406506"/>
                <a:satOff val="-24736"/>
                <a:lumOff val="981"/>
                <a:alphaOff val="0"/>
                <a:tint val="94000"/>
                <a:satMod val="120000"/>
                <a:lumMod val="104000"/>
              </a:schemeClr>
            </a:duotone>
          </a:blip>
          <a:tile tx="0" ty="0" sx="100000" sy="100000" flip="none" algn="tl"/>
        </a:blipFill>
        <a:ln w="9525" cap="flat" cmpd="sng" algn="ctr">
          <a:solidFill>
            <a:schemeClr val="accent2">
              <a:hueOff val="1406506"/>
              <a:satOff val="-24736"/>
              <a:lumOff val="981"/>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B73A89DD-B0B6-4CF4-B0B9-2EC61A645E56}">
      <dsp:nvSpPr>
        <dsp:cNvPr id="0" name=""/>
        <dsp:cNvSpPr/>
      </dsp:nvSpPr>
      <dsp:spPr>
        <a:xfrm>
          <a:off x="0" y="2915849"/>
          <a:ext cx="5914209" cy="583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Pre-College Summer Programs</a:t>
          </a:r>
        </a:p>
      </dsp:txBody>
      <dsp:txXfrm>
        <a:off x="0" y="2915849"/>
        <a:ext cx="5914209" cy="583041"/>
      </dsp:txXfrm>
    </dsp:sp>
    <dsp:sp modelId="{A352E80D-9B32-4791-90D0-9ADE34842114}">
      <dsp:nvSpPr>
        <dsp:cNvPr id="0" name=""/>
        <dsp:cNvSpPr/>
      </dsp:nvSpPr>
      <dsp:spPr>
        <a:xfrm>
          <a:off x="0" y="3498891"/>
          <a:ext cx="5914209" cy="0"/>
        </a:xfrm>
        <a:prstGeom prst="line">
          <a:avLst/>
        </a:prstGeom>
        <a:blipFill>
          <a:blip xmlns:r="http://schemas.openxmlformats.org/officeDocument/2006/relationships" r:embed="rId1">
            <a:duotone>
              <a:schemeClr val="accent2">
                <a:hueOff val="1687807"/>
                <a:satOff val="-29684"/>
                <a:lumOff val="1177"/>
                <a:alphaOff val="0"/>
                <a:shade val="74000"/>
                <a:satMod val="130000"/>
                <a:lumMod val="90000"/>
              </a:schemeClr>
              <a:schemeClr val="accent2">
                <a:hueOff val="1687807"/>
                <a:satOff val="-29684"/>
                <a:lumOff val="1177"/>
                <a:alphaOff val="0"/>
                <a:tint val="94000"/>
                <a:satMod val="120000"/>
                <a:lumMod val="104000"/>
              </a:schemeClr>
            </a:duotone>
          </a:blip>
          <a:tile tx="0" ty="0" sx="100000" sy="100000" flip="none" algn="tl"/>
        </a:blipFill>
        <a:ln w="9525" cap="flat" cmpd="sng" algn="ctr">
          <a:solidFill>
            <a:schemeClr val="accent2">
              <a:hueOff val="1687807"/>
              <a:satOff val="-29684"/>
              <a:lumOff val="1177"/>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A9443114-7227-4858-BBC4-D16141D58EFC}">
      <dsp:nvSpPr>
        <dsp:cNvPr id="0" name=""/>
        <dsp:cNvSpPr/>
      </dsp:nvSpPr>
      <dsp:spPr>
        <a:xfrm>
          <a:off x="0" y="3498891"/>
          <a:ext cx="5914209" cy="583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Workforce Ecosystem Integration</a:t>
          </a:r>
        </a:p>
      </dsp:txBody>
      <dsp:txXfrm>
        <a:off x="0" y="3498891"/>
        <a:ext cx="5914209" cy="583041"/>
      </dsp:txXfrm>
    </dsp:sp>
    <dsp:sp modelId="{A5198FCB-DA7A-40D6-9EFE-4DF9C21440D0}">
      <dsp:nvSpPr>
        <dsp:cNvPr id="0" name=""/>
        <dsp:cNvSpPr/>
      </dsp:nvSpPr>
      <dsp:spPr>
        <a:xfrm>
          <a:off x="0" y="4081932"/>
          <a:ext cx="5914209" cy="0"/>
        </a:xfrm>
        <a:prstGeom prst="line">
          <a:avLst/>
        </a:prstGeom>
        <a:blipFill>
          <a:blip xmlns:r="http://schemas.openxmlformats.org/officeDocument/2006/relationships" r:embed="rId1">
            <a:duotone>
              <a:schemeClr val="accent2">
                <a:hueOff val="1969109"/>
                <a:satOff val="-34631"/>
                <a:lumOff val="1373"/>
                <a:alphaOff val="0"/>
                <a:shade val="74000"/>
                <a:satMod val="130000"/>
                <a:lumMod val="90000"/>
              </a:schemeClr>
              <a:schemeClr val="accent2">
                <a:hueOff val="1969109"/>
                <a:satOff val="-34631"/>
                <a:lumOff val="1373"/>
                <a:alphaOff val="0"/>
                <a:tint val="94000"/>
                <a:satMod val="120000"/>
                <a:lumMod val="104000"/>
              </a:schemeClr>
            </a:duotone>
          </a:blip>
          <a:tile tx="0" ty="0" sx="100000" sy="100000" flip="none" algn="tl"/>
        </a:blipFill>
        <a:ln w="9525" cap="flat" cmpd="sng" algn="ctr">
          <a:solidFill>
            <a:schemeClr val="accent2">
              <a:hueOff val="1969109"/>
              <a:satOff val="-34631"/>
              <a:lumOff val="1373"/>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204AFC79-9C6D-4C95-91FB-18E9721B5C12}">
      <dsp:nvSpPr>
        <dsp:cNvPr id="0" name=""/>
        <dsp:cNvSpPr/>
      </dsp:nvSpPr>
      <dsp:spPr>
        <a:xfrm>
          <a:off x="0" y="4081932"/>
          <a:ext cx="5914209" cy="583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Community-Based Partnerships</a:t>
          </a:r>
        </a:p>
      </dsp:txBody>
      <dsp:txXfrm>
        <a:off x="0" y="4081932"/>
        <a:ext cx="5914209" cy="583041"/>
      </dsp:txXfrm>
    </dsp:sp>
    <dsp:sp modelId="{C41D222A-E52E-4197-9571-677A875697FF}">
      <dsp:nvSpPr>
        <dsp:cNvPr id="0" name=""/>
        <dsp:cNvSpPr/>
      </dsp:nvSpPr>
      <dsp:spPr>
        <a:xfrm>
          <a:off x="0" y="4664974"/>
          <a:ext cx="5914209" cy="0"/>
        </a:xfrm>
        <a:prstGeom prst="line">
          <a:avLst/>
        </a:prstGeom>
        <a:blipFill>
          <a:blip xmlns:r="http://schemas.openxmlformats.org/officeDocument/2006/relationships" r:embed="rId1">
            <a:duotone>
              <a:schemeClr val="accent2">
                <a:hueOff val="2250410"/>
                <a:satOff val="-39578"/>
                <a:lumOff val="1569"/>
                <a:alphaOff val="0"/>
                <a:shade val="74000"/>
                <a:satMod val="130000"/>
                <a:lumMod val="90000"/>
              </a:schemeClr>
              <a:schemeClr val="accent2">
                <a:hueOff val="2250410"/>
                <a:satOff val="-39578"/>
                <a:lumOff val="1569"/>
                <a:alphaOff val="0"/>
                <a:tint val="94000"/>
                <a:satMod val="120000"/>
                <a:lumMod val="104000"/>
              </a:schemeClr>
            </a:duotone>
          </a:blip>
          <a:tile tx="0" ty="0" sx="100000" sy="100000" flip="none" algn="tl"/>
        </a:blipFill>
        <a:ln w="9525" cap="flat" cmpd="sng" algn="ctr">
          <a:solidFill>
            <a:schemeClr val="accent2">
              <a:hueOff val="2250410"/>
              <a:satOff val="-39578"/>
              <a:lumOff val="1569"/>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D530206B-0FD5-421D-A7E8-AC1C2C99F894}">
      <dsp:nvSpPr>
        <dsp:cNvPr id="0" name=""/>
        <dsp:cNvSpPr/>
      </dsp:nvSpPr>
      <dsp:spPr>
        <a:xfrm>
          <a:off x="0" y="4664974"/>
          <a:ext cx="5914209" cy="583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Outcomes &amp; Future Direction</a:t>
          </a:r>
        </a:p>
      </dsp:txBody>
      <dsp:txXfrm>
        <a:off x="0" y="4664974"/>
        <a:ext cx="5914209" cy="583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5A878-EF36-4766-876C-76B576C20B56}">
      <dsp:nvSpPr>
        <dsp:cNvPr id="0" name=""/>
        <dsp:cNvSpPr/>
      </dsp:nvSpPr>
      <dsp:spPr>
        <a:xfrm>
          <a:off x="0" y="1073"/>
          <a:ext cx="9601196" cy="4574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C51AD0-F2F1-4B5D-9C4B-3E3AF5D04CCC}">
      <dsp:nvSpPr>
        <dsp:cNvPr id="0" name=""/>
        <dsp:cNvSpPr/>
      </dsp:nvSpPr>
      <dsp:spPr>
        <a:xfrm>
          <a:off x="138390" y="104008"/>
          <a:ext cx="251618" cy="2516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DC2E62-B8DC-4B73-BDBC-2CB4E30365BF}">
      <dsp:nvSpPr>
        <dsp:cNvPr id="0" name=""/>
        <dsp:cNvSpPr/>
      </dsp:nvSpPr>
      <dsp:spPr>
        <a:xfrm>
          <a:off x="528398" y="1073"/>
          <a:ext cx="9072797" cy="45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417" tIns="48417" rIns="48417" bIns="48417" numCol="1" spcCol="1270" anchor="ctr" anchorCtr="0">
          <a:noAutofit/>
        </a:bodyPr>
        <a:lstStyle/>
        <a:p>
          <a:pPr marL="0" lvl="0" indent="0" algn="l" defTabSz="844550">
            <a:lnSpc>
              <a:spcPct val="100000"/>
            </a:lnSpc>
            <a:spcBef>
              <a:spcPct val="0"/>
            </a:spcBef>
            <a:spcAft>
              <a:spcPct val="35000"/>
            </a:spcAft>
            <a:buNone/>
          </a:pPr>
          <a:r>
            <a:rPr lang="en-US" sz="1900" kern="1200"/>
            <a:t>Immersive access to 150+ high-demand careers</a:t>
          </a:r>
        </a:p>
      </dsp:txBody>
      <dsp:txXfrm>
        <a:off x="528398" y="1073"/>
        <a:ext cx="9072797" cy="457488"/>
      </dsp:txXfrm>
    </dsp:sp>
    <dsp:sp modelId="{4D43B539-ED6E-47AD-B561-4BC1494E1ADE}">
      <dsp:nvSpPr>
        <dsp:cNvPr id="0" name=""/>
        <dsp:cNvSpPr/>
      </dsp:nvSpPr>
      <dsp:spPr>
        <a:xfrm>
          <a:off x="0" y="572933"/>
          <a:ext cx="9601196" cy="4574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62A74D-128D-4B78-8954-FC1011C7DD33}">
      <dsp:nvSpPr>
        <dsp:cNvPr id="0" name=""/>
        <dsp:cNvSpPr/>
      </dsp:nvSpPr>
      <dsp:spPr>
        <a:xfrm>
          <a:off x="138390" y="675868"/>
          <a:ext cx="251618" cy="2516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5AC2C-5AA8-4C5B-995A-36E95F2A2FAF}">
      <dsp:nvSpPr>
        <dsp:cNvPr id="0" name=""/>
        <dsp:cNvSpPr/>
      </dsp:nvSpPr>
      <dsp:spPr>
        <a:xfrm>
          <a:off x="528398" y="572933"/>
          <a:ext cx="9072797" cy="45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417" tIns="48417" rIns="48417" bIns="48417" numCol="1" spcCol="1270" anchor="ctr" anchorCtr="0">
          <a:noAutofit/>
        </a:bodyPr>
        <a:lstStyle/>
        <a:p>
          <a:pPr marL="0" lvl="0" indent="0" algn="l" defTabSz="844550">
            <a:lnSpc>
              <a:spcPct val="100000"/>
            </a:lnSpc>
            <a:spcBef>
              <a:spcPct val="0"/>
            </a:spcBef>
            <a:spcAft>
              <a:spcPct val="35000"/>
            </a:spcAft>
            <a:buNone/>
          </a:pPr>
          <a:r>
            <a:rPr lang="en-US" sz="1900" kern="1200"/>
            <a:t>Exposure across 16 career clusters</a:t>
          </a:r>
        </a:p>
      </dsp:txBody>
      <dsp:txXfrm>
        <a:off x="528398" y="572933"/>
        <a:ext cx="9072797" cy="457488"/>
      </dsp:txXfrm>
    </dsp:sp>
    <dsp:sp modelId="{8FC671B6-5C73-49AE-B719-66332269473A}">
      <dsp:nvSpPr>
        <dsp:cNvPr id="0" name=""/>
        <dsp:cNvSpPr/>
      </dsp:nvSpPr>
      <dsp:spPr>
        <a:xfrm>
          <a:off x="0" y="1144793"/>
          <a:ext cx="9601196" cy="4574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A27AA7-CABE-4D09-AAE4-6D2A5D53F35C}">
      <dsp:nvSpPr>
        <dsp:cNvPr id="0" name=""/>
        <dsp:cNvSpPr/>
      </dsp:nvSpPr>
      <dsp:spPr>
        <a:xfrm>
          <a:off x="138390" y="1247728"/>
          <a:ext cx="251618" cy="2516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DD13CA-0604-47DA-9D5A-256CBF0455AE}">
      <dsp:nvSpPr>
        <dsp:cNvPr id="0" name=""/>
        <dsp:cNvSpPr/>
      </dsp:nvSpPr>
      <dsp:spPr>
        <a:xfrm>
          <a:off x="528398" y="1144793"/>
          <a:ext cx="9072797" cy="45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417" tIns="48417" rIns="48417" bIns="48417" numCol="1" spcCol="1270" anchor="ctr" anchorCtr="0">
          <a:noAutofit/>
        </a:bodyPr>
        <a:lstStyle/>
        <a:p>
          <a:pPr marL="0" lvl="0" indent="0" algn="l" defTabSz="844550">
            <a:lnSpc>
              <a:spcPct val="100000"/>
            </a:lnSpc>
            <a:spcBef>
              <a:spcPct val="0"/>
            </a:spcBef>
            <a:spcAft>
              <a:spcPct val="35000"/>
            </a:spcAft>
            <a:buNone/>
          </a:pPr>
          <a:r>
            <a:rPr lang="en-US" sz="1900" kern="1200"/>
            <a:t>Supports informed pathway selection</a:t>
          </a:r>
        </a:p>
      </dsp:txBody>
      <dsp:txXfrm>
        <a:off x="528398" y="1144793"/>
        <a:ext cx="9072797" cy="457488"/>
      </dsp:txXfrm>
    </dsp:sp>
    <dsp:sp modelId="{F74156EE-7A9B-4A04-9B04-B2312F73BCB2}">
      <dsp:nvSpPr>
        <dsp:cNvPr id="0" name=""/>
        <dsp:cNvSpPr/>
      </dsp:nvSpPr>
      <dsp:spPr>
        <a:xfrm>
          <a:off x="0" y="1716654"/>
          <a:ext cx="9601196" cy="4574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5428EF-B28F-4F98-9A05-1274CBACEB69}">
      <dsp:nvSpPr>
        <dsp:cNvPr id="0" name=""/>
        <dsp:cNvSpPr/>
      </dsp:nvSpPr>
      <dsp:spPr>
        <a:xfrm>
          <a:off x="138390" y="1819588"/>
          <a:ext cx="251618" cy="2516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306A8D-DFA8-4CDF-ADD6-A6D35C5C42F2}">
      <dsp:nvSpPr>
        <dsp:cNvPr id="0" name=""/>
        <dsp:cNvSpPr/>
      </dsp:nvSpPr>
      <dsp:spPr>
        <a:xfrm>
          <a:off x="528398" y="1716654"/>
          <a:ext cx="9072797" cy="45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417" tIns="48417" rIns="48417" bIns="48417" numCol="1" spcCol="1270" anchor="ctr" anchorCtr="0">
          <a:noAutofit/>
        </a:bodyPr>
        <a:lstStyle/>
        <a:p>
          <a:pPr marL="0" lvl="0" indent="0" algn="l" defTabSz="844550">
            <a:lnSpc>
              <a:spcPct val="100000"/>
            </a:lnSpc>
            <a:spcBef>
              <a:spcPct val="0"/>
            </a:spcBef>
            <a:spcAft>
              <a:spcPct val="35000"/>
            </a:spcAft>
            <a:buNone/>
          </a:pPr>
          <a:r>
            <a:rPr lang="en-US" sz="1900" kern="1200"/>
            <a:t>Reduces transportation and access limitations</a:t>
          </a:r>
        </a:p>
      </dsp:txBody>
      <dsp:txXfrm>
        <a:off x="528398" y="1716654"/>
        <a:ext cx="9072797" cy="457488"/>
      </dsp:txXfrm>
    </dsp:sp>
    <dsp:sp modelId="{5A3F4819-CA25-4935-8FB8-79205AD57C0F}">
      <dsp:nvSpPr>
        <dsp:cNvPr id="0" name=""/>
        <dsp:cNvSpPr/>
      </dsp:nvSpPr>
      <dsp:spPr>
        <a:xfrm>
          <a:off x="0" y="2288514"/>
          <a:ext cx="9601196" cy="4574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3D22FE-42E5-4806-94B4-23B385F2BD6E}">
      <dsp:nvSpPr>
        <dsp:cNvPr id="0" name=""/>
        <dsp:cNvSpPr/>
      </dsp:nvSpPr>
      <dsp:spPr>
        <a:xfrm>
          <a:off x="138390" y="2391448"/>
          <a:ext cx="251618" cy="2516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FFDFC0-A73B-4389-9175-B9E8543316B2}">
      <dsp:nvSpPr>
        <dsp:cNvPr id="0" name=""/>
        <dsp:cNvSpPr/>
      </dsp:nvSpPr>
      <dsp:spPr>
        <a:xfrm>
          <a:off x="528398" y="2288514"/>
          <a:ext cx="9072797" cy="45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417" tIns="48417" rIns="48417" bIns="48417" numCol="1" spcCol="1270" anchor="ctr" anchorCtr="0">
          <a:noAutofit/>
        </a:bodyPr>
        <a:lstStyle/>
        <a:p>
          <a:pPr marL="0" lvl="0" indent="0" algn="l" defTabSz="844550">
            <a:lnSpc>
              <a:spcPct val="100000"/>
            </a:lnSpc>
            <a:spcBef>
              <a:spcPct val="0"/>
            </a:spcBef>
            <a:spcAft>
              <a:spcPct val="35000"/>
            </a:spcAft>
            <a:buNone/>
          </a:pPr>
          <a:r>
            <a:rPr lang="en-US" sz="1900" kern="1200"/>
            <a:t>Trauma-informed, low-risk exploration environment</a:t>
          </a:r>
        </a:p>
      </dsp:txBody>
      <dsp:txXfrm>
        <a:off x="528398" y="2288514"/>
        <a:ext cx="9072797" cy="457488"/>
      </dsp:txXfrm>
    </dsp:sp>
    <dsp:sp modelId="{47B1B276-888B-4248-B34E-88FBD4A0BF0D}">
      <dsp:nvSpPr>
        <dsp:cNvPr id="0" name=""/>
        <dsp:cNvSpPr/>
      </dsp:nvSpPr>
      <dsp:spPr>
        <a:xfrm>
          <a:off x="0" y="2860374"/>
          <a:ext cx="9601196" cy="4574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D3B280-F249-44A2-98CA-959C980CF9FD}">
      <dsp:nvSpPr>
        <dsp:cNvPr id="0" name=""/>
        <dsp:cNvSpPr/>
      </dsp:nvSpPr>
      <dsp:spPr>
        <a:xfrm>
          <a:off x="138390" y="2963309"/>
          <a:ext cx="251618" cy="25161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22E941-566E-4E4C-B094-D658311ABFFA}">
      <dsp:nvSpPr>
        <dsp:cNvPr id="0" name=""/>
        <dsp:cNvSpPr/>
      </dsp:nvSpPr>
      <dsp:spPr>
        <a:xfrm>
          <a:off x="528398" y="2860374"/>
          <a:ext cx="9072797" cy="45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417" tIns="48417" rIns="48417" bIns="48417" numCol="1" spcCol="1270" anchor="ctr" anchorCtr="0">
          <a:noAutofit/>
        </a:bodyPr>
        <a:lstStyle/>
        <a:p>
          <a:pPr marL="0" lvl="0" indent="0" algn="l" defTabSz="844550">
            <a:lnSpc>
              <a:spcPct val="100000"/>
            </a:lnSpc>
            <a:spcBef>
              <a:spcPct val="0"/>
            </a:spcBef>
            <a:spcAft>
              <a:spcPct val="35000"/>
            </a:spcAft>
            <a:buNone/>
          </a:pPr>
          <a:r>
            <a:rPr lang="en-US" sz="1900" kern="1200">
              <a:hlinkClick xmlns:r="http://schemas.openxmlformats.org/officeDocument/2006/relationships" r:id="rId13"/>
            </a:rPr>
            <a:t>Transfr Video Library | VR Demos, Customer Story Videos &amp; Immersive Learning Clips</a:t>
          </a:r>
          <a:endParaRPr lang="en-US" sz="1900" kern="1200"/>
        </a:p>
      </dsp:txBody>
      <dsp:txXfrm>
        <a:off x="528398" y="2860374"/>
        <a:ext cx="9072797" cy="4574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1973B-C7B6-4577-9BF4-5C5B8AC66376}">
      <dsp:nvSpPr>
        <dsp:cNvPr id="0" name=""/>
        <dsp:cNvSpPr/>
      </dsp:nvSpPr>
      <dsp:spPr>
        <a:xfrm>
          <a:off x="0" y="1697"/>
          <a:ext cx="5914209" cy="7234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B87265-C154-4456-9B6F-F9917B5E9623}">
      <dsp:nvSpPr>
        <dsp:cNvPr id="0" name=""/>
        <dsp:cNvSpPr/>
      </dsp:nvSpPr>
      <dsp:spPr>
        <a:xfrm>
          <a:off x="218854" y="164481"/>
          <a:ext cx="397916" cy="3979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56E40A-A6BF-4181-80DE-FFC6C51A48AA}">
      <dsp:nvSpPr>
        <dsp:cNvPr id="0" name=""/>
        <dsp:cNvSpPr/>
      </dsp:nvSpPr>
      <dsp:spPr>
        <a:xfrm>
          <a:off x="835624" y="1697"/>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90000"/>
            </a:lnSpc>
            <a:spcBef>
              <a:spcPct val="0"/>
            </a:spcBef>
            <a:spcAft>
              <a:spcPct val="35000"/>
            </a:spcAft>
            <a:buNone/>
          </a:pPr>
          <a:r>
            <a:rPr lang="en-US" sz="1900" kern="1200"/>
            <a:t>Provides safe, immersive exploration of high-wage careers with guided digital coaching</a:t>
          </a:r>
        </a:p>
      </dsp:txBody>
      <dsp:txXfrm>
        <a:off x="835624" y="1697"/>
        <a:ext cx="5078584" cy="723484"/>
      </dsp:txXfrm>
    </dsp:sp>
    <dsp:sp modelId="{995FAD1F-498D-4052-A514-126E432BBC75}">
      <dsp:nvSpPr>
        <dsp:cNvPr id="0" name=""/>
        <dsp:cNvSpPr/>
      </dsp:nvSpPr>
      <dsp:spPr>
        <a:xfrm>
          <a:off x="0" y="906053"/>
          <a:ext cx="5914209" cy="7234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EA024A-3DAE-43A1-9442-FCBE2AF53EB4}">
      <dsp:nvSpPr>
        <dsp:cNvPr id="0" name=""/>
        <dsp:cNvSpPr/>
      </dsp:nvSpPr>
      <dsp:spPr>
        <a:xfrm>
          <a:off x="218854" y="1068837"/>
          <a:ext cx="397916" cy="3979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3D63A0-7434-414B-A68C-940B2D7F59A9}">
      <dsp:nvSpPr>
        <dsp:cNvPr id="0" name=""/>
        <dsp:cNvSpPr/>
      </dsp:nvSpPr>
      <dsp:spPr>
        <a:xfrm>
          <a:off x="835624" y="906053"/>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90000"/>
            </a:lnSpc>
            <a:spcBef>
              <a:spcPct val="0"/>
            </a:spcBef>
            <a:spcAft>
              <a:spcPct val="35000"/>
            </a:spcAft>
            <a:buNone/>
          </a:pPr>
          <a:r>
            <a:rPr lang="en-US" sz="1900" kern="1200"/>
            <a:t>Increase engagement among unserved and underserved youth</a:t>
          </a:r>
        </a:p>
      </dsp:txBody>
      <dsp:txXfrm>
        <a:off x="835624" y="906053"/>
        <a:ext cx="5078584" cy="723484"/>
      </dsp:txXfrm>
    </dsp:sp>
    <dsp:sp modelId="{7FDC76CC-02A7-4D1E-B119-657E010D13C1}">
      <dsp:nvSpPr>
        <dsp:cNvPr id="0" name=""/>
        <dsp:cNvSpPr/>
      </dsp:nvSpPr>
      <dsp:spPr>
        <a:xfrm>
          <a:off x="0" y="1810408"/>
          <a:ext cx="5914209" cy="72348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1BDD7-73A0-4077-A561-02C152627E39}">
      <dsp:nvSpPr>
        <dsp:cNvPr id="0" name=""/>
        <dsp:cNvSpPr/>
      </dsp:nvSpPr>
      <dsp:spPr>
        <a:xfrm>
          <a:off x="218854" y="1973192"/>
          <a:ext cx="397916" cy="3979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CBB150-A24A-41F6-972A-5B5CB2ED7332}">
      <dsp:nvSpPr>
        <dsp:cNvPr id="0" name=""/>
        <dsp:cNvSpPr/>
      </dsp:nvSpPr>
      <dsp:spPr>
        <a:xfrm>
          <a:off x="835624" y="1810408"/>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90000"/>
            </a:lnSpc>
            <a:spcBef>
              <a:spcPct val="0"/>
            </a:spcBef>
            <a:spcAft>
              <a:spcPct val="35000"/>
            </a:spcAft>
            <a:buNone/>
          </a:pPr>
          <a:r>
            <a:rPr lang="en-US" sz="1900" kern="1200"/>
            <a:t>Expands vision beyond local labor market constraints</a:t>
          </a:r>
        </a:p>
      </dsp:txBody>
      <dsp:txXfrm>
        <a:off x="835624" y="1810408"/>
        <a:ext cx="5078584" cy="723484"/>
      </dsp:txXfrm>
    </dsp:sp>
    <dsp:sp modelId="{D936AC05-B223-423B-863D-FBD0717A3038}">
      <dsp:nvSpPr>
        <dsp:cNvPr id="0" name=""/>
        <dsp:cNvSpPr/>
      </dsp:nvSpPr>
      <dsp:spPr>
        <a:xfrm>
          <a:off x="0" y="2714764"/>
          <a:ext cx="5914209" cy="72348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84DC1F-6006-4551-AD25-CECD8F5E7DAB}">
      <dsp:nvSpPr>
        <dsp:cNvPr id="0" name=""/>
        <dsp:cNvSpPr/>
      </dsp:nvSpPr>
      <dsp:spPr>
        <a:xfrm>
          <a:off x="218854" y="2877548"/>
          <a:ext cx="397916" cy="3979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477C3F-2593-40A9-B197-9D08BBBAB338}">
      <dsp:nvSpPr>
        <dsp:cNvPr id="0" name=""/>
        <dsp:cNvSpPr/>
      </dsp:nvSpPr>
      <dsp:spPr>
        <a:xfrm>
          <a:off x="835624" y="2714764"/>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90000"/>
            </a:lnSpc>
            <a:spcBef>
              <a:spcPct val="0"/>
            </a:spcBef>
            <a:spcAft>
              <a:spcPct val="35000"/>
            </a:spcAft>
            <a:buNone/>
          </a:pPr>
          <a:r>
            <a:rPr lang="en-US" sz="1900" kern="1200"/>
            <a:t>Connects exploration directly to paid WBLE opportunities </a:t>
          </a:r>
        </a:p>
      </dsp:txBody>
      <dsp:txXfrm>
        <a:off x="835624" y="2714764"/>
        <a:ext cx="5078584" cy="723484"/>
      </dsp:txXfrm>
    </dsp:sp>
    <dsp:sp modelId="{34D20784-265D-4208-832C-7494723E3AE5}">
      <dsp:nvSpPr>
        <dsp:cNvPr id="0" name=""/>
        <dsp:cNvSpPr/>
      </dsp:nvSpPr>
      <dsp:spPr>
        <a:xfrm>
          <a:off x="0" y="3619119"/>
          <a:ext cx="5914209" cy="72348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142F2B-5136-4EF1-B428-5C1BD3FD1BE2}">
      <dsp:nvSpPr>
        <dsp:cNvPr id="0" name=""/>
        <dsp:cNvSpPr/>
      </dsp:nvSpPr>
      <dsp:spPr>
        <a:xfrm>
          <a:off x="218854" y="3781903"/>
          <a:ext cx="397916" cy="3979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4CD5FD-3A0D-492F-A275-BF3488729BDF}">
      <dsp:nvSpPr>
        <dsp:cNvPr id="0" name=""/>
        <dsp:cNvSpPr/>
      </dsp:nvSpPr>
      <dsp:spPr>
        <a:xfrm>
          <a:off x="835624" y="3619119"/>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90000"/>
            </a:lnSpc>
            <a:spcBef>
              <a:spcPct val="0"/>
            </a:spcBef>
            <a:spcAft>
              <a:spcPct val="35000"/>
            </a:spcAft>
            <a:buNone/>
          </a:pPr>
          <a:r>
            <a:rPr lang="en-US" sz="1900" kern="1200"/>
            <a:t>Aligns career awareness with credential planning</a:t>
          </a:r>
        </a:p>
      </dsp:txBody>
      <dsp:txXfrm>
        <a:off x="835624" y="3619119"/>
        <a:ext cx="5078584" cy="723484"/>
      </dsp:txXfrm>
    </dsp:sp>
    <dsp:sp modelId="{6BB5D239-C31B-4B76-8AC7-E44C3C186A4E}">
      <dsp:nvSpPr>
        <dsp:cNvPr id="0" name=""/>
        <dsp:cNvSpPr/>
      </dsp:nvSpPr>
      <dsp:spPr>
        <a:xfrm>
          <a:off x="0" y="4523474"/>
          <a:ext cx="5914209" cy="7234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A55F0A-BBCF-4BBA-A4F8-D397E49FB9AE}">
      <dsp:nvSpPr>
        <dsp:cNvPr id="0" name=""/>
        <dsp:cNvSpPr/>
      </dsp:nvSpPr>
      <dsp:spPr>
        <a:xfrm>
          <a:off x="218854" y="4686258"/>
          <a:ext cx="397916" cy="3979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0328FA-C512-4C9C-9043-7125643C94EE}">
      <dsp:nvSpPr>
        <dsp:cNvPr id="0" name=""/>
        <dsp:cNvSpPr/>
      </dsp:nvSpPr>
      <dsp:spPr>
        <a:xfrm>
          <a:off x="835624" y="4523474"/>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90000"/>
            </a:lnSpc>
            <a:spcBef>
              <a:spcPct val="0"/>
            </a:spcBef>
            <a:spcAft>
              <a:spcPct val="35000"/>
            </a:spcAft>
            <a:buNone/>
          </a:pPr>
          <a:r>
            <a:rPr lang="en-US" sz="1900" kern="1200"/>
            <a:t>Accessible for diverse learning styles</a:t>
          </a:r>
        </a:p>
      </dsp:txBody>
      <dsp:txXfrm>
        <a:off x="835624" y="4523474"/>
        <a:ext cx="5078584" cy="7234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27229-E802-40FA-86F5-FD86B0CF037C}">
      <dsp:nvSpPr>
        <dsp:cNvPr id="0" name=""/>
        <dsp:cNvSpPr/>
      </dsp:nvSpPr>
      <dsp:spPr>
        <a:xfrm>
          <a:off x="720089" y="0"/>
          <a:ext cx="8161020" cy="3317875"/>
        </a:xfrm>
        <a:prstGeom prst="rightArrow">
          <a:avLst/>
        </a:prstGeom>
        <a:blipFill>
          <a:blip xmlns:r="http://schemas.openxmlformats.org/officeDocument/2006/relationships" r:embed="rId1">
            <a:duotone>
              <a:schemeClr val="accent2">
                <a:tint val="40000"/>
                <a:hueOff val="0"/>
                <a:satOff val="0"/>
                <a:lumOff val="0"/>
                <a:alphaOff val="0"/>
                <a:shade val="74000"/>
                <a:satMod val="130000"/>
                <a:lumMod val="90000"/>
              </a:schemeClr>
              <a:schemeClr val="accent2">
                <a:tint val="40000"/>
                <a:hueOff val="0"/>
                <a:satOff val="0"/>
                <a:lumOff val="0"/>
                <a:alphaOff val="0"/>
                <a:tint val="94000"/>
                <a:satMod val="120000"/>
                <a:lumMod val="104000"/>
              </a:schemeClr>
            </a:duotone>
          </a:blip>
          <a:tile tx="0" ty="0" sx="100000" sy="100000" flip="none" algn="tl"/>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3614DAF-D768-4541-8DFC-AA53972A9F27}">
      <dsp:nvSpPr>
        <dsp:cNvPr id="0" name=""/>
        <dsp:cNvSpPr/>
      </dsp:nvSpPr>
      <dsp:spPr>
        <a:xfrm>
          <a:off x="10313" y="995362"/>
          <a:ext cx="3090386" cy="132715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IDEA Transition Requirements</a:t>
          </a:r>
        </a:p>
      </dsp:txBody>
      <dsp:txXfrm>
        <a:off x="75099" y="1060148"/>
        <a:ext cx="2960814" cy="1197578"/>
      </dsp:txXfrm>
    </dsp:sp>
    <dsp:sp modelId="{F379C5E9-A28C-413A-89D3-D288222931F2}">
      <dsp:nvSpPr>
        <dsp:cNvPr id="0" name=""/>
        <dsp:cNvSpPr/>
      </dsp:nvSpPr>
      <dsp:spPr>
        <a:xfrm>
          <a:off x="3255406" y="995362"/>
          <a:ext cx="3090386" cy="1327150"/>
        </a:xfrm>
        <a:prstGeom prst="round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Pre-ETS Benchmarks </a:t>
          </a:r>
        </a:p>
        <a:p>
          <a:pPr marL="0" lvl="0" indent="0" algn="ctr" defTabSz="1111250">
            <a:lnSpc>
              <a:spcPct val="90000"/>
            </a:lnSpc>
            <a:spcBef>
              <a:spcPct val="0"/>
            </a:spcBef>
            <a:spcAft>
              <a:spcPct val="35000"/>
            </a:spcAft>
            <a:buNone/>
          </a:pPr>
          <a:r>
            <a:rPr lang="en-US" sz="2500" kern="1200" dirty="0"/>
            <a:t>(WIOA Title IV)</a:t>
          </a:r>
        </a:p>
      </dsp:txBody>
      <dsp:txXfrm>
        <a:off x="3320192" y="1060148"/>
        <a:ext cx="2960814" cy="1197578"/>
      </dsp:txXfrm>
    </dsp:sp>
    <dsp:sp modelId="{83AF38D3-C058-420E-9AA8-9D4A3E88CBF2}">
      <dsp:nvSpPr>
        <dsp:cNvPr id="0" name=""/>
        <dsp:cNvSpPr/>
      </dsp:nvSpPr>
      <dsp:spPr>
        <a:xfrm>
          <a:off x="6500499" y="995362"/>
          <a:ext cx="3090386" cy="1327150"/>
        </a:xfrm>
        <a:prstGeom prst="roundRect">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Workforce Development Goals</a:t>
          </a:r>
        </a:p>
      </dsp:txBody>
      <dsp:txXfrm>
        <a:off x="6565285" y="1060148"/>
        <a:ext cx="2960814" cy="1197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6A7C7-7A78-4129-8979-2F87C289059A}">
      <dsp:nvSpPr>
        <dsp:cNvPr id="0" name=""/>
        <dsp:cNvSpPr/>
      </dsp:nvSpPr>
      <dsp:spPr>
        <a:xfrm>
          <a:off x="0" y="0"/>
          <a:ext cx="5914209" cy="0"/>
        </a:xfrm>
        <a:prstGeom prst="line">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0F78094B-CA5A-4B17-A3D6-5A7A6669EF10}">
      <dsp:nvSpPr>
        <dsp:cNvPr id="0" name=""/>
        <dsp:cNvSpPr/>
      </dsp:nvSpPr>
      <dsp:spPr>
        <a:xfrm>
          <a:off x="0" y="0"/>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Expanding Access Requires Innovation- reaching underserved and disconnected youth requires proactive and creative service models.</a:t>
          </a:r>
        </a:p>
      </dsp:txBody>
      <dsp:txXfrm>
        <a:off x="0" y="0"/>
        <a:ext cx="5914209" cy="1312164"/>
      </dsp:txXfrm>
    </dsp:sp>
    <dsp:sp modelId="{D3B71B28-3CB6-49FF-ADB2-D90A2D31EB72}">
      <dsp:nvSpPr>
        <dsp:cNvPr id="0" name=""/>
        <dsp:cNvSpPr/>
      </dsp:nvSpPr>
      <dsp:spPr>
        <a:xfrm>
          <a:off x="0" y="1312164"/>
          <a:ext cx="5914209" cy="0"/>
        </a:xfrm>
        <a:prstGeom prst="line">
          <a:avLst/>
        </a:prstGeom>
        <a:blipFill>
          <a:blip xmlns:r="http://schemas.openxmlformats.org/officeDocument/2006/relationships" r:embed="rId1">
            <a:duotone>
              <a:schemeClr val="accent2">
                <a:hueOff val="750137"/>
                <a:satOff val="-13193"/>
                <a:lumOff val="523"/>
                <a:alphaOff val="0"/>
                <a:shade val="74000"/>
                <a:satMod val="130000"/>
                <a:lumMod val="90000"/>
              </a:schemeClr>
              <a:schemeClr val="accent2">
                <a:hueOff val="750137"/>
                <a:satOff val="-13193"/>
                <a:lumOff val="523"/>
                <a:alphaOff val="0"/>
                <a:tint val="94000"/>
                <a:satMod val="120000"/>
                <a:lumMod val="104000"/>
              </a:schemeClr>
            </a:duotone>
          </a:blip>
          <a:tile tx="0" ty="0" sx="100000" sy="100000" flip="none" algn="tl"/>
        </a:blipFill>
        <a:ln w="9525" cap="flat" cmpd="sng" algn="ctr">
          <a:solidFill>
            <a:schemeClr val="accent2">
              <a:hueOff val="750137"/>
              <a:satOff val="-13193"/>
              <a:lumOff val="523"/>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D9B08F0F-E94F-4154-BE75-1A6E22A5A0FC}">
      <dsp:nvSpPr>
        <dsp:cNvPr id="0" name=""/>
        <dsp:cNvSpPr/>
      </dsp:nvSpPr>
      <dsp:spPr>
        <a:xfrm>
          <a:off x="0" y="1312164"/>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Technology Can Transform Career Exploration- immersive tools like virtual reality expand career awareness and engagement.</a:t>
          </a:r>
        </a:p>
      </dsp:txBody>
      <dsp:txXfrm>
        <a:off x="0" y="1312164"/>
        <a:ext cx="5914209" cy="1312164"/>
      </dsp:txXfrm>
    </dsp:sp>
    <dsp:sp modelId="{EFA2037E-510C-4FED-8D64-CC4F03F534B2}">
      <dsp:nvSpPr>
        <dsp:cNvPr id="0" name=""/>
        <dsp:cNvSpPr/>
      </dsp:nvSpPr>
      <dsp:spPr>
        <a:xfrm>
          <a:off x="0" y="2624328"/>
          <a:ext cx="5914209" cy="0"/>
        </a:xfrm>
        <a:prstGeom prst="line">
          <a:avLst/>
        </a:prstGeom>
        <a:blipFill>
          <a:blip xmlns:r="http://schemas.openxmlformats.org/officeDocument/2006/relationships" r:embed="rId1">
            <a:duotone>
              <a:schemeClr val="accent2">
                <a:hueOff val="1500273"/>
                <a:satOff val="-26385"/>
                <a:lumOff val="1046"/>
                <a:alphaOff val="0"/>
                <a:shade val="74000"/>
                <a:satMod val="130000"/>
                <a:lumMod val="90000"/>
              </a:schemeClr>
              <a:schemeClr val="accent2">
                <a:hueOff val="1500273"/>
                <a:satOff val="-26385"/>
                <a:lumOff val="1046"/>
                <a:alphaOff val="0"/>
                <a:tint val="94000"/>
                <a:satMod val="120000"/>
                <a:lumMod val="104000"/>
              </a:schemeClr>
            </a:duotone>
          </a:blip>
          <a:tile tx="0" ty="0" sx="100000" sy="100000" flip="none" algn="tl"/>
        </a:blipFill>
        <a:ln w="9525" cap="flat" cmpd="sng" algn="ctr">
          <a:solidFill>
            <a:schemeClr val="accent2">
              <a:hueOff val="1500273"/>
              <a:satOff val="-26385"/>
              <a:lumOff val="1046"/>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3F4A6D43-4BC7-420F-9E78-700DB338AE60}">
      <dsp:nvSpPr>
        <dsp:cNvPr id="0" name=""/>
        <dsp:cNvSpPr/>
      </dsp:nvSpPr>
      <dsp:spPr>
        <a:xfrm>
          <a:off x="0" y="2624328"/>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Paid Work Experience Improves Outcomes- early work experience increases long-term employment success for youth with disabilities.</a:t>
          </a:r>
        </a:p>
      </dsp:txBody>
      <dsp:txXfrm>
        <a:off x="0" y="2624328"/>
        <a:ext cx="5914209" cy="1312164"/>
      </dsp:txXfrm>
    </dsp:sp>
    <dsp:sp modelId="{A4F5171C-F00B-4AFF-9115-E1A7A5F31E46}">
      <dsp:nvSpPr>
        <dsp:cNvPr id="0" name=""/>
        <dsp:cNvSpPr/>
      </dsp:nvSpPr>
      <dsp:spPr>
        <a:xfrm>
          <a:off x="0" y="3936492"/>
          <a:ext cx="5914209" cy="0"/>
        </a:xfrm>
        <a:prstGeom prst="line">
          <a:avLst/>
        </a:prstGeom>
        <a:blipFill>
          <a:blip xmlns:r="http://schemas.openxmlformats.org/officeDocument/2006/relationships" r:embed="rId1">
            <a:duotone>
              <a:schemeClr val="accent2">
                <a:hueOff val="2250410"/>
                <a:satOff val="-39578"/>
                <a:lumOff val="1569"/>
                <a:alphaOff val="0"/>
                <a:shade val="74000"/>
                <a:satMod val="130000"/>
                <a:lumMod val="90000"/>
              </a:schemeClr>
              <a:schemeClr val="accent2">
                <a:hueOff val="2250410"/>
                <a:satOff val="-39578"/>
                <a:lumOff val="1569"/>
                <a:alphaOff val="0"/>
                <a:tint val="94000"/>
                <a:satMod val="120000"/>
                <a:lumMod val="104000"/>
              </a:schemeClr>
            </a:duotone>
          </a:blip>
          <a:tile tx="0" ty="0" sx="100000" sy="100000" flip="none" algn="tl"/>
        </a:blipFill>
        <a:ln w="9525" cap="flat" cmpd="sng" algn="ctr">
          <a:solidFill>
            <a:schemeClr val="accent2">
              <a:hueOff val="2250410"/>
              <a:satOff val="-39578"/>
              <a:lumOff val="1569"/>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EBD9D99-2B05-4963-8138-C0F69C4D3350}">
      <dsp:nvSpPr>
        <dsp:cNvPr id="0" name=""/>
        <dsp:cNvSpPr/>
      </dsp:nvSpPr>
      <dsp:spPr>
        <a:xfrm>
          <a:off x="0" y="3936492"/>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Partnerships Build Workforce Pipelines- collaboration with schools, workforce systems, and community partners strengths transition</a:t>
          </a:r>
        </a:p>
      </dsp:txBody>
      <dsp:txXfrm>
        <a:off x="0" y="3936492"/>
        <a:ext cx="5914209" cy="13121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B1C116EB-3852-4741-BC1E-E7FA4A63C359}" type="datetimeFigureOut">
              <a:rPr lang="en-US" smtClean="0"/>
              <a:t>3/25/2026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AABC5F5C-706B-42DD-ACEA-2E6293497CD0}" type="slidenum">
              <a:rPr lang="en-US" smtClean="0"/>
              <a:t>‹#›</a:t>
            </a:fld>
            <a:endParaRPr lang="en-US"/>
          </a:p>
        </p:txBody>
      </p:sp>
    </p:spTree>
    <p:extLst>
      <p:ext uri="{BB962C8B-B14F-4D97-AF65-F5344CB8AC3E}">
        <p14:creationId xmlns:p14="http://schemas.microsoft.com/office/powerpoint/2010/main" val="3888923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C5F5C-706B-42DD-ACEA-2E6293497CD0}" type="slidenum">
              <a:rPr lang="en-US" smtClean="0"/>
              <a:t>1</a:t>
            </a:fld>
            <a:endParaRPr lang="en-US"/>
          </a:p>
        </p:txBody>
      </p:sp>
    </p:spTree>
    <p:extLst>
      <p:ext uri="{BB962C8B-B14F-4D97-AF65-F5344CB8AC3E}">
        <p14:creationId xmlns:p14="http://schemas.microsoft.com/office/powerpoint/2010/main" val="220501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5F5C-706B-42DD-ACEA-2E6293497CD0}" type="slidenum">
              <a:rPr lang="en-US" smtClean="0"/>
              <a:t>10</a:t>
            </a:fld>
            <a:endParaRPr lang="en-US"/>
          </a:p>
        </p:txBody>
      </p:sp>
    </p:spTree>
    <p:extLst>
      <p:ext uri="{BB962C8B-B14F-4D97-AF65-F5344CB8AC3E}">
        <p14:creationId xmlns:p14="http://schemas.microsoft.com/office/powerpoint/2010/main" val="152816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5F5C-706B-42DD-ACEA-2E6293497CD0}" type="slidenum">
              <a:rPr lang="en-US" smtClean="0"/>
              <a:t>11</a:t>
            </a:fld>
            <a:endParaRPr lang="en-US"/>
          </a:p>
        </p:txBody>
      </p:sp>
    </p:spTree>
    <p:extLst>
      <p:ext uri="{BB962C8B-B14F-4D97-AF65-F5344CB8AC3E}">
        <p14:creationId xmlns:p14="http://schemas.microsoft.com/office/powerpoint/2010/main" val="780583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5F5C-706B-42DD-ACEA-2E6293497CD0}" type="slidenum">
              <a:rPr lang="en-US" smtClean="0"/>
              <a:t>12</a:t>
            </a:fld>
            <a:endParaRPr lang="en-US"/>
          </a:p>
        </p:txBody>
      </p:sp>
    </p:spTree>
    <p:extLst>
      <p:ext uri="{BB962C8B-B14F-4D97-AF65-F5344CB8AC3E}">
        <p14:creationId xmlns:p14="http://schemas.microsoft.com/office/powerpoint/2010/main" val="248291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5F5C-706B-42DD-ACEA-2E6293497CD0}" type="slidenum">
              <a:rPr lang="en-US" smtClean="0"/>
              <a:t>13</a:t>
            </a:fld>
            <a:endParaRPr lang="en-US"/>
          </a:p>
        </p:txBody>
      </p:sp>
    </p:spTree>
    <p:extLst>
      <p:ext uri="{BB962C8B-B14F-4D97-AF65-F5344CB8AC3E}">
        <p14:creationId xmlns:p14="http://schemas.microsoft.com/office/powerpoint/2010/main" val="3223824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C5F5C-706B-42DD-ACEA-2E6293497CD0}" type="slidenum">
              <a:rPr lang="en-US" smtClean="0"/>
              <a:t>14</a:t>
            </a:fld>
            <a:endParaRPr lang="en-US"/>
          </a:p>
        </p:txBody>
      </p:sp>
    </p:spTree>
    <p:extLst>
      <p:ext uri="{BB962C8B-B14F-4D97-AF65-F5344CB8AC3E}">
        <p14:creationId xmlns:p14="http://schemas.microsoft.com/office/powerpoint/2010/main" val="524145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C5F5C-706B-42DD-ACEA-2E6293497CD0}" type="slidenum">
              <a:rPr lang="en-US" smtClean="0"/>
              <a:t>15</a:t>
            </a:fld>
            <a:endParaRPr lang="en-US"/>
          </a:p>
        </p:txBody>
      </p:sp>
    </p:spTree>
    <p:extLst>
      <p:ext uri="{BB962C8B-B14F-4D97-AF65-F5344CB8AC3E}">
        <p14:creationId xmlns:p14="http://schemas.microsoft.com/office/powerpoint/2010/main" val="4004782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C5F5C-706B-42DD-ACEA-2E6293497CD0}" type="slidenum">
              <a:rPr lang="en-US" smtClean="0"/>
              <a:t>16</a:t>
            </a:fld>
            <a:endParaRPr lang="en-US"/>
          </a:p>
        </p:txBody>
      </p:sp>
    </p:spTree>
    <p:extLst>
      <p:ext uri="{BB962C8B-B14F-4D97-AF65-F5344CB8AC3E}">
        <p14:creationId xmlns:p14="http://schemas.microsoft.com/office/powerpoint/2010/main" val="4107232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NJ DVRS developed a Pre-ETS Paid Internship designed to expand access to work-based learning opportunities for underserved youth</a:t>
            </a:r>
          </a:p>
          <a:p>
            <a:endParaRPr lang="en-US" dirty="0"/>
          </a:p>
        </p:txBody>
      </p:sp>
      <p:sp>
        <p:nvSpPr>
          <p:cNvPr id="4" name="Slide Number Placeholder 3"/>
          <p:cNvSpPr>
            <a:spLocks noGrp="1"/>
          </p:cNvSpPr>
          <p:nvPr>
            <p:ph type="sldNum" sz="quarter" idx="5"/>
          </p:nvPr>
        </p:nvSpPr>
        <p:spPr/>
        <p:txBody>
          <a:bodyPr/>
          <a:lstStyle/>
          <a:p>
            <a:fld id="{AABC5F5C-706B-42DD-ACEA-2E6293497CD0}" type="slidenum">
              <a:rPr lang="en-US" smtClean="0"/>
              <a:t>17</a:t>
            </a:fld>
            <a:endParaRPr lang="en-US"/>
          </a:p>
        </p:txBody>
      </p:sp>
    </p:spTree>
    <p:extLst>
      <p:ext uri="{BB962C8B-B14F-4D97-AF65-F5344CB8AC3E}">
        <p14:creationId xmlns:p14="http://schemas.microsoft.com/office/powerpoint/2010/main" val="3844027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5F5C-706B-42DD-ACEA-2E6293497CD0}" type="slidenum">
              <a:rPr lang="en-US" smtClean="0"/>
              <a:t>18</a:t>
            </a:fld>
            <a:endParaRPr lang="en-US"/>
          </a:p>
        </p:txBody>
      </p:sp>
    </p:spTree>
    <p:extLst>
      <p:ext uri="{BB962C8B-B14F-4D97-AF65-F5344CB8AC3E}">
        <p14:creationId xmlns:p14="http://schemas.microsoft.com/office/powerpoint/2010/main" val="1529752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C5F5C-706B-42DD-ACEA-2E6293497CD0}" type="slidenum">
              <a:rPr lang="en-US" smtClean="0"/>
              <a:t>19</a:t>
            </a:fld>
            <a:endParaRPr lang="en-US"/>
          </a:p>
        </p:txBody>
      </p:sp>
    </p:spTree>
    <p:extLst>
      <p:ext uri="{BB962C8B-B14F-4D97-AF65-F5344CB8AC3E}">
        <p14:creationId xmlns:p14="http://schemas.microsoft.com/office/powerpoint/2010/main" val="69010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C5F5C-706B-42DD-ACEA-2E6293497CD0}" type="slidenum">
              <a:rPr lang="en-US" smtClean="0"/>
              <a:t>2</a:t>
            </a:fld>
            <a:endParaRPr lang="en-US"/>
          </a:p>
        </p:txBody>
      </p:sp>
    </p:spTree>
    <p:extLst>
      <p:ext uri="{BB962C8B-B14F-4D97-AF65-F5344CB8AC3E}">
        <p14:creationId xmlns:p14="http://schemas.microsoft.com/office/powerpoint/2010/main" val="2272539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5F5C-706B-42DD-ACEA-2E6293497CD0}" type="slidenum">
              <a:rPr lang="en-US" smtClean="0"/>
              <a:t>20</a:t>
            </a:fld>
            <a:endParaRPr lang="en-US"/>
          </a:p>
        </p:txBody>
      </p:sp>
    </p:spTree>
    <p:extLst>
      <p:ext uri="{BB962C8B-B14F-4D97-AF65-F5344CB8AC3E}">
        <p14:creationId xmlns:p14="http://schemas.microsoft.com/office/powerpoint/2010/main" val="4254877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C5F5C-706B-42DD-ACEA-2E6293497CD0}" type="slidenum">
              <a:rPr lang="en-US" smtClean="0"/>
              <a:t>21</a:t>
            </a:fld>
            <a:endParaRPr lang="en-US"/>
          </a:p>
        </p:txBody>
      </p:sp>
    </p:spTree>
    <p:extLst>
      <p:ext uri="{BB962C8B-B14F-4D97-AF65-F5344CB8AC3E}">
        <p14:creationId xmlns:p14="http://schemas.microsoft.com/office/powerpoint/2010/main" val="1836115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5F5C-706B-42DD-ACEA-2E6293497CD0}" type="slidenum">
              <a:rPr lang="en-US" smtClean="0"/>
              <a:t>22</a:t>
            </a:fld>
            <a:endParaRPr lang="en-US"/>
          </a:p>
        </p:txBody>
      </p:sp>
    </p:spTree>
    <p:extLst>
      <p:ext uri="{BB962C8B-B14F-4D97-AF65-F5344CB8AC3E}">
        <p14:creationId xmlns:p14="http://schemas.microsoft.com/office/powerpoint/2010/main" val="3089082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programs allow students to </a:t>
            </a:r>
            <a:r>
              <a:rPr lang="en-US" b="1" dirty="0"/>
              <a:t>experience college life while still in high school</a:t>
            </a:r>
            <a:r>
              <a:rPr lang="en-US" dirty="0"/>
              <a:t>, reducing uncertainty and building confidence about post-secondary pathways.</a:t>
            </a:r>
          </a:p>
          <a:p>
            <a:endParaRPr lang="en-US" dirty="0"/>
          </a:p>
        </p:txBody>
      </p:sp>
      <p:sp>
        <p:nvSpPr>
          <p:cNvPr id="4" name="Slide Number Placeholder 3"/>
          <p:cNvSpPr>
            <a:spLocks noGrp="1"/>
          </p:cNvSpPr>
          <p:nvPr>
            <p:ph type="sldNum" sz="quarter" idx="5"/>
          </p:nvPr>
        </p:nvSpPr>
        <p:spPr/>
        <p:txBody>
          <a:bodyPr/>
          <a:lstStyle/>
          <a:p>
            <a:fld id="{AABC5F5C-706B-42DD-ACEA-2E6293497CD0}" type="slidenum">
              <a:rPr lang="en-US" smtClean="0"/>
              <a:t>23</a:t>
            </a:fld>
            <a:endParaRPr lang="en-US"/>
          </a:p>
        </p:txBody>
      </p:sp>
    </p:spTree>
    <p:extLst>
      <p:ext uri="{BB962C8B-B14F-4D97-AF65-F5344CB8AC3E}">
        <p14:creationId xmlns:p14="http://schemas.microsoft.com/office/powerpoint/2010/main" val="2244393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PCSP at The College of New Jersey provides a transformative experience for high school students with intellectual and developmental disabilities</a:t>
            </a:r>
          </a:p>
          <a:p>
            <a:endParaRPr lang="en-US" dirty="0"/>
          </a:p>
        </p:txBody>
      </p:sp>
      <p:sp>
        <p:nvSpPr>
          <p:cNvPr id="4" name="Slide Number Placeholder 3"/>
          <p:cNvSpPr>
            <a:spLocks noGrp="1"/>
          </p:cNvSpPr>
          <p:nvPr>
            <p:ph type="sldNum" sz="quarter" idx="5"/>
          </p:nvPr>
        </p:nvSpPr>
        <p:spPr/>
        <p:txBody>
          <a:bodyPr/>
          <a:lstStyle/>
          <a:p>
            <a:fld id="{AABC5F5C-706B-42DD-ACEA-2E6293497CD0}" type="slidenum">
              <a:rPr lang="en-US" smtClean="0"/>
              <a:t>24</a:t>
            </a:fld>
            <a:endParaRPr lang="en-US"/>
          </a:p>
        </p:txBody>
      </p:sp>
    </p:spTree>
    <p:extLst>
      <p:ext uri="{BB962C8B-B14F-4D97-AF65-F5344CB8AC3E}">
        <p14:creationId xmlns:p14="http://schemas.microsoft.com/office/powerpoint/2010/main" val="157775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5F5C-706B-42DD-ACEA-2E6293497CD0}" type="slidenum">
              <a:rPr lang="en-US" smtClean="0"/>
              <a:t>25</a:t>
            </a:fld>
            <a:endParaRPr lang="en-US"/>
          </a:p>
        </p:txBody>
      </p:sp>
    </p:spTree>
    <p:extLst>
      <p:ext uri="{BB962C8B-B14F-4D97-AF65-F5344CB8AC3E}">
        <p14:creationId xmlns:p14="http://schemas.microsoft.com/office/powerpoint/2010/main" val="728694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C5F5C-706B-42DD-ACEA-2E6293497CD0}" type="slidenum">
              <a:rPr lang="en-US" smtClean="0"/>
              <a:t>26</a:t>
            </a:fld>
            <a:endParaRPr lang="en-US"/>
          </a:p>
        </p:txBody>
      </p:sp>
    </p:spTree>
    <p:extLst>
      <p:ext uri="{BB962C8B-B14F-4D97-AF65-F5344CB8AC3E}">
        <p14:creationId xmlns:p14="http://schemas.microsoft.com/office/powerpoint/2010/main" val="1468132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5F5C-706B-42DD-ACEA-2E6293497CD0}" type="slidenum">
              <a:rPr lang="en-US" smtClean="0"/>
              <a:t>27</a:t>
            </a:fld>
            <a:endParaRPr lang="en-US"/>
          </a:p>
        </p:txBody>
      </p:sp>
    </p:spTree>
    <p:extLst>
      <p:ext uri="{BB962C8B-B14F-4D97-AF65-F5344CB8AC3E}">
        <p14:creationId xmlns:p14="http://schemas.microsoft.com/office/powerpoint/2010/main" val="1716432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C5F5C-706B-42DD-ACEA-2E6293497CD0}" type="slidenum">
              <a:rPr lang="en-US" smtClean="0"/>
              <a:t>28</a:t>
            </a:fld>
            <a:endParaRPr lang="en-US"/>
          </a:p>
        </p:txBody>
      </p:sp>
    </p:spTree>
    <p:extLst>
      <p:ext uri="{BB962C8B-B14F-4D97-AF65-F5344CB8AC3E}">
        <p14:creationId xmlns:p14="http://schemas.microsoft.com/office/powerpoint/2010/main" val="804280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to guide this slide</a:t>
            </a:r>
          </a:p>
        </p:txBody>
      </p:sp>
      <p:sp>
        <p:nvSpPr>
          <p:cNvPr id="4" name="Slide Number Placeholder 3"/>
          <p:cNvSpPr>
            <a:spLocks noGrp="1"/>
          </p:cNvSpPr>
          <p:nvPr>
            <p:ph type="sldNum" sz="quarter" idx="5"/>
          </p:nvPr>
        </p:nvSpPr>
        <p:spPr/>
        <p:txBody>
          <a:bodyPr/>
          <a:lstStyle/>
          <a:p>
            <a:fld id="{AABC5F5C-706B-42DD-ACEA-2E6293497CD0}" type="slidenum">
              <a:rPr lang="en-US" smtClean="0"/>
              <a:t>29</a:t>
            </a:fld>
            <a:endParaRPr lang="en-US"/>
          </a:p>
        </p:txBody>
      </p:sp>
    </p:spTree>
    <p:extLst>
      <p:ext uri="{BB962C8B-B14F-4D97-AF65-F5344CB8AC3E}">
        <p14:creationId xmlns:p14="http://schemas.microsoft.com/office/powerpoint/2010/main" val="258772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Youth with disabilities face significant workforce barriers</a:t>
            </a:r>
          </a:p>
        </p:txBody>
      </p:sp>
      <p:sp>
        <p:nvSpPr>
          <p:cNvPr id="4" name="Slide Number Placeholder 3"/>
          <p:cNvSpPr>
            <a:spLocks noGrp="1"/>
          </p:cNvSpPr>
          <p:nvPr>
            <p:ph type="sldNum" sz="quarter" idx="5"/>
          </p:nvPr>
        </p:nvSpPr>
        <p:spPr/>
        <p:txBody>
          <a:bodyPr/>
          <a:lstStyle/>
          <a:p>
            <a:fld id="{AABC5F5C-706B-42DD-ACEA-2E6293497CD0}" type="slidenum">
              <a:rPr lang="en-US" smtClean="0"/>
              <a:t>3</a:t>
            </a:fld>
            <a:endParaRPr lang="en-US"/>
          </a:p>
        </p:txBody>
      </p:sp>
    </p:spTree>
    <p:extLst>
      <p:ext uri="{BB962C8B-B14F-4D97-AF65-F5344CB8AC3E}">
        <p14:creationId xmlns:p14="http://schemas.microsoft.com/office/powerpoint/2010/main" val="1587664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5F5C-706B-42DD-ACEA-2E6293497CD0}" type="slidenum">
              <a:rPr lang="en-US" smtClean="0"/>
              <a:t>30</a:t>
            </a:fld>
            <a:endParaRPr lang="en-US"/>
          </a:p>
        </p:txBody>
      </p:sp>
    </p:spTree>
    <p:extLst>
      <p:ext uri="{BB962C8B-B14F-4D97-AF65-F5344CB8AC3E}">
        <p14:creationId xmlns:p14="http://schemas.microsoft.com/office/powerpoint/2010/main" val="3071334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w Cen MT" panose="020B0602020104020603" pitchFamily="34" charset="0"/>
                <a:ea typeface="+mn-ea"/>
                <a:cs typeface="+mn-cs"/>
              </a:rPr>
              <a:t>In September 2024, RIL purchased the former Cumberland County Technical School, now known as “The Park @ RIL.” This site offers 65 acres, with the building offering 120,500sq ft. with three separate wings.</a:t>
            </a:r>
          </a:p>
          <a:p>
            <a:endParaRPr lang="en-US" sz="1200" b="0" i="0" kern="1200" dirty="0">
              <a:solidFill>
                <a:schemeClr val="tx1"/>
              </a:solidFill>
              <a:effectLst/>
              <a:latin typeface="Tw Cen MT" panose="020B0602020104020603" pitchFamily="34" charset="0"/>
              <a:ea typeface="+mn-ea"/>
              <a:cs typeface="+mn-cs"/>
            </a:endParaRPr>
          </a:p>
          <a:p>
            <a:r>
              <a:rPr lang="en-US" sz="1200" b="0" i="0" kern="1200" dirty="0">
                <a:solidFill>
                  <a:schemeClr val="tx1"/>
                </a:solidFill>
                <a:effectLst/>
                <a:latin typeface="Tw Cen MT" panose="020B0602020104020603" pitchFamily="34" charset="0"/>
                <a:ea typeface="+mn-ea"/>
                <a:cs typeface="+mn-cs"/>
              </a:rPr>
              <a:t>The opening of the first wing was April 2025 which hosts 11 theme-based classrooms, 2 relaxation rooms, cafeteria, a gymnasium, a book-sharing library, outpatient mental health counseling and a baseball field located directly across the street.</a:t>
            </a:r>
            <a:endParaRPr lang="en-US" dirty="0"/>
          </a:p>
          <a:p>
            <a:endParaRPr lang="en-US" dirty="0"/>
          </a:p>
        </p:txBody>
      </p:sp>
      <p:sp>
        <p:nvSpPr>
          <p:cNvPr id="4" name="Slide Number Placeholder 3"/>
          <p:cNvSpPr>
            <a:spLocks noGrp="1"/>
          </p:cNvSpPr>
          <p:nvPr>
            <p:ph type="sldNum" sz="quarter" idx="5"/>
          </p:nvPr>
        </p:nvSpPr>
        <p:spPr/>
        <p:txBody>
          <a:bodyPr/>
          <a:lstStyle/>
          <a:p>
            <a:fld id="{AABC5F5C-706B-42DD-ACEA-2E6293497CD0}" type="slidenum">
              <a:rPr lang="en-US" smtClean="0"/>
              <a:t>31</a:t>
            </a:fld>
            <a:endParaRPr lang="en-US"/>
          </a:p>
        </p:txBody>
      </p:sp>
    </p:spTree>
    <p:extLst>
      <p:ext uri="{BB962C8B-B14F-4D97-AF65-F5344CB8AC3E}">
        <p14:creationId xmlns:p14="http://schemas.microsoft.com/office/powerpoint/2010/main" val="2550237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C5F5C-706B-42DD-ACEA-2E6293497CD0}" type="slidenum">
              <a:rPr lang="en-US" smtClean="0"/>
              <a:t>32</a:t>
            </a:fld>
            <a:endParaRPr lang="en-US"/>
          </a:p>
        </p:txBody>
      </p:sp>
    </p:spTree>
    <p:extLst>
      <p:ext uri="{BB962C8B-B14F-4D97-AF65-F5344CB8AC3E}">
        <p14:creationId xmlns:p14="http://schemas.microsoft.com/office/powerpoint/2010/main" val="3909404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5F5C-706B-42DD-ACEA-2E6293497CD0}" type="slidenum">
              <a:rPr lang="en-US" smtClean="0"/>
              <a:t>33</a:t>
            </a:fld>
            <a:endParaRPr lang="en-US"/>
          </a:p>
        </p:txBody>
      </p:sp>
    </p:spTree>
    <p:extLst>
      <p:ext uri="{BB962C8B-B14F-4D97-AF65-F5344CB8AC3E}">
        <p14:creationId xmlns:p14="http://schemas.microsoft.com/office/powerpoint/2010/main" val="941505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5F5C-706B-42DD-ACEA-2E6293497CD0}" type="slidenum">
              <a:rPr lang="en-US" smtClean="0"/>
              <a:t>34</a:t>
            </a:fld>
            <a:endParaRPr lang="en-US"/>
          </a:p>
        </p:txBody>
      </p:sp>
    </p:spTree>
    <p:extLst>
      <p:ext uri="{BB962C8B-B14F-4D97-AF65-F5344CB8AC3E}">
        <p14:creationId xmlns:p14="http://schemas.microsoft.com/office/powerpoint/2010/main" val="1112924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 Pathways to Post Secondary Success</a:t>
            </a:r>
          </a:p>
        </p:txBody>
      </p:sp>
      <p:sp>
        <p:nvSpPr>
          <p:cNvPr id="4" name="Slide Number Placeholder 3"/>
          <p:cNvSpPr>
            <a:spLocks noGrp="1"/>
          </p:cNvSpPr>
          <p:nvPr>
            <p:ph type="sldNum" sz="quarter" idx="5"/>
          </p:nvPr>
        </p:nvSpPr>
        <p:spPr/>
        <p:txBody>
          <a:bodyPr/>
          <a:lstStyle/>
          <a:p>
            <a:fld id="{AABC5F5C-706B-42DD-ACEA-2E6293497CD0}" type="slidenum">
              <a:rPr lang="en-US" smtClean="0"/>
              <a:t>35</a:t>
            </a:fld>
            <a:endParaRPr lang="en-US"/>
          </a:p>
        </p:txBody>
      </p:sp>
    </p:spTree>
    <p:extLst>
      <p:ext uri="{BB962C8B-B14F-4D97-AF65-F5344CB8AC3E}">
        <p14:creationId xmlns:p14="http://schemas.microsoft.com/office/powerpoint/2010/main" val="928844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C5F5C-706B-42DD-ACEA-2E6293497CD0}" type="slidenum">
              <a:rPr lang="en-US" smtClean="0"/>
              <a:t>36</a:t>
            </a:fld>
            <a:endParaRPr lang="en-US"/>
          </a:p>
        </p:txBody>
      </p:sp>
    </p:spTree>
    <p:extLst>
      <p:ext uri="{BB962C8B-B14F-4D97-AF65-F5344CB8AC3E}">
        <p14:creationId xmlns:p14="http://schemas.microsoft.com/office/powerpoint/2010/main" val="3692037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5F5C-706B-42DD-ACEA-2E6293497CD0}" type="slidenum">
              <a:rPr lang="en-US" smtClean="0"/>
              <a:t>37</a:t>
            </a:fld>
            <a:endParaRPr lang="en-US"/>
          </a:p>
        </p:txBody>
      </p:sp>
    </p:spTree>
    <p:extLst>
      <p:ext uri="{BB962C8B-B14F-4D97-AF65-F5344CB8AC3E}">
        <p14:creationId xmlns:p14="http://schemas.microsoft.com/office/powerpoint/2010/main" val="3172306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Toni (grounded, personal, purpose-driven):</a:t>
            </a:r>
            <a:br>
              <a:rPr lang="en-US" dirty="0"/>
            </a:br>
            <a:r>
              <a:rPr lang="en-US" dirty="0"/>
              <a:t>At the heart of everything we talked about today are young people who are trying to find their place in the world. And the truth is, for many of them—especially those from underserved communities—the pathway isn’t always clear, and the opportunities aren’t always equal. That’s why the work we do matters so deeply. When we take the time to truly see each student, to understand their reality, and to connect them with the right experience, we’re not just delivering a service—we’re opening doors that may have otherwise stayed closed.</a:t>
            </a:r>
            <a:br>
              <a:rPr lang="en-US" dirty="0"/>
            </a:br>
            <a:br>
              <a:rPr lang="en-US" dirty="0"/>
            </a:br>
            <a:r>
              <a:rPr lang="en-US" dirty="0"/>
              <a:t>⸻</a:t>
            </a:r>
            <a:br>
              <a:rPr lang="en-US" dirty="0"/>
            </a:br>
            <a:br>
              <a:rPr lang="en-US" dirty="0"/>
            </a:br>
            <a:r>
              <a:rPr lang="en-US" b="1" dirty="0"/>
              <a:t>Aaron (reflective, visionary, uplifting):</a:t>
            </a:r>
            <a:br>
              <a:rPr lang="en-US" dirty="0"/>
            </a:br>
            <a:r>
              <a:rPr lang="en-US" dirty="0"/>
              <a:t>And when we do that—when we align opportunity with intention, and access with purpose—we begin to create something bigger than any one program or pathway. We begin to build a system that works the way it’s supposed to—one that lifts people up, meets them where they are, and helps them move forward with confidence. That’s how we expand access. That’s how we strengthen outcomes. And ultimately, that’s how we shape a future that’s more inclusive, more equitable, and more full of possibility for every student we serve. Thank you.</a:t>
            </a:r>
          </a:p>
        </p:txBody>
      </p:sp>
      <p:sp>
        <p:nvSpPr>
          <p:cNvPr id="4" name="Slide Number Placeholder 3"/>
          <p:cNvSpPr>
            <a:spLocks noGrp="1"/>
          </p:cNvSpPr>
          <p:nvPr>
            <p:ph type="sldNum" sz="quarter" idx="5"/>
          </p:nvPr>
        </p:nvSpPr>
        <p:spPr/>
        <p:txBody>
          <a:bodyPr/>
          <a:lstStyle/>
          <a:p>
            <a:fld id="{AABC5F5C-706B-42DD-ACEA-2E6293497CD0}" type="slidenum">
              <a:rPr lang="en-US" smtClean="0"/>
              <a:t>38</a:t>
            </a:fld>
            <a:endParaRPr lang="en-US"/>
          </a:p>
        </p:txBody>
      </p:sp>
    </p:spTree>
    <p:extLst>
      <p:ext uri="{BB962C8B-B14F-4D97-AF65-F5344CB8AC3E}">
        <p14:creationId xmlns:p14="http://schemas.microsoft.com/office/powerpoint/2010/main" val="41545899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C5F5C-706B-42DD-ACEA-2E6293497CD0}" type="slidenum">
              <a:rPr lang="en-US" smtClean="0"/>
              <a:t>39</a:t>
            </a:fld>
            <a:endParaRPr lang="en-US"/>
          </a:p>
        </p:txBody>
      </p:sp>
    </p:spTree>
    <p:extLst>
      <p:ext uri="{BB962C8B-B14F-4D97-AF65-F5344CB8AC3E}">
        <p14:creationId xmlns:p14="http://schemas.microsoft.com/office/powerpoint/2010/main" val="1761479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34 CFR §361.65(a)(3)</a:t>
            </a:r>
            <a:endParaRPr lang="en-US" dirty="0"/>
          </a:p>
        </p:txBody>
      </p:sp>
      <p:sp>
        <p:nvSpPr>
          <p:cNvPr id="4" name="Slide Number Placeholder 3"/>
          <p:cNvSpPr>
            <a:spLocks noGrp="1"/>
          </p:cNvSpPr>
          <p:nvPr>
            <p:ph type="sldNum" sz="quarter" idx="5"/>
          </p:nvPr>
        </p:nvSpPr>
        <p:spPr/>
        <p:txBody>
          <a:bodyPr/>
          <a:lstStyle/>
          <a:p>
            <a:fld id="{AABC5F5C-706B-42DD-ACEA-2E6293497CD0}" type="slidenum">
              <a:rPr lang="en-US" smtClean="0"/>
              <a:t>4</a:t>
            </a:fld>
            <a:endParaRPr lang="en-US"/>
          </a:p>
        </p:txBody>
      </p:sp>
    </p:spTree>
    <p:extLst>
      <p:ext uri="{BB962C8B-B14F-4D97-AF65-F5344CB8AC3E}">
        <p14:creationId xmlns:p14="http://schemas.microsoft.com/office/powerpoint/2010/main" val="178501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5F5C-706B-42DD-ACEA-2E6293497CD0}" type="slidenum">
              <a:rPr lang="en-US" smtClean="0"/>
              <a:t>5</a:t>
            </a:fld>
            <a:endParaRPr lang="en-US"/>
          </a:p>
        </p:txBody>
      </p:sp>
    </p:spTree>
    <p:extLst>
      <p:ext uri="{BB962C8B-B14F-4D97-AF65-F5344CB8AC3E}">
        <p14:creationId xmlns:p14="http://schemas.microsoft.com/office/powerpoint/2010/main" val="3138465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must be a SWD</a:t>
            </a:r>
          </a:p>
          <a:p>
            <a:endParaRPr lang="en-US" dirty="0"/>
          </a:p>
          <a:p>
            <a:r>
              <a:rPr lang="en-US" dirty="0"/>
              <a:t>Mental health, substance use disorders, etc. </a:t>
            </a:r>
          </a:p>
        </p:txBody>
      </p:sp>
      <p:sp>
        <p:nvSpPr>
          <p:cNvPr id="4" name="Slide Number Placeholder 3"/>
          <p:cNvSpPr>
            <a:spLocks noGrp="1"/>
          </p:cNvSpPr>
          <p:nvPr>
            <p:ph type="sldNum" sz="quarter" idx="5"/>
          </p:nvPr>
        </p:nvSpPr>
        <p:spPr/>
        <p:txBody>
          <a:bodyPr/>
          <a:lstStyle/>
          <a:p>
            <a:fld id="{AABC5F5C-706B-42DD-ACEA-2E6293497CD0}" type="slidenum">
              <a:rPr lang="en-US" smtClean="0"/>
              <a:t>6</a:t>
            </a:fld>
            <a:endParaRPr lang="en-US"/>
          </a:p>
        </p:txBody>
      </p:sp>
    </p:spTree>
    <p:extLst>
      <p:ext uri="{BB962C8B-B14F-4D97-AF65-F5344CB8AC3E}">
        <p14:creationId xmlns:p14="http://schemas.microsoft.com/office/powerpoint/2010/main" val="232816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C5F5C-706B-42DD-ACEA-2E6293497CD0}" type="slidenum">
              <a:rPr lang="en-US" smtClean="0"/>
              <a:t>7</a:t>
            </a:fld>
            <a:endParaRPr lang="en-US"/>
          </a:p>
        </p:txBody>
      </p:sp>
    </p:spTree>
    <p:extLst>
      <p:ext uri="{BB962C8B-B14F-4D97-AF65-F5344CB8AC3E}">
        <p14:creationId xmlns:p14="http://schemas.microsoft.com/office/powerpoint/2010/main" val="3840694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C5F5C-706B-42DD-ACEA-2E6293497CD0}" type="slidenum">
              <a:rPr lang="en-US" smtClean="0"/>
              <a:t>8</a:t>
            </a:fld>
            <a:endParaRPr lang="en-US"/>
          </a:p>
        </p:txBody>
      </p:sp>
    </p:spTree>
    <p:extLst>
      <p:ext uri="{BB962C8B-B14F-4D97-AF65-F5344CB8AC3E}">
        <p14:creationId xmlns:p14="http://schemas.microsoft.com/office/powerpoint/2010/main" val="338922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C5F5C-706B-42DD-ACEA-2E6293497CD0}" type="slidenum">
              <a:rPr lang="en-US" smtClean="0"/>
              <a:t>9</a:t>
            </a:fld>
            <a:endParaRPr lang="en-US"/>
          </a:p>
        </p:txBody>
      </p:sp>
    </p:spTree>
    <p:extLst>
      <p:ext uri="{BB962C8B-B14F-4D97-AF65-F5344CB8AC3E}">
        <p14:creationId xmlns:p14="http://schemas.microsoft.com/office/powerpoint/2010/main" val="1258357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3/25/2026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3/25/2026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transfrinc.com/video-library/?wchannelid=dve6txrmje&amp;wmediaid=253t4k85k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2.svg"/><Relationship Id="rId4" Type="http://schemas.openxmlformats.org/officeDocument/2006/relationships/image" Target="../media/image5.png"/><Relationship Id="rId9"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4.jpe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jpeg"/><Relationship Id="rId7" Type="http://schemas.openxmlformats.org/officeDocument/2006/relationships/image" Target="../media/image3.png"/><Relationship Id="rId12"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57.jpeg"/><Relationship Id="rId5" Type="http://schemas.openxmlformats.org/officeDocument/2006/relationships/image" Target="../media/image6.png"/><Relationship Id="rId10" Type="http://schemas.openxmlformats.org/officeDocument/2006/relationships/image" Target="../media/image56.png"/><Relationship Id="rId4" Type="http://schemas.openxmlformats.org/officeDocument/2006/relationships/image" Target="../media/image5.png"/><Relationship Id="rId9" Type="http://schemas.openxmlformats.org/officeDocument/2006/relationships/image" Target="../media/image55.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60.jpeg"/></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62.png"/><Relationship Id="rId4" Type="http://schemas.openxmlformats.org/officeDocument/2006/relationships/image" Target="../media/image5.png"/><Relationship Id="rId9"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13.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0.png"/><Relationship Id="rId7" Type="http://schemas.openxmlformats.org/officeDocument/2006/relationships/diagramColors" Target="../diagrams/colors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9A024A3-1C22-4ECE-9940-39AA528523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8" name="Rectangle 17">
              <a:extLst>
                <a:ext uri="{FF2B5EF4-FFF2-40B4-BE49-F238E27FC236}">
                  <a16:creationId xmlns:a16="http://schemas.microsoft.com/office/drawing/2014/main" id="{810B5B84-2981-4BAE-930E-26E49E4FA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C6085A8-F07A-4D3B-90E2-2CFDA843890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0" name="Picture 19">
                <a:extLst>
                  <a:ext uri="{FF2B5EF4-FFF2-40B4-BE49-F238E27FC236}">
                    <a16:creationId xmlns:a16="http://schemas.microsoft.com/office/drawing/2014/main" id="{AB6D5E93-D00D-411E-8E34-619620A9CC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696CE5CC-9673-442A-B737-1F339217A6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44967AA9-CD2C-4A63-B823-5B56765FAAA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23" name="Picture 22">
                <a:extLst>
                  <a:ext uri="{FF2B5EF4-FFF2-40B4-BE49-F238E27FC236}">
                    <a16:creationId xmlns:a16="http://schemas.microsoft.com/office/drawing/2014/main" id="{E82FCE16-A312-4F38-8605-028781151CF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4A850A36-B13F-1FBF-AA56-D9E52EC96C16}"/>
              </a:ext>
            </a:extLst>
          </p:cNvPr>
          <p:cNvSpPr>
            <a:spLocks noGrp="1"/>
          </p:cNvSpPr>
          <p:nvPr>
            <p:ph type="ctrTitle"/>
          </p:nvPr>
        </p:nvSpPr>
        <p:spPr>
          <a:xfrm>
            <a:off x="6553770" y="1041401"/>
            <a:ext cx="4538526" cy="2345264"/>
          </a:xfrm>
        </p:spPr>
        <p:txBody>
          <a:bodyPr>
            <a:normAutofit/>
          </a:bodyPr>
          <a:lstStyle/>
          <a:p>
            <a:pPr>
              <a:lnSpc>
                <a:spcPct val="90000"/>
              </a:lnSpc>
            </a:pPr>
            <a:r>
              <a:rPr lang="en-US" sz="4200"/>
              <a:t>Redefining Access: Innovative Pathways Through Pre-ETS</a:t>
            </a:r>
          </a:p>
        </p:txBody>
      </p:sp>
      <p:sp>
        <p:nvSpPr>
          <p:cNvPr id="3" name="Subtitle 2">
            <a:extLst>
              <a:ext uri="{FF2B5EF4-FFF2-40B4-BE49-F238E27FC236}">
                <a16:creationId xmlns:a16="http://schemas.microsoft.com/office/drawing/2014/main" id="{846393BC-11D2-406C-EFF0-B4896CCDFB6A}"/>
              </a:ext>
            </a:extLst>
          </p:cNvPr>
          <p:cNvSpPr>
            <a:spLocks noGrp="1"/>
          </p:cNvSpPr>
          <p:nvPr>
            <p:ph type="subTitle" idx="1"/>
          </p:nvPr>
        </p:nvSpPr>
        <p:spPr>
          <a:xfrm>
            <a:off x="6579045" y="3657596"/>
            <a:ext cx="4513252" cy="1933463"/>
          </a:xfrm>
        </p:spPr>
        <p:txBody>
          <a:bodyPr>
            <a:normAutofit/>
          </a:bodyPr>
          <a:lstStyle/>
          <a:p>
            <a:r>
              <a:rPr lang="en-US" dirty="0"/>
              <a:t>New Jersey Division of Vocational Rehabilitation Services</a:t>
            </a:r>
          </a:p>
          <a:p>
            <a:r>
              <a:rPr lang="en-US" dirty="0"/>
              <a:t>Dr. </a:t>
            </a:r>
            <a:r>
              <a:rPr lang="en-US"/>
              <a:t>Felicia Hopson, Aaron </a:t>
            </a:r>
            <a:r>
              <a:rPr lang="en-US" dirty="0"/>
              <a:t>Samuels &amp; Toni Scott</a:t>
            </a:r>
          </a:p>
        </p:txBody>
      </p:sp>
      <p:sp>
        <p:nvSpPr>
          <p:cNvPr id="25" name="Rectangle 24">
            <a:extLst>
              <a:ext uri="{FF2B5EF4-FFF2-40B4-BE49-F238E27FC236}">
                <a16:creationId xmlns:a16="http://schemas.microsoft.com/office/drawing/2014/main" id="{4CB3EA36-32FA-45B8-9C8E-B9F3520EE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AI-generated content may be incorrect.">
            <a:extLst>
              <a:ext uri="{FF2B5EF4-FFF2-40B4-BE49-F238E27FC236}">
                <a16:creationId xmlns:a16="http://schemas.microsoft.com/office/drawing/2014/main" id="{B5ED78B7-6B2C-8F5B-B6B6-69E8944B47DA}"/>
              </a:ext>
            </a:extLst>
          </p:cNvPr>
          <p:cNvPicPr>
            <a:picLocks noChangeAspect="1"/>
          </p:cNvPicPr>
          <p:nvPr/>
        </p:nvPicPr>
        <p:blipFill>
          <a:blip r:embed="rId6" cstate="email">
            <a:extLst>
              <a:ext uri="{28A0092B-C50C-407E-A947-70E740481C1C}">
                <a14:useLocalDpi xmlns:a14="http://schemas.microsoft.com/office/drawing/2010/main"/>
              </a:ext>
            </a:extLst>
          </a:blip>
          <a:srcRect b="-1"/>
          <a:stretch>
            <a:fillRect/>
          </a:stretch>
        </p:blipFill>
        <p:spPr>
          <a:xfrm>
            <a:off x="1412683" y="1410208"/>
            <a:ext cx="4348925" cy="3858780"/>
          </a:xfrm>
          <a:prstGeom prst="rect">
            <a:avLst/>
          </a:prstGeom>
        </p:spPr>
      </p:pic>
      <p:cxnSp>
        <p:nvCxnSpPr>
          <p:cNvPr id="27" name="Straight Connector 26">
            <a:extLst>
              <a:ext uri="{FF2B5EF4-FFF2-40B4-BE49-F238E27FC236}">
                <a16:creationId xmlns:a16="http://schemas.microsoft.com/office/drawing/2014/main" id="{62DC478F-1B0E-4A8A-B3B9-460AB0A0F1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5412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A3F0B-28C0-CC95-F0E8-2061F818ED8A}"/>
              </a:ext>
            </a:extLst>
          </p:cNvPr>
          <p:cNvSpPr>
            <a:spLocks noGrp="1"/>
          </p:cNvSpPr>
          <p:nvPr>
            <p:ph type="title"/>
          </p:nvPr>
        </p:nvSpPr>
        <p:spPr/>
        <p:txBody>
          <a:bodyPr/>
          <a:lstStyle/>
          <a:p>
            <a:r>
              <a:rPr lang="en-US" dirty="0"/>
              <a:t>Innovative Use of Virtual Reality</a:t>
            </a:r>
          </a:p>
        </p:txBody>
      </p:sp>
      <p:graphicFrame>
        <p:nvGraphicFramePr>
          <p:cNvPr id="5" name="Content Placeholder 2">
            <a:extLst>
              <a:ext uri="{FF2B5EF4-FFF2-40B4-BE49-F238E27FC236}">
                <a16:creationId xmlns:a16="http://schemas.microsoft.com/office/drawing/2014/main" id="{BAD3B81B-F165-BD55-A208-BF972022560D}"/>
              </a:ext>
            </a:extLst>
          </p:cNvPr>
          <p:cNvGraphicFramePr>
            <a:graphicFrameLocks noGrp="1"/>
          </p:cNvGraphicFramePr>
          <p:nvPr>
            <p:ph idx="1"/>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462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CA9E50-B76A-428A-92C9-9BAC41446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85E3F79-81BB-4454-A267-DDCA42824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cstate="email">
              <a:extLst>
                <a:ext uri="{28A0092B-C50C-407E-A947-70E740481C1C}">
                  <a14:useLocalDpi xmlns:a14="http://schemas.microsoft.com/office/drawing/2010/main"/>
                </a:ext>
              </a:extLst>
            </a:blip>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1F375A4-17F0-4BA7-B751-68BFAAEC4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8DD6B3D-6757-293F-0EB8-D821829B0A15}"/>
              </a:ext>
            </a:extLst>
          </p:cNvPr>
          <p:cNvSpPr>
            <a:spLocks noGrp="1"/>
          </p:cNvSpPr>
          <p:nvPr>
            <p:ph type="title"/>
          </p:nvPr>
        </p:nvSpPr>
        <p:spPr>
          <a:xfrm>
            <a:off x="1055599" y="1055077"/>
            <a:ext cx="2532909" cy="4794578"/>
          </a:xfrm>
        </p:spPr>
        <p:txBody>
          <a:bodyPr>
            <a:normAutofit/>
          </a:bodyPr>
          <a:lstStyle/>
          <a:p>
            <a:r>
              <a:rPr lang="en-US" sz="3700">
                <a:solidFill>
                  <a:srgbClr val="262626"/>
                </a:solidFill>
              </a:rPr>
              <a:t>Virtual Career Exploration</a:t>
            </a:r>
          </a:p>
        </p:txBody>
      </p:sp>
      <p:sp useBgFill="1">
        <p:nvSpPr>
          <p:cNvPr id="15" name="Rectangle 14">
            <a:extLst>
              <a:ext uri="{FF2B5EF4-FFF2-40B4-BE49-F238E27FC236}">
                <a16:creationId xmlns:a16="http://schemas.microsoft.com/office/drawing/2014/main" id="{5D2122D3-4056-4C50-B4AC-74BB2940E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54B71F1-E8D8-8760-D1F4-F22C39F37C5D}"/>
              </a:ext>
            </a:extLst>
          </p:cNvPr>
          <p:cNvGraphicFramePr>
            <a:graphicFrameLocks noGrp="1"/>
          </p:cNvGraphicFramePr>
          <p:nvPr>
            <p:ph idx="1"/>
            <p:extLst>
              <p:ext uri="{D42A27DB-BD31-4B8C-83A1-F6EECF244321}">
                <p14:modId xmlns:p14="http://schemas.microsoft.com/office/powerpoint/2010/main" val="3545423074"/>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96844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1308-95C4-5219-63C3-E83CC20A8155}"/>
              </a:ext>
            </a:extLst>
          </p:cNvPr>
          <p:cNvSpPr>
            <a:spLocks noGrp="1"/>
          </p:cNvSpPr>
          <p:nvPr>
            <p:ph type="title"/>
          </p:nvPr>
        </p:nvSpPr>
        <p:spPr/>
        <p:txBody>
          <a:bodyPr/>
          <a:lstStyle/>
          <a:p>
            <a:r>
              <a:rPr lang="en-US" dirty="0"/>
              <a:t>What Virtual Career Exploration Provides</a:t>
            </a:r>
          </a:p>
        </p:txBody>
      </p:sp>
      <p:sp>
        <p:nvSpPr>
          <p:cNvPr id="3" name="Content Placeholder 2">
            <a:extLst>
              <a:ext uri="{FF2B5EF4-FFF2-40B4-BE49-F238E27FC236}">
                <a16:creationId xmlns:a16="http://schemas.microsoft.com/office/drawing/2014/main" id="{B66C4FCF-9BB6-2614-C91E-45E7E1CFA37D}"/>
              </a:ext>
            </a:extLst>
          </p:cNvPr>
          <p:cNvSpPr>
            <a:spLocks noGrp="1"/>
          </p:cNvSpPr>
          <p:nvPr>
            <p:ph sz="half" idx="1"/>
          </p:nvPr>
        </p:nvSpPr>
        <p:spPr/>
        <p:txBody>
          <a:bodyPr>
            <a:normAutofit fontScale="92500" lnSpcReduction="20000"/>
          </a:bodyPr>
          <a:lstStyle/>
          <a:p>
            <a:pPr marL="0" indent="0">
              <a:buNone/>
            </a:pPr>
            <a:r>
              <a:rPr lang="en-US" dirty="0"/>
              <a:t>Immersive training allows learners to explore careers</a:t>
            </a:r>
          </a:p>
          <a:p>
            <a:r>
              <a:rPr lang="en-US" dirty="0"/>
              <a:t>Healthcare</a:t>
            </a:r>
          </a:p>
          <a:p>
            <a:r>
              <a:rPr lang="en-US" dirty="0"/>
              <a:t>Advanced Manufacturing</a:t>
            </a:r>
          </a:p>
          <a:p>
            <a:r>
              <a:rPr lang="en-US" dirty="0"/>
              <a:t>Skilled Trades</a:t>
            </a:r>
          </a:p>
          <a:p>
            <a:r>
              <a:rPr lang="en-US" dirty="0"/>
              <a:t>Information Technology</a:t>
            </a:r>
          </a:p>
          <a:p>
            <a:r>
              <a:rPr lang="en-US" dirty="0"/>
              <a:t>Logistics</a:t>
            </a:r>
          </a:p>
          <a:p>
            <a:r>
              <a:rPr lang="en-US" dirty="0"/>
              <a:t>Green Technology</a:t>
            </a:r>
          </a:p>
          <a:p>
            <a:pPr marL="0" indent="0">
              <a:buNone/>
            </a:pPr>
            <a:endParaRPr lang="en-US" dirty="0"/>
          </a:p>
        </p:txBody>
      </p:sp>
      <p:pic>
        <p:nvPicPr>
          <p:cNvPr id="7" name="Content Placeholder 6" descr="A group of people in a room&#10;&#10;AI-generated content may be incorrect.">
            <a:extLst>
              <a:ext uri="{FF2B5EF4-FFF2-40B4-BE49-F238E27FC236}">
                <a16:creationId xmlns:a16="http://schemas.microsoft.com/office/drawing/2014/main" id="{AFEACE97-6D40-451A-9C39-664CC6D2FDD3}"/>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81725" y="2923730"/>
            <a:ext cx="4718050" cy="2583752"/>
          </a:xfrm>
          <a:prstGeom prst="rect">
            <a:avLst/>
          </a:prstGeom>
        </p:spPr>
      </p:pic>
      <p:sp>
        <p:nvSpPr>
          <p:cNvPr id="5" name="TextBox 4">
            <a:extLst>
              <a:ext uri="{FF2B5EF4-FFF2-40B4-BE49-F238E27FC236}">
                <a16:creationId xmlns:a16="http://schemas.microsoft.com/office/drawing/2014/main" id="{364773F8-7CAE-F0F6-7522-EB89EFE6EC5F}"/>
              </a:ext>
            </a:extLst>
          </p:cNvPr>
          <p:cNvSpPr txBox="1"/>
          <p:nvPr/>
        </p:nvSpPr>
        <p:spPr>
          <a:xfrm>
            <a:off x="1292352" y="5685782"/>
            <a:ext cx="6096000" cy="369332"/>
          </a:xfrm>
          <a:prstGeom prst="rect">
            <a:avLst/>
          </a:prstGeom>
          <a:noFill/>
        </p:spPr>
        <p:txBody>
          <a:bodyPr wrap="square">
            <a:spAutoFit/>
          </a:bodyPr>
          <a:lstStyle/>
          <a:p>
            <a:r>
              <a:rPr lang="en-US" dirty="0">
                <a:hlinkClick r:id="rId4"/>
              </a:rPr>
              <a:t>Trainee Experience - </a:t>
            </a:r>
            <a:r>
              <a:rPr lang="en-US" dirty="0" err="1">
                <a:hlinkClick r:id="rId4"/>
              </a:rPr>
              <a:t>Transfr</a:t>
            </a:r>
            <a:r>
              <a:rPr lang="en-US" dirty="0">
                <a:hlinkClick r:id="rId4"/>
              </a:rPr>
              <a:t> Video Library</a:t>
            </a:r>
            <a:endParaRPr lang="en-US" dirty="0"/>
          </a:p>
        </p:txBody>
      </p:sp>
    </p:spTree>
    <p:extLst>
      <p:ext uri="{BB962C8B-B14F-4D97-AF65-F5344CB8AC3E}">
        <p14:creationId xmlns:p14="http://schemas.microsoft.com/office/powerpoint/2010/main" val="2225698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9" name="Picture 8">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245268" y="530352"/>
              <a:ext cx="1673352" cy="612648"/>
            </a:xfrm>
            <a:prstGeom prst="rect">
              <a:avLst/>
            </a:prstGeom>
          </p:spPr>
        </p:pic>
        <p:pic>
          <p:nvPicPr>
            <p:cNvPr id="12" name="Picture 11">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263556" y="5747514"/>
              <a:ext cx="1636776" cy="612648"/>
            </a:xfrm>
            <a:prstGeom prst="rect">
              <a:avLst/>
            </a:prstGeom>
          </p:spPr>
        </p:pic>
      </p:grpSp>
      <p:cxnSp>
        <p:nvCxnSpPr>
          <p:cNvPr id="14" name="Straight Connector 13">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5CCAF7D5-2AD8-4BDF-BE92-13524EA04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F8C92429-C2FF-43F8-9F54-FF73D1271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8E75E6-FD49-46E3-B23E-9D5C97110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28539"/>
            <a:ext cx="10905066" cy="5600922"/>
          </a:xfrm>
          <a:prstGeom prst="rect">
            <a:avLst/>
          </a:prstGeom>
          <a:solidFill>
            <a:schemeClr val="accent6"/>
          </a:solidFill>
          <a:ln cap="sq">
            <a:noFill/>
            <a:miter lim="800000"/>
          </a:ln>
          <a:effectLst>
            <a:outerShdw blurRad="114300" dist="127000" dir="5400000" sx="99000" sy="99000" algn="t" rotWithShape="0">
              <a:prstClr val="black">
                <a:alpha val="40000"/>
              </a:prstClr>
            </a:outerShdw>
          </a:effectLst>
          <a:scene3d>
            <a:camera prst="orthographicFront"/>
            <a:lightRig rig="twoPt" dir="t"/>
          </a:scene3d>
          <a:sp3d contourW="6350">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8EE6BA1-F87F-4073-B5AB-365A42AD3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790956"/>
            <a:ext cx="10579608" cy="5276088"/>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4279946-D761-2B92-FC97-665A984FA832}"/>
              </a:ext>
            </a:extLst>
          </p:cNvPr>
          <p:cNvSpPr>
            <a:spLocks noGrp="1"/>
          </p:cNvSpPr>
          <p:nvPr>
            <p:ph type="title"/>
          </p:nvPr>
        </p:nvSpPr>
        <p:spPr>
          <a:xfrm>
            <a:off x="1304330" y="1275587"/>
            <a:ext cx="9596842" cy="3319285"/>
          </a:xfrm>
        </p:spPr>
        <p:txBody>
          <a:bodyPr vert="horz" lIns="91440" tIns="45720" rIns="91440" bIns="45720" rtlCol="0" anchor="ctr">
            <a:normAutofit/>
          </a:bodyPr>
          <a:lstStyle/>
          <a:p>
            <a:r>
              <a:rPr lang="en-US" sz="6000">
                <a:solidFill>
                  <a:srgbClr val="FFFFFF"/>
                </a:solidFill>
              </a:rPr>
              <a:t>Paid Work-Based Learning</a:t>
            </a:r>
          </a:p>
        </p:txBody>
      </p:sp>
      <p:sp>
        <p:nvSpPr>
          <p:cNvPr id="3" name="Text Placeholder 2">
            <a:extLst>
              <a:ext uri="{FF2B5EF4-FFF2-40B4-BE49-F238E27FC236}">
                <a16:creationId xmlns:a16="http://schemas.microsoft.com/office/drawing/2014/main" id="{63DFCAA3-065E-C969-EE11-EADFDE49A551}"/>
              </a:ext>
            </a:extLst>
          </p:cNvPr>
          <p:cNvSpPr>
            <a:spLocks noGrp="1"/>
          </p:cNvSpPr>
          <p:nvPr>
            <p:ph type="body" idx="1"/>
          </p:nvPr>
        </p:nvSpPr>
        <p:spPr>
          <a:xfrm>
            <a:off x="1960035" y="4981075"/>
            <a:ext cx="8271930" cy="653506"/>
          </a:xfrm>
        </p:spPr>
        <p:txBody>
          <a:bodyPr vert="horz" lIns="91440" tIns="45720" rIns="91440" bIns="45720" rtlCol="0" anchor="t">
            <a:normAutofit/>
          </a:bodyPr>
          <a:lstStyle/>
          <a:p>
            <a:r>
              <a:rPr lang="en-US" sz="2100">
                <a:solidFill>
                  <a:srgbClr val="FFFFFF"/>
                </a:solidFill>
              </a:rPr>
              <a:t>Pre-ETS Paid Internship</a:t>
            </a:r>
          </a:p>
        </p:txBody>
      </p:sp>
      <p:cxnSp>
        <p:nvCxnSpPr>
          <p:cNvPr id="24" name="Straight Connector 23">
            <a:extLst>
              <a:ext uri="{FF2B5EF4-FFF2-40B4-BE49-F238E27FC236}">
                <a16:creationId xmlns:a16="http://schemas.microsoft.com/office/drawing/2014/main" id="{19B678A5-A064-46A6-817F-AE02396CCF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5551" y="4769963"/>
            <a:ext cx="13008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04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6" name="Rectangle 25">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8" name="Picture 27">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9" name="Rectangle 28">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0" name="Picture 29">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31" name="Picture 30">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FB16C11F-BA35-F5AD-1A53-06ACD121B03F}"/>
              </a:ext>
            </a:extLst>
          </p:cNvPr>
          <p:cNvSpPr>
            <a:spLocks noGrp="1"/>
          </p:cNvSpPr>
          <p:nvPr>
            <p:ph type="title"/>
          </p:nvPr>
        </p:nvSpPr>
        <p:spPr>
          <a:xfrm>
            <a:off x="6094412" y="982132"/>
            <a:ext cx="4802185" cy="1303867"/>
          </a:xfrm>
        </p:spPr>
        <p:txBody>
          <a:bodyPr>
            <a:normAutofit/>
          </a:bodyPr>
          <a:lstStyle/>
          <a:p>
            <a:pPr>
              <a:lnSpc>
                <a:spcPct val="90000"/>
              </a:lnSpc>
            </a:pPr>
            <a:r>
              <a:rPr lang="en-US" sz="4100"/>
              <a:t>Why Paid Work-Based Learning Matters</a:t>
            </a:r>
          </a:p>
        </p:txBody>
      </p:sp>
      <p:sp>
        <p:nvSpPr>
          <p:cNvPr id="33" name="Rectangle 32">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tree, outdoor, parked&#10;&#10;AI-generated content may be incorrect.">
            <a:extLst>
              <a:ext uri="{FF2B5EF4-FFF2-40B4-BE49-F238E27FC236}">
                <a16:creationId xmlns:a16="http://schemas.microsoft.com/office/drawing/2014/main" id="{45AB044E-84E8-013C-3208-533D3BA68C8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412683" y="1410208"/>
            <a:ext cx="3876801" cy="3858780"/>
          </a:xfrm>
          <a:prstGeom prst="rect">
            <a:avLst/>
          </a:prstGeom>
        </p:spPr>
      </p:pic>
      <p:cxnSp>
        <p:nvCxnSpPr>
          <p:cNvPr id="35" name="Straight Connector 34">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02E8CEC-D977-6EC4-6F8F-949A9D0DE5DD}"/>
              </a:ext>
            </a:extLst>
          </p:cNvPr>
          <p:cNvSpPr>
            <a:spLocks noGrp="1"/>
          </p:cNvSpPr>
          <p:nvPr>
            <p:ph idx="1"/>
          </p:nvPr>
        </p:nvSpPr>
        <p:spPr>
          <a:xfrm>
            <a:off x="6094412" y="2556932"/>
            <a:ext cx="4802184" cy="3318936"/>
          </a:xfrm>
        </p:spPr>
        <p:txBody>
          <a:bodyPr>
            <a:normAutofit/>
          </a:bodyPr>
          <a:lstStyle/>
          <a:p>
            <a:pPr>
              <a:lnSpc>
                <a:spcPct val="90000"/>
              </a:lnSpc>
            </a:pPr>
            <a:r>
              <a:rPr lang="en-US" sz="1400"/>
              <a:t>Research consistently shows that youth with disabilities who gain early work experience have significantly better employment outcomes.</a:t>
            </a:r>
          </a:p>
          <a:p>
            <a:pPr>
              <a:lnSpc>
                <a:spcPct val="90000"/>
              </a:lnSpc>
            </a:pPr>
            <a:r>
              <a:rPr lang="en-US" sz="1400"/>
              <a:t>Students who participate in paid work experiences are:</a:t>
            </a:r>
          </a:p>
          <a:p>
            <a:pPr lvl="1">
              <a:lnSpc>
                <a:spcPct val="90000"/>
              </a:lnSpc>
            </a:pPr>
            <a:r>
              <a:rPr lang="en-US" sz="1400"/>
              <a:t>More likely to obtain competitive integrated employment</a:t>
            </a:r>
          </a:p>
          <a:p>
            <a:pPr lvl="1">
              <a:lnSpc>
                <a:spcPct val="90000"/>
              </a:lnSpc>
            </a:pPr>
            <a:r>
              <a:rPr lang="en-US" sz="1400"/>
              <a:t>More likely to pursue post-secondary education or training</a:t>
            </a:r>
          </a:p>
          <a:p>
            <a:pPr lvl="1">
              <a:lnSpc>
                <a:spcPct val="90000"/>
              </a:lnSpc>
            </a:pPr>
            <a:r>
              <a:rPr lang="en-US" sz="1400"/>
              <a:t>More likely to remain employment long-term</a:t>
            </a:r>
          </a:p>
        </p:txBody>
      </p:sp>
    </p:spTree>
    <p:extLst>
      <p:ext uri="{BB962C8B-B14F-4D97-AF65-F5344CB8AC3E}">
        <p14:creationId xmlns:p14="http://schemas.microsoft.com/office/powerpoint/2010/main" val="3526911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58" name="Picture 57">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59" name="Rectangle 58">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0" name="Picture 59">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61" name="Picture 60">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cxnSp>
        <p:nvCxnSpPr>
          <p:cNvPr id="63" name="Straight Connector 62">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97679D9-96E9-78DC-2286-56782C2DE549}"/>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a:t>Why Paid Work-Based Learning Matters</a:t>
            </a:r>
          </a:p>
        </p:txBody>
      </p:sp>
      <p:sp>
        <p:nvSpPr>
          <p:cNvPr id="3" name="Content Placeholder 2">
            <a:extLst>
              <a:ext uri="{FF2B5EF4-FFF2-40B4-BE49-F238E27FC236}">
                <a16:creationId xmlns:a16="http://schemas.microsoft.com/office/drawing/2014/main" id="{5590066D-5BC3-90DF-7A26-57D88049E08B}"/>
              </a:ext>
            </a:extLst>
          </p:cNvPr>
          <p:cNvSpPr>
            <a:spLocks noGrp="1"/>
          </p:cNvSpPr>
          <p:nvPr>
            <p:ph sz="half" idx="1"/>
          </p:nvPr>
        </p:nvSpPr>
        <p:spPr>
          <a:xfrm>
            <a:off x="1295402" y="2556932"/>
            <a:ext cx="6256866" cy="3318936"/>
          </a:xfrm>
        </p:spPr>
        <p:txBody>
          <a:bodyPr vert="horz" lIns="91440" tIns="45720" rIns="91440" bIns="45720" rtlCol="0" anchor="t">
            <a:normAutofit/>
          </a:bodyPr>
          <a:lstStyle/>
          <a:p>
            <a:pPr>
              <a:lnSpc>
                <a:spcPct val="90000"/>
              </a:lnSpc>
            </a:pPr>
            <a:r>
              <a:rPr lang="en-US" sz="1700"/>
              <a:t>Research consistently shows that youth with disabilities who gain early work experience have significantly better employment outcomes.</a:t>
            </a:r>
          </a:p>
          <a:p>
            <a:pPr>
              <a:lnSpc>
                <a:spcPct val="90000"/>
              </a:lnSpc>
            </a:pPr>
            <a:r>
              <a:rPr lang="en-US" sz="1700"/>
              <a:t>Students who participate in paid work experiences are:</a:t>
            </a:r>
          </a:p>
          <a:p>
            <a:pPr lvl="1">
              <a:lnSpc>
                <a:spcPct val="90000"/>
              </a:lnSpc>
            </a:pPr>
            <a:r>
              <a:rPr lang="en-US" sz="1700"/>
              <a:t>More likely to obtain competitive integrated employment</a:t>
            </a:r>
          </a:p>
          <a:p>
            <a:pPr lvl="1">
              <a:lnSpc>
                <a:spcPct val="90000"/>
              </a:lnSpc>
            </a:pPr>
            <a:r>
              <a:rPr lang="en-US" sz="1700"/>
              <a:t>More likely to pursue post-secondary education or training</a:t>
            </a:r>
          </a:p>
          <a:p>
            <a:pPr lvl="1">
              <a:lnSpc>
                <a:spcPct val="90000"/>
              </a:lnSpc>
            </a:pPr>
            <a:r>
              <a:rPr lang="en-US" sz="1700"/>
              <a:t>More likely to remain employment long-term</a:t>
            </a:r>
          </a:p>
          <a:p>
            <a:pPr marL="0" indent="0">
              <a:lnSpc>
                <a:spcPct val="90000"/>
              </a:lnSpc>
            </a:pPr>
            <a:endParaRPr lang="en-US" sz="1700"/>
          </a:p>
        </p:txBody>
      </p:sp>
      <p:pic>
        <p:nvPicPr>
          <p:cNvPr id="6" name="Content Placeholder 5" descr="Two people at a fruit stand&#10;&#10;AI-generated content may be incorrect.">
            <a:extLst>
              <a:ext uri="{FF2B5EF4-FFF2-40B4-BE49-F238E27FC236}">
                <a16:creationId xmlns:a16="http://schemas.microsoft.com/office/drawing/2014/main" id="{B9DFF7B5-55DA-D435-6336-5B350E223CFA}"/>
              </a:ext>
            </a:extLst>
          </p:cNvPr>
          <p:cNvPicPr>
            <a:picLocks noGrp="1" noChangeAspect="1"/>
          </p:cNvPicPr>
          <p:nvPr>
            <p:ph sz="half" idx="2"/>
          </p:nvPr>
        </p:nvPicPr>
        <p:blipFill>
          <a:blip r:embed="rId6" cstate="email">
            <a:extLst>
              <a:ext uri="{28A0092B-C50C-407E-A947-70E740481C1C}">
                <a14:useLocalDpi xmlns:a14="http://schemas.microsoft.com/office/drawing/2010/main"/>
              </a:ext>
            </a:extLst>
          </a:blip>
          <a:srcRect r="-2"/>
          <a:stretch>
            <a:fillRect/>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391730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47C940C-BCEA-4B94-ADAB-E5DF93AD25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id="{43355E07-D27F-496A-A202-82B978528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ABE8173-1154-4FFD-A647-BE335D1BF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372EFA8A-6EE3-4B25-873B-F4CED90537E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18C03B2B-142C-4AD5-8F21-0FC939548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6FAF349-1EBC-4906-8CCB-C668CAE6900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15541360-9082-4D4C-A106-460B85E98C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D6300A5-6A78-5AF5-EBB0-F0B196A51091}"/>
              </a:ext>
            </a:extLst>
          </p:cNvPr>
          <p:cNvSpPr>
            <a:spLocks noGrp="1"/>
          </p:cNvSpPr>
          <p:nvPr>
            <p:ph type="title"/>
          </p:nvPr>
        </p:nvSpPr>
        <p:spPr>
          <a:xfrm>
            <a:off x="1295402" y="982132"/>
            <a:ext cx="3660056" cy="1325373"/>
          </a:xfrm>
        </p:spPr>
        <p:txBody>
          <a:bodyPr anchor="b">
            <a:normAutofit/>
          </a:bodyPr>
          <a:lstStyle/>
          <a:p>
            <a:r>
              <a:rPr lang="en-US" sz="2400"/>
              <a:t>Evidence Behind Paid Work-Based Learning</a:t>
            </a:r>
          </a:p>
        </p:txBody>
      </p:sp>
      <p:cxnSp>
        <p:nvCxnSpPr>
          <p:cNvPr id="18" name="Straight Connector 17">
            <a:extLst>
              <a:ext uri="{FF2B5EF4-FFF2-40B4-BE49-F238E27FC236}">
                <a16:creationId xmlns:a16="http://schemas.microsoft.com/office/drawing/2014/main" id="{E59A63C7-BCAC-464C-B7D5-9A713B4CAC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56CB21B-99D9-D63C-B0E6-202346E7096F}"/>
              </a:ext>
            </a:extLst>
          </p:cNvPr>
          <p:cNvSpPr>
            <a:spLocks noGrp="1"/>
          </p:cNvSpPr>
          <p:nvPr>
            <p:ph idx="1"/>
          </p:nvPr>
        </p:nvSpPr>
        <p:spPr>
          <a:xfrm>
            <a:off x="1295401" y="2493774"/>
            <a:ext cx="3660057" cy="3382094"/>
          </a:xfrm>
        </p:spPr>
        <p:txBody>
          <a:bodyPr>
            <a:normAutofit fontScale="92500" lnSpcReduction="20000"/>
          </a:bodyPr>
          <a:lstStyle/>
          <a:p>
            <a:pPr>
              <a:lnSpc>
                <a:spcPct val="90000"/>
              </a:lnSpc>
            </a:pPr>
            <a:r>
              <a:rPr lang="en-US" sz="1700" dirty="0"/>
              <a:t>Students with disabilities who have paid work experience during high school are significantly more likely to be employed after graduation.</a:t>
            </a:r>
          </a:p>
          <a:p>
            <a:pPr>
              <a:lnSpc>
                <a:spcPct val="90000"/>
              </a:lnSpc>
            </a:pPr>
            <a:r>
              <a:rPr lang="en-US" sz="1700" dirty="0"/>
              <a:t>Youth who participate in paid internships are 2-3 times more likely to obtain employment within one year of leaving school. </a:t>
            </a:r>
          </a:p>
          <a:p>
            <a:pPr>
              <a:lnSpc>
                <a:spcPct val="90000"/>
              </a:lnSpc>
            </a:pPr>
            <a:r>
              <a:rPr lang="en-US" sz="1700" dirty="0"/>
              <a:t>Early work experience improves:</a:t>
            </a:r>
          </a:p>
          <a:p>
            <a:pPr lvl="1">
              <a:lnSpc>
                <a:spcPct val="90000"/>
              </a:lnSpc>
              <a:buFont typeface="Wingdings" panose="05000000000000000000" pitchFamily="2" charset="2"/>
              <a:buChar char="ü"/>
            </a:pPr>
            <a:r>
              <a:rPr lang="en-US" sz="1700" dirty="0"/>
              <a:t>Workplace confidence</a:t>
            </a:r>
          </a:p>
          <a:p>
            <a:pPr lvl="1">
              <a:lnSpc>
                <a:spcPct val="90000"/>
              </a:lnSpc>
              <a:buFont typeface="Wingdings" panose="05000000000000000000" pitchFamily="2" charset="2"/>
              <a:buChar char="ü"/>
            </a:pPr>
            <a:r>
              <a:rPr lang="en-US" sz="1700" dirty="0"/>
              <a:t>Employer familiarity</a:t>
            </a:r>
          </a:p>
          <a:p>
            <a:pPr lvl="1">
              <a:lnSpc>
                <a:spcPct val="90000"/>
              </a:lnSpc>
              <a:buFont typeface="Wingdings" panose="05000000000000000000" pitchFamily="2" charset="2"/>
              <a:buChar char="ü"/>
            </a:pPr>
            <a:r>
              <a:rPr lang="en-US" sz="1700" dirty="0"/>
              <a:t>Soft skill development</a:t>
            </a:r>
          </a:p>
          <a:p>
            <a:pPr lvl="1">
              <a:lnSpc>
                <a:spcPct val="90000"/>
              </a:lnSpc>
              <a:buFont typeface="Wingdings" panose="05000000000000000000" pitchFamily="2" charset="2"/>
              <a:buChar char="ü"/>
            </a:pPr>
            <a:r>
              <a:rPr lang="en-US" sz="1700" dirty="0"/>
              <a:t>Career decision-making</a:t>
            </a:r>
          </a:p>
          <a:p>
            <a:pPr marL="0" indent="0">
              <a:lnSpc>
                <a:spcPct val="90000"/>
              </a:lnSpc>
              <a:buNone/>
            </a:pPr>
            <a:r>
              <a:rPr lang="en-US" sz="700" dirty="0"/>
              <a:t>Source: NTACT Transition Research Evidence, U.S. Department of Education, Rehabilitation Services Administration</a:t>
            </a:r>
          </a:p>
          <a:p>
            <a:pPr marL="0" indent="0" algn="ctr">
              <a:lnSpc>
                <a:spcPct val="90000"/>
              </a:lnSpc>
              <a:buNone/>
            </a:pPr>
            <a:endParaRPr lang="en-US" sz="1200" dirty="0"/>
          </a:p>
        </p:txBody>
      </p:sp>
      <p:pic>
        <p:nvPicPr>
          <p:cNvPr id="5" name="Picture 4" descr="A group of people standing on a stage&#10;&#10;AI-generated content may be incorrect.">
            <a:extLst>
              <a:ext uri="{FF2B5EF4-FFF2-40B4-BE49-F238E27FC236}">
                <a16:creationId xmlns:a16="http://schemas.microsoft.com/office/drawing/2014/main" id="{3D1277DA-87C7-0816-9335-BF27EFC310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18668" y="1377949"/>
            <a:ext cx="5469466" cy="4102099"/>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898456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09EA27C-DE62-4CEC-A6D3-4FA9EF40A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 timeline&#10;&#10;AI-generated content may be incorrect.">
            <a:extLst>
              <a:ext uri="{FF2B5EF4-FFF2-40B4-BE49-F238E27FC236}">
                <a16:creationId xmlns:a16="http://schemas.microsoft.com/office/drawing/2014/main" id="{E87B5A99-B895-CCB7-83D4-5EBD30F494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334" y="899773"/>
            <a:ext cx="4969932" cy="5058453"/>
          </a:xfrm>
          <a:prstGeom prst="rect">
            <a:avLst/>
          </a:prstGeom>
          <a:ln w="127000" cap="sq">
            <a:solidFill>
              <a:srgbClr val="FFFFFF"/>
            </a:solidFill>
            <a:miter lim="800000"/>
          </a:ln>
        </p:spPr>
      </p:pic>
      <p:pic>
        <p:nvPicPr>
          <p:cNvPr id="9" name="Picture 8" descr="A picture containing application&#10;&#10;AI-generated content may be incorrect.">
            <a:extLst>
              <a:ext uri="{FF2B5EF4-FFF2-40B4-BE49-F238E27FC236}">
                <a16:creationId xmlns:a16="http://schemas.microsoft.com/office/drawing/2014/main" id="{7F82569C-3B19-D541-2CDF-EB491E8499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17733" y="2509562"/>
            <a:ext cx="4969932" cy="1838875"/>
          </a:xfrm>
          <a:prstGeom prst="rect">
            <a:avLst/>
          </a:prstGeom>
          <a:ln w="127000" cap="sq">
            <a:solidFill>
              <a:srgbClr val="FFFFFF"/>
            </a:solidFill>
            <a:miter lim="800000"/>
          </a:ln>
        </p:spPr>
      </p:pic>
      <p:sp>
        <p:nvSpPr>
          <p:cNvPr id="10" name="TextBox 9">
            <a:extLst>
              <a:ext uri="{FF2B5EF4-FFF2-40B4-BE49-F238E27FC236}">
                <a16:creationId xmlns:a16="http://schemas.microsoft.com/office/drawing/2014/main" id="{123E5639-5FF7-3D7E-203D-2489C5269617}"/>
              </a:ext>
            </a:extLst>
          </p:cNvPr>
          <p:cNvSpPr txBox="1"/>
          <p:nvPr/>
        </p:nvSpPr>
        <p:spPr>
          <a:xfrm>
            <a:off x="6263640" y="800100"/>
            <a:ext cx="5124025" cy="1077218"/>
          </a:xfrm>
          <a:prstGeom prst="rect">
            <a:avLst/>
          </a:prstGeom>
          <a:noFill/>
        </p:spPr>
        <p:txBody>
          <a:bodyPr wrap="square" rtlCol="0">
            <a:spAutoFit/>
          </a:bodyPr>
          <a:lstStyle/>
          <a:p>
            <a:pPr algn="ctr"/>
            <a:r>
              <a:rPr lang="en-US" sz="3200" b="1" dirty="0"/>
              <a:t>New Jersey DVRS Paid Internship Initiative</a:t>
            </a:r>
          </a:p>
        </p:txBody>
      </p:sp>
    </p:spTree>
    <p:extLst>
      <p:ext uri="{BB962C8B-B14F-4D97-AF65-F5344CB8AC3E}">
        <p14:creationId xmlns:p14="http://schemas.microsoft.com/office/powerpoint/2010/main" val="188381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59399-3DC3-62AB-33AF-9544585DB000}"/>
              </a:ext>
            </a:extLst>
          </p:cNvPr>
          <p:cNvSpPr>
            <a:spLocks noGrp="1"/>
          </p:cNvSpPr>
          <p:nvPr>
            <p:ph type="title"/>
          </p:nvPr>
        </p:nvSpPr>
        <p:spPr/>
        <p:txBody>
          <a:bodyPr>
            <a:noAutofit/>
          </a:bodyPr>
          <a:lstStyle/>
          <a:p>
            <a:r>
              <a:rPr lang="en-US" sz="3200" dirty="0"/>
              <a:t>Removing Barriers Through Paid Work-Based Learning</a:t>
            </a:r>
          </a:p>
        </p:txBody>
      </p:sp>
      <p:sp>
        <p:nvSpPr>
          <p:cNvPr id="3" name="Content Placeholder 2">
            <a:extLst>
              <a:ext uri="{FF2B5EF4-FFF2-40B4-BE49-F238E27FC236}">
                <a16:creationId xmlns:a16="http://schemas.microsoft.com/office/drawing/2014/main" id="{2AB7BE25-C5C0-B7E1-EF14-74C0DC34CA49}"/>
              </a:ext>
            </a:extLst>
          </p:cNvPr>
          <p:cNvSpPr>
            <a:spLocks noGrp="1"/>
          </p:cNvSpPr>
          <p:nvPr>
            <p:ph sz="half" idx="1"/>
          </p:nvPr>
        </p:nvSpPr>
        <p:spPr/>
        <p:txBody>
          <a:bodyPr>
            <a:normAutofit fontScale="77500" lnSpcReduction="20000"/>
          </a:bodyPr>
          <a:lstStyle/>
          <a:p>
            <a:r>
              <a:rPr lang="en-US" b="1" dirty="0"/>
              <a:t>Systemic Barriers</a:t>
            </a:r>
          </a:p>
          <a:p>
            <a:pPr lvl="1"/>
            <a:r>
              <a:rPr lang="en-US" dirty="0"/>
              <a:t>Limited employer access</a:t>
            </a:r>
          </a:p>
          <a:p>
            <a:pPr lvl="1"/>
            <a:r>
              <a:rPr lang="en-US" dirty="0"/>
              <a:t>Lack of work history</a:t>
            </a:r>
          </a:p>
          <a:p>
            <a:pPr lvl="1"/>
            <a:r>
              <a:rPr lang="en-US" dirty="0"/>
              <a:t>Transportation challenges</a:t>
            </a:r>
          </a:p>
          <a:p>
            <a:pPr lvl="1"/>
            <a:r>
              <a:rPr lang="en-US" dirty="0"/>
              <a:t>Disconnection from workforce systems</a:t>
            </a:r>
          </a:p>
          <a:p>
            <a:r>
              <a:rPr lang="en-US" b="1" dirty="0"/>
              <a:t>Perceptual Barriers</a:t>
            </a:r>
          </a:p>
          <a:p>
            <a:pPr lvl="1"/>
            <a:r>
              <a:rPr lang="en-US" dirty="0"/>
              <a:t>Employer misconceptions about disability</a:t>
            </a:r>
          </a:p>
          <a:p>
            <a:pPr lvl="1"/>
            <a:r>
              <a:rPr lang="en-US" dirty="0"/>
              <a:t>Low expectations placed on youth with disabilities</a:t>
            </a:r>
          </a:p>
          <a:p>
            <a:pPr lvl="1"/>
            <a:r>
              <a:rPr lang="en-US" dirty="0"/>
              <a:t>Lack of exposure to workplace environments</a:t>
            </a:r>
          </a:p>
        </p:txBody>
      </p:sp>
      <p:sp>
        <p:nvSpPr>
          <p:cNvPr id="4" name="Content Placeholder 3">
            <a:extLst>
              <a:ext uri="{FF2B5EF4-FFF2-40B4-BE49-F238E27FC236}">
                <a16:creationId xmlns:a16="http://schemas.microsoft.com/office/drawing/2014/main" id="{1CFC9E3B-11A5-B714-E8BB-7FB4E36D7460}"/>
              </a:ext>
            </a:extLst>
          </p:cNvPr>
          <p:cNvSpPr>
            <a:spLocks noGrp="1"/>
          </p:cNvSpPr>
          <p:nvPr>
            <p:ph sz="half" idx="2"/>
          </p:nvPr>
        </p:nvSpPr>
        <p:spPr/>
        <p:txBody>
          <a:bodyPr>
            <a:normAutofit fontScale="77500" lnSpcReduction="20000"/>
          </a:bodyPr>
          <a:lstStyle/>
          <a:p>
            <a:r>
              <a:rPr lang="en-US" b="1" dirty="0"/>
              <a:t>Paid Work Experience Changes the Narrative</a:t>
            </a:r>
          </a:p>
          <a:p>
            <a:pPr lvl="1"/>
            <a:r>
              <a:rPr lang="en-US" dirty="0"/>
              <a:t>When employers engage directly with students:</a:t>
            </a:r>
          </a:p>
          <a:p>
            <a:pPr lvl="2"/>
            <a:r>
              <a:rPr lang="en-US" dirty="0"/>
              <a:t>Perceptions shift</a:t>
            </a:r>
          </a:p>
          <a:p>
            <a:pPr lvl="2"/>
            <a:r>
              <a:rPr lang="en-US" dirty="0"/>
              <a:t>Confidence grows</a:t>
            </a:r>
          </a:p>
          <a:p>
            <a:pPr lvl="2"/>
            <a:r>
              <a:rPr lang="en-US" dirty="0"/>
              <a:t>Career pathways become visible</a:t>
            </a:r>
          </a:p>
        </p:txBody>
      </p:sp>
    </p:spTree>
    <p:extLst>
      <p:ext uri="{BB962C8B-B14F-4D97-AF65-F5344CB8AC3E}">
        <p14:creationId xmlns:p14="http://schemas.microsoft.com/office/powerpoint/2010/main" val="2197020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47C940C-BCEA-4B94-ADAB-E5DF93AD25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 name="Rectangle 9">
              <a:extLst>
                <a:ext uri="{FF2B5EF4-FFF2-40B4-BE49-F238E27FC236}">
                  <a16:creationId xmlns:a16="http://schemas.microsoft.com/office/drawing/2014/main" id="{43355E07-D27F-496A-A202-82B978528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ABE8173-1154-4FFD-A647-BE335D1BF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372EFA8A-6EE3-4B25-873B-F4CED90537E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8C03B2B-142C-4AD5-8F21-0FC939548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C6FAF349-1EBC-4906-8CCB-C668CAE6900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15541360-9082-4D4C-A106-460B85E98C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EE3F38CF-F08E-78BC-77AE-4ABF449CBA9B}"/>
              </a:ext>
            </a:extLst>
          </p:cNvPr>
          <p:cNvSpPr>
            <a:spLocks noGrp="1"/>
          </p:cNvSpPr>
          <p:nvPr>
            <p:ph type="title"/>
          </p:nvPr>
        </p:nvSpPr>
        <p:spPr>
          <a:xfrm>
            <a:off x="1295402" y="982132"/>
            <a:ext cx="3660056" cy="1325373"/>
          </a:xfrm>
        </p:spPr>
        <p:txBody>
          <a:bodyPr anchor="b">
            <a:normAutofit/>
          </a:bodyPr>
          <a:lstStyle/>
          <a:p>
            <a:r>
              <a:rPr lang="en-US" sz="2400"/>
              <a:t>Paid Work-Based Learning as a Workforce Pipeline</a:t>
            </a:r>
          </a:p>
        </p:txBody>
      </p:sp>
      <p:cxnSp>
        <p:nvCxnSpPr>
          <p:cNvPr id="17" name="Straight Connector 16">
            <a:extLst>
              <a:ext uri="{FF2B5EF4-FFF2-40B4-BE49-F238E27FC236}">
                <a16:creationId xmlns:a16="http://schemas.microsoft.com/office/drawing/2014/main" id="{E59A63C7-BCAC-464C-B7D5-9A713B4CAC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F4FD157-8170-D14F-403A-27F3901A7309}"/>
              </a:ext>
            </a:extLst>
          </p:cNvPr>
          <p:cNvSpPr>
            <a:spLocks noGrp="1"/>
          </p:cNvSpPr>
          <p:nvPr>
            <p:ph idx="1"/>
          </p:nvPr>
        </p:nvSpPr>
        <p:spPr>
          <a:xfrm>
            <a:off x="1295401" y="2493774"/>
            <a:ext cx="3660057" cy="3382094"/>
          </a:xfrm>
        </p:spPr>
        <p:txBody>
          <a:bodyPr>
            <a:normAutofit/>
          </a:bodyPr>
          <a:lstStyle/>
          <a:p>
            <a:pPr>
              <a:lnSpc>
                <a:spcPct val="90000"/>
              </a:lnSpc>
            </a:pPr>
            <a:r>
              <a:rPr lang="en-US" sz="1400" dirty="0"/>
              <a:t>Outcomes may include:</a:t>
            </a:r>
          </a:p>
          <a:p>
            <a:pPr lvl="1">
              <a:lnSpc>
                <a:spcPct val="90000"/>
              </a:lnSpc>
            </a:pPr>
            <a:r>
              <a:rPr lang="en-US" sz="1400" dirty="0"/>
              <a:t>Competitive integrated employment</a:t>
            </a:r>
          </a:p>
          <a:p>
            <a:pPr lvl="1">
              <a:lnSpc>
                <a:spcPct val="90000"/>
              </a:lnSpc>
            </a:pPr>
            <a:r>
              <a:rPr lang="en-US" sz="1400" dirty="0"/>
              <a:t>Apprenticeship entry</a:t>
            </a:r>
          </a:p>
          <a:p>
            <a:pPr lvl="1">
              <a:lnSpc>
                <a:spcPct val="90000"/>
              </a:lnSpc>
            </a:pPr>
            <a:r>
              <a:rPr lang="en-US" sz="1400" dirty="0"/>
              <a:t>Post-secondary education enrollment</a:t>
            </a:r>
          </a:p>
          <a:p>
            <a:pPr>
              <a:lnSpc>
                <a:spcPct val="90000"/>
              </a:lnSpc>
            </a:pPr>
            <a:r>
              <a:rPr lang="en-US" sz="1400" dirty="0"/>
              <a:t>New Jersey integrates WBLE through partnerships with:</a:t>
            </a:r>
          </a:p>
          <a:p>
            <a:pPr lvl="1">
              <a:lnSpc>
                <a:spcPct val="90000"/>
              </a:lnSpc>
            </a:pPr>
            <a:r>
              <a:rPr lang="en-US" sz="1400" dirty="0"/>
              <a:t>American Job Centers</a:t>
            </a:r>
          </a:p>
          <a:p>
            <a:pPr lvl="1">
              <a:lnSpc>
                <a:spcPct val="90000"/>
              </a:lnSpc>
            </a:pPr>
            <a:r>
              <a:rPr lang="en-US" sz="1400" dirty="0"/>
              <a:t>Workforce Development Boards</a:t>
            </a:r>
          </a:p>
          <a:p>
            <a:pPr lvl="1">
              <a:lnSpc>
                <a:spcPct val="90000"/>
              </a:lnSpc>
            </a:pPr>
            <a:r>
              <a:rPr lang="en-US" sz="1400" dirty="0"/>
              <a:t>DVRS Business Outreach Team</a:t>
            </a:r>
          </a:p>
          <a:p>
            <a:pPr lvl="1">
              <a:lnSpc>
                <a:spcPct val="90000"/>
              </a:lnSpc>
            </a:pPr>
            <a:r>
              <a:rPr lang="en-US" sz="1400" dirty="0"/>
              <a:t>Industry employer networks</a:t>
            </a:r>
          </a:p>
          <a:p>
            <a:pPr lvl="1">
              <a:lnSpc>
                <a:spcPct val="90000"/>
              </a:lnSpc>
            </a:pPr>
            <a:r>
              <a:rPr lang="en-US" sz="1400" dirty="0"/>
              <a:t>Community providers</a:t>
            </a:r>
          </a:p>
        </p:txBody>
      </p:sp>
      <p:pic>
        <p:nvPicPr>
          <p:cNvPr id="4" name="Picture 3" descr="A group of people posing for a photo&#10;&#10;AI-generated content may be incorrect.">
            <a:extLst>
              <a:ext uri="{FF2B5EF4-FFF2-40B4-BE49-F238E27FC236}">
                <a16:creationId xmlns:a16="http://schemas.microsoft.com/office/drawing/2014/main" id="{CE3715D5-AF78-BF78-0065-9C60606C6D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18668" y="1685606"/>
            <a:ext cx="5469466" cy="3486784"/>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954074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7CA9E50-B76A-428A-92C9-9BAC41446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85E3F79-81BB-4454-A267-DDCA42824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cstate="email">
              <a:extLst>
                <a:ext uri="{28A0092B-C50C-407E-A947-70E740481C1C}">
                  <a14:useLocalDpi xmlns:a14="http://schemas.microsoft.com/office/drawing/2010/main"/>
                </a:ext>
              </a:extLst>
            </a:blip>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1F375A4-17F0-4BA7-B751-68BFAAEC4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C04EBB2-C18D-6C3A-CDA2-FE7C50B78C46}"/>
              </a:ext>
            </a:extLst>
          </p:cNvPr>
          <p:cNvSpPr>
            <a:spLocks noGrp="1"/>
          </p:cNvSpPr>
          <p:nvPr>
            <p:ph type="title"/>
          </p:nvPr>
        </p:nvSpPr>
        <p:spPr>
          <a:xfrm>
            <a:off x="1055599" y="1055077"/>
            <a:ext cx="2532909" cy="4794578"/>
          </a:xfrm>
        </p:spPr>
        <p:txBody>
          <a:bodyPr>
            <a:normAutofit/>
          </a:bodyPr>
          <a:lstStyle/>
          <a:p>
            <a:r>
              <a:rPr lang="en-US">
                <a:solidFill>
                  <a:srgbClr val="262626"/>
                </a:solidFill>
              </a:rPr>
              <a:t>Agenda</a:t>
            </a:r>
          </a:p>
        </p:txBody>
      </p:sp>
      <p:sp useBgFill="1">
        <p:nvSpPr>
          <p:cNvPr id="26" name="Rectangle 25">
            <a:extLst>
              <a:ext uri="{FF2B5EF4-FFF2-40B4-BE49-F238E27FC236}">
                <a16:creationId xmlns:a16="http://schemas.microsoft.com/office/drawing/2014/main" id="{5D2122D3-4056-4C50-B4AC-74BB2940E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ontent Placeholder 2">
            <a:extLst>
              <a:ext uri="{FF2B5EF4-FFF2-40B4-BE49-F238E27FC236}">
                <a16:creationId xmlns:a16="http://schemas.microsoft.com/office/drawing/2014/main" id="{38EDA0AC-3568-881D-BBE7-F734F9EE65D1}"/>
              </a:ext>
            </a:extLst>
          </p:cNvPr>
          <p:cNvGraphicFramePr>
            <a:graphicFrameLocks noGrp="1"/>
          </p:cNvGraphicFramePr>
          <p:nvPr>
            <p:ph idx="1"/>
            <p:extLst>
              <p:ext uri="{D42A27DB-BD31-4B8C-83A1-F6EECF244321}">
                <p14:modId xmlns:p14="http://schemas.microsoft.com/office/powerpoint/2010/main" val="339328541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873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9" name="Picture 8">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245268" y="530352"/>
              <a:ext cx="1673352" cy="612648"/>
            </a:xfrm>
            <a:prstGeom prst="rect">
              <a:avLst/>
            </a:prstGeom>
          </p:spPr>
        </p:pic>
        <p:pic>
          <p:nvPicPr>
            <p:cNvPr id="12" name="Picture 11">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263556" y="5747514"/>
              <a:ext cx="1636776" cy="612648"/>
            </a:xfrm>
            <a:prstGeom prst="rect">
              <a:avLst/>
            </a:prstGeom>
          </p:spPr>
        </p:pic>
      </p:grpSp>
      <p:cxnSp>
        <p:nvCxnSpPr>
          <p:cNvPr id="14" name="Straight Connector 13">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5CCAF7D5-2AD8-4BDF-BE92-13524EA04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F8C92429-C2FF-43F8-9F54-FF73D1271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8E75E6-FD49-46E3-B23E-9D5C97110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28539"/>
            <a:ext cx="10905066" cy="5600922"/>
          </a:xfrm>
          <a:prstGeom prst="rect">
            <a:avLst/>
          </a:prstGeom>
          <a:solidFill>
            <a:schemeClr val="accent6"/>
          </a:solidFill>
          <a:ln cap="sq">
            <a:noFill/>
            <a:miter lim="800000"/>
          </a:ln>
          <a:effectLst>
            <a:outerShdw blurRad="114300" dist="127000" dir="5400000" sx="99000" sy="99000" algn="t" rotWithShape="0">
              <a:prstClr val="black">
                <a:alpha val="40000"/>
              </a:prstClr>
            </a:outerShdw>
          </a:effectLst>
          <a:scene3d>
            <a:camera prst="orthographicFront"/>
            <a:lightRig rig="twoPt" dir="t"/>
          </a:scene3d>
          <a:sp3d contourW="6350">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8EE6BA1-F87F-4073-B5AB-365A42AD3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790956"/>
            <a:ext cx="10579608" cy="5276088"/>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14CC47E-08A9-D4F6-52C5-390B1E9A27AD}"/>
              </a:ext>
            </a:extLst>
          </p:cNvPr>
          <p:cNvSpPr>
            <a:spLocks noGrp="1"/>
          </p:cNvSpPr>
          <p:nvPr>
            <p:ph type="title"/>
          </p:nvPr>
        </p:nvSpPr>
        <p:spPr>
          <a:xfrm>
            <a:off x="1304330" y="1275587"/>
            <a:ext cx="9596842" cy="3319285"/>
          </a:xfrm>
        </p:spPr>
        <p:txBody>
          <a:bodyPr vert="horz" lIns="91440" tIns="45720" rIns="91440" bIns="45720" rtlCol="0" anchor="ctr">
            <a:normAutofit/>
          </a:bodyPr>
          <a:lstStyle/>
          <a:p>
            <a:r>
              <a:rPr lang="en-US" sz="6000">
                <a:solidFill>
                  <a:srgbClr val="FFFFFF"/>
                </a:solidFill>
              </a:rPr>
              <a:t>Pre-College Summer Programs</a:t>
            </a:r>
          </a:p>
        </p:txBody>
      </p:sp>
      <p:sp>
        <p:nvSpPr>
          <p:cNvPr id="3" name="Text Placeholder 2">
            <a:extLst>
              <a:ext uri="{FF2B5EF4-FFF2-40B4-BE49-F238E27FC236}">
                <a16:creationId xmlns:a16="http://schemas.microsoft.com/office/drawing/2014/main" id="{8C80A082-5F46-64C2-2B6C-62B8631E3B1B}"/>
              </a:ext>
            </a:extLst>
          </p:cNvPr>
          <p:cNvSpPr>
            <a:spLocks noGrp="1"/>
          </p:cNvSpPr>
          <p:nvPr>
            <p:ph type="body" idx="1"/>
          </p:nvPr>
        </p:nvSpPr>
        <p:spPr>
          <a:xfrm>
            <a:off x="1960035" y="4981075"/>
            <a:ext cx="8271930" cy="653506"/>
          </a:xfrm>
        </p:spPr>
        <p:txBody>
          <a:bodyPr vert="horz" lIns="91440" tIns="45720" rIns="91440" bIns="45720" rtlCol="0" anchor="t">
            <a:normAutofit/>
          </a:bodyPr>
          <a:lstStyle/>
          <a:p>
            <a:r>
              <a:rPr lang="en-US" sz="2100">
                <a:solidFill>
                  <a:srgbClr val="FFFFFF"/>
                </a:solidFill>
              </a:rPr>
              <a:t>Pre-ETS Counseling on Enrollment in Post-Secondary Education</a:t>
            </a:r>
          </a:p>
        </p:txBody>
      </p:sp>
      <p:cxnSp>
        <p:nvCxnSpPr>
          <p:cNvPr id="24" name="Straight Connector 23">
            <a:extLst>
              <a:ext uri="{FF2B5EF4-FFF2-40B4-BE49-F238E27FC236}">
                <a16:creationId xmlns:a16="http://schemas.microsoft.com/office/drawing/2014/main" id="{19B678A5-A064-46A6-817F-AE02396CCF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5551" y="4769963"/>
            <a:ext cx="13008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465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181A50-C8BE-4392-983D-C06579080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imeline&#10;&#10;AI-generated content may be incorrect.">
            <a:extLst>
              <a:ext uri="{FF2B5EF4-FFF2-40B4-BE49-F238E27FC236}">
                <a16:creationId xmlns:a16="http://schemas.microsoft.com/office/drawing/2014/main" id="{FF9CF34C-3982-4C85-CC69-1B8CF350BE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0190" y="46083"/>
            <a:ext cx="8926829" cy="6811917"/>
          </a:xfrm>
          <a:prstGeom prst="rect">
            <a:avLst/>
          </a:prstGeom>
        </p:spPr>
      </p:pic>
    </p:spTree>
    <p:extLst>
      <p:ext uri="{BB962C8B-B14F-4D97-AF65-F5344CB8AC3E}">
        <p14:creationId xmlns:p14="http://schemas.microsoft.com/office/powerpoint/2010/main" val="317326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4139-C14F-94D2-7F36-3E5619CFF982}"/>
              </a:ext>
            </a:extLst>
          </p:cNvPr>
          <p:cNvSpPr>
            <a:spLocks noGrp="1"/>
          </p:cNvSpPr>
          <p:nvPr>
            <p:ph type="title"/>
          </p:nvPr>
        </p:nvSpPr>
        <p:spPr/>
        <p:txBody>
          <a:bodyPr/>
          <a:lstStyle/>
          <a:p>
            <a:r>
              <a:rPr lang="en-US" dirty="0"/>
              <a:t>Pre-College Summer Program</a:t>
            </a:r>
          </a:p>
        </p:txBody>
      </p:sp>
      <p:sp>
        <p:nvSpPr>
          <p:cNvPr id="3" name="Content Placeholder 2">
            <a:extLst>
              <a:ext uri="{FF2B5EF4-FFF2-40B4-BE49-F238E27FC236}">
                <a16:creationId xmlns:a16="http://schemas.microsoft.com/office/drawing/2014/main" id="{572BE363-178B-0D78-E0D1-895A6CCA0043}"/>
              </a:ext>
            </a:extLst>
          </p:cNvPr>
          <p:cNvSpPr>
            <a:spLocks noGrp="1"/>
          </p:cNvSpPr>
          <p:nvPr>
            <p:ph sz="half" idx="1"/>
          </p:nvPr>
        </p:nvSpPr>
        <p:spPr/>
        <p:txBody>
          <a:bodyPr>
            <a:normAutofit fontScale="85000" lnSpcReduction="10000"/>
          </a:bodyPr>
          <a:lstStyle/>
          <a:p>
            <a:r>
              <a:rPr lang="en-US" dirty="0"/>
              <a:t>Pre-College Summer Program provides </a:t>
            </a:r>
            <a:r>
              <a:rPr lang="en-US" b="1" dirty="0"/>
              <a:t>structured residential college experiences</a:t>
            </a:r>
            <a:r>
              <a:rPr lang="en-US" dirty="0"/>
              <a:t> designed to prepare students with disabilities for life after high school</a:t>
            </a:r>
          </a:p>
          <a:p>
            <a:r>
              <a:rPr lang="en-US" dirty="0"/>
              <a:t>These programs combine:</a:t>
            </a:r>
          </a:p>
          <a:p>
            <a:pPr lvl="1"/>
            <a:r>
              <a:rPr lang="en-US" dirty="0"/>
              <a:t>Academic exposure</a:t>
            </a:r>
          </a:p>
          <a:p>
            <a:pPr lvl="1"/>
            <a:r>
              <a:rPr lang="en-US" dirty="0"/>
              <a:t>Career exploration</a:t>
            </a:r>
          </a:p>
          <a:p>
            <a:pPr lvl="1"/>
            <a:r>
              <a:rPr lang="en-US" dirty="0"/>
              <a:t>Workplace readiness training</a:t>
            </a:r>
          </a:p>
          <a:p>
            <a:pPr lvl="1"/>
            <a:r>
              <a:rPr lang="en-US" dirty="0"/>
              <a:t>Social and independent living skill development</a:t>
            </a:r>
          </a:p>
        </p:txBody>
      </p:sp>
      <p:pic>
        <p:nvPicPr>
          <p:cNvPr id="5" name="Picture Placeholder 7" descr="A group of people posing for a photo&#10;&#10;AI-generated content may be incorrect.">
            <a:extLst>
              <a:ext uri="{FF2B5EF4-FFF2-40B4-BE49-F238E27FC236}">
                <a16:creationId xmlns:a16="http://schemas.microsoft.com/office/drawing/2014/main" id="{BA1D86CE-2438-A798-06AD-525C4CE0D142}"/>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274330" y="2560638"/>
            <a:ext cx="4532839" cy="3309937"/>
          </a:xfrm>
          <a:prstGeom prst="rect">
            <a:avLst/>
          </a:prstGeom>
        </p:spPr>
      </p:pic>
    </p:spTree>
    <p:extLst>
      <p:ext uri="{BB962C8B-B14F-4D97-AF65-F5344CB8AC3E}">
        <p14:creationId xmlns:p14="http://schemas.microsoft.com/office/powerpoint/2010/main" val="631987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2350F-BFE7-4351-9727-C8972DD7E541}"/>
              </a:ext>
            </a:extLst>
          </p:cNvPr>
          <p:cNvSpPr>
            <a:spLocks noGrp="1"/>
          </p:cNvSpPr>
          <p:nvPr>
            <p:ph type="title"/>
          </p:nvPr>
        </p:nvSpPr>
        <p:spPr/>
        <p:txBody>
          <a:bodyPr/>
          <a:lstStyle/>
          <a:p>
            <a:r>
              <a:rPr lang="en-US" dirty="0"/>
              <a:t>Pre-College Summer Programs</a:t>
            </a:r>
          </a:p>
        </p:txBody>
      </p:sp>
      <p:sp>
        <p:nvSpPr>
          <p:cNvPr id="3" name="Content Placeholder 2">
            <a:extLst>
              <a:ext uri="{FF2B5EF4-FFF2-40B4-BE49-F238E27FC236}">
                <a16:creationId xmlns:a16="http://schemas.microsoft.com/office/drawing/2014/main" id="{2F1FD7CD-0FAF-2647-7969-E78471DCD7B4}"/>
              </a:ext>
            </a:extLst>
          </p:cNvPr>
          <p:cNvSpPr>
            <a:spLocks noGrp="1"/>
          </p:cNvSpPr>
          <p:nvPr>
            <p:ph sz="half" idx="1"/>
          </p:nvPr>
        </p:nvSpPr>
        <p:spPr/>
        <p:txBody>
          <a:bodyPr>
            <a:normAutofit lnSpcReduction="10000"/>
          </a:bodyPr>
          <a:lstStyle/>
          <a:p>
            <a:r>
              <a:rPr lang="en-US" dirty="0"/>
              <a:t>Within the </a:t>
            </a:r>
            <a:r>
              <a:rPr lang="en-US" b="1" dirty="0"/>
              <a:t>Pre-ETS framework</a:t>
            </a:r>
            <a:r>
              <a:rPr lang="en-US" dirty="0"/>
              <a:t>, experiences support:</a:t>
            </a:r>
          </a:p>
          <a:p>
            <a:pPr lvl="1"/>
            <a:r>
              <a:rPr lang="en-US" dirty="0"/>
              <a:t>Counseling on post-secondary education</a:t>
            </a:r>
          </a:p>
          <a:p>
            <a:pPr lvl="1"/>
            <a:r>
              <a:rPr lang="en-US" dirty="0"/>
              <a:t>Workplace readiness training</a:t>
            </a:r>
          </a:p>
          <a:p>
            <a:pPr lvl="1"/>
            <a:r>
              <a:rPr lang="en-US" dirty="0"/>
              <a:t>Instruction in self-advocacy</a:t>
            </a:r>
          </a:p>
          <a:p>
            <a:pPr lvl="1"/>
            <a:r>
              <a:rPr lang="en-US" dirty="0"/>
              <a:t>Job exploration counseling</a:t>
            </a:r>
          </a:p>
          <a:p>
            <a:pPr lvl="1"/>
            <a:r>
              <a:rPr lang="en-US" dirty="0"/>
              <a:t>Work-based learning experiences</a:t>
            </a:r>
          </a:p>
        </p:txBody>
      </p:sp>
      <p:pic>
        <p:nvPicPr>
          <p:cNvPr id="5" name="Picture Placeholder 6" descr="A group of people eating at a table&#10;&#10;AI-generated content may be incorrect.">
            <a:extLst>
              <a:ext uri="{FF2B5EF4-FFF2-40B4-BE49-F238E27FC236}">
                <a16:creationId xmlns:a16="http://schemas.microsoft.com/office/drawing/2014/main" id="{16F7E1D3-885F-7332-3611-911D97A10372}"/>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616533" y="2810509"/>
            <a:ext cx="3848433" cy="2810194"/>
          </a:xfrm>
          <a:prstGeom prst="rect">
            <a:avLst/>
          </a:prstGeom>
        </p:spPr>
      </p:pic>
    </p:spTree>
    <p:extLst>
      <p:ext uri="{BB962C8B-B14F-4D97-AF65-F5344CB8AC3E}">
        <p14:creationId xmlns:p14="http://schemas.microsoft.com/office/powerpoint/2010/main" val="3812032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E0452C8-EFAC-4BBE-B829-CFE413A388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CD97DE34-8296-40AE-9D7B-90FB53EABF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D560187E-55A2-47FB-9418-50199CD683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4EBA2ED3-6662-40E0-97F2-A6AA30CD51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05125026-1D7D-4D22-9C46-B477B96A26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cxnSp>
        <p:nvCxnSpPr>
          <p:cNvPr id="18" name="Straight Connector 17">
            <a:extLst>
              <a:ext uri="{FF2B5EF4-FFF2-40B4-BE49-F238E27FC236}">
                <a16:creationId xmlns:a16="http://schemas.microsoft.com/office/drawing/2014/main" id="{CB3B6ABF-EFD9-487E-8DE4-362FB18D4B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id="{247C940C-BCEA-4B94-ADAB-E5DF93AD25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1" name="Rectangle 20">
              <a:extLst>
                <a:ext uri="{FF2B5EF4-FFF2-40B4-BE49-F238E27FC236}">
                  <a16:creationId xmlns:a16="http://schemas.microsoft.com/office/drawing/2014/main" id="{43355E07-D27F-496A-A202-82B978528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ABE8173-1154-4FFD-A647-BE335D1BF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3" name="Picture 22">
                <a:extLst>
                  <a:ext uri="{FF2B5EF4-FFF2-40B4-BE49-F238E27FC236}">
                    <a16:creationId xmlns:a16="http://schemas.microsoft.com/office/drawing/2014/main" id="{372EFA8A-6EE3-4B25-873B-F4CED90537E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4" name="Rectangle 23">
                <a:extLst>
                  <a:ext uri="{FF2B5EF4-FFF2-40B4-BE49-F238E27FC236}">
                    <a16:creationId xmlns:a16="http://schemas.microsoft.com/office/drawing/2014/main" id="{18C03B2B-142C-4AD5-8F21-0FC939548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5" name="Picture 24">
                <a:extLst>
                  <a:ext uri="{FF2B5EF4-FFF2-40B4-BE49-F238E27FC236}">
                    <a16:creationId xmlns:a16="http://schemas.microsoft.com/office/drawing/2014/main" id="{C6FAF349-1EBC-4906-8CCB-C668CAE6900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26" name="Picture 25">
                <a:extLst>
                  <a:ext uri="{FF2B5EF4-FFF2-40B4-BE49-F238E27FC236}">
                    <a16:creationId xmlns:a16="http://schemas.microsoft.com/office/drawing/2014/main" id="{15541360-9082-4D4C-A106-460B85E98C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A5585572-DB28-5F53-852F-E0FF6C4B2C2F}"/>
              </a:ext>
            </a:extLst>
          </p:cNvPr>
          <p:cNvSpPr>
            <a:spLocks noGrp="1"/>
          </p:cNvSpPr>
          <p:nvPr>
            <p:ph type="title"/>
          </p:nvPr>
        </p:nvSpPr>
        <p:spPr>
          <a:xfrm>
            <a:off x="1295402" y="982132"/>
            <a:ext cx="3660056" cy="1325373"/>
          </a:xfrm>
        </p:spPr>
        <p:txBody>
          <a:bodyPr vert="horz" lIns="91440" tIns="45720" rIns="91440" bIns="45720" rtlCol="0" anchor="b">
            <a:normAutofit/>
          </a:bodyPr>
          <a:lstStyle/>
          <a:p>
            <a:r>
              <a:rPr lang="en-US" sz="2400"/>
              <a:t>Pre-College Summer Program</a:t>
            </a:r>
          </a:p>
        </p:txBody>
      </p:sp>
      <p:cxnSp>
        <p:nvCxnSpPr>
          <p:cNvPr id="28" name="Straight Connector 27">
            <a:extLst>
              <a:ext uri="{FF2B5EF4-FFF2-40B4-BE49-F238E27FC236}">
                <a16:creationId xmlns:a16="http://schemas.microsoft.com/office/drawing/2014/main" id="{E59A63C7-BCAC-464C-B7D5-9A713B4CAC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A48740D-09C3-F070-32B4-4FA48F10C1D4}"/>
              </a:ext>
            </a:extLst>
          </p:cNvPr>
          <p:cNvSpPr>
            <a:spLocks noGrp="1"/>
          </p:cNvSpPr>
          <p:nvPr>
            <p:ph sz="half" idx="1"/>
          </p:nvPr>
        </p:nvSpPr>
        <p:spPr>
          <a:xfrm>
            <a:off x="1295401" y="2493774"/>
            <a:ext cx="3660057" cy="3382094"/>
          </a:xfrm>
        </p:spPr>
        <p:txBody>
          <a:bodyPr vert="horz" lIns="91440" tIns="45720" rIns="91440" bIns="45720" rtlCol="0" anchor="t">
            <a:normAutofit lnSpcReduction="10000"/>
          </a:bodyPr>
          <a:lstStyle/>
          <a:p>
            <a:pPr>
              <a:lnSpc>
                <a:spcPct val="90000"/>
              </a:lnSpc>
            </a:pPr>
            <a:r>
              <a:rPr lang="en-US" sz="1600" dirty="0"/>
              <a:t>Program Structure:</a:t>
            </a:r>
          </a:p>
          <a:p>
            <a:pPr lvl="1">
              <a:lnSpc>
                <a:spcPct val="90000"/>
              </a:lnSpc>
            </a:pPr>
            <a:r>
              <a:rPr lang="en-US" sz="1600" dirty="0"/>
              <a:t>Two-session immersive summer residency</a:t>
            </a:r>
          </a:p>
          <a:p>
            <a:pPr lvl="1">
              <a:lnSpc>
                <a:spcPct val="90000"/>
              </a:lnSpc>
            </a:pPr>
            <a:r>
              <a:rPr lang="en-US" sz="1600" dirty="0"/>
              <a:t>10-day residential program</a:t>
            </a:r>
          </a:p>
          <a:p>
            <a:pPr lvl="1">
              <a:lnSpc>
                <a:spcPct val="90000"/>
              </a:lnSpc>
            </a:pPr>
            <a:r>
              <a:rPr lang="en-US" sz="1600" dirty="0"/>
              <a:t>Campus-based experiential learning</a:t>
            </a:r>
          </a:p>
          <a:p>
            <a:pPr>
              <a:lnSpc>
                <a:spcPct val="90000"/>
              </a:lnSpc>
            </a:pPr>
            <a:r>
              <a:rPr lang="en-US" sz="1600" dirty="0"/>
              <a:t>Students engage in:</a:t>
            </a:r>
          </a:p>
          <a:p>
            <a:pPr lvl="1">
              <a:lnSpc>
                <a:spcPct val="90000"/>
              </a:lnSpc>
            </a:pPr>
            <a:r>
              <a:rPr lang="en-US" sz="1600" dirty="0"/>
              <a:t>Transition planning</a:t>
            </a:r>
          </a:p>
          <a:p>
            <a:pPr lvl="1">
              <a:lnSpc>
                <a:spcPct val="90000"/>
              </a:lnSpc>
            </a:pPr>
            <a:r>
              <a:rPr lang="en-US" sz="1600" dirty="0"/>
              <a:t>Academic enrichment</a:t>
            </a:r>
          </a:p>
          <a:p>
            <a:pPr lvl="1">
              <a:lnSpc>
                <a:spcPct val="90000"/>
              </a:lnSpc>
            </a:pPr>
            <a:r>
              <a:rPr lang="en-US" sz="1600" dirty="0"/>
              <a:t>Social-emotional skill development</a:t>
            </a:r>
          </a:p>
          <a:p>
            <a:pPr lvl="1">
              <a:lnSpc>
                <a:spcPct val="90000"/>
              </a:lnSpc>
            </a:pPr>
            <a:r>
              <a:rPr lang="en-US" sz="1600" dirty="0"/>
              <a:t>Career and vocational exploration</a:t>
            </a:r>
          </a:p>
        </p:txBody>
      </p:sp>
      <p:pic>
        <p:nvPicPr>
          <p:cNvPr id="7" name="Content Placeholder 6" descr="A picture containing text&#10;&#10;AI-generated content may be incorrect.">
            <a:extLst>
              <a:ext uri="{FF2B5EF4-FFF2-40B4-BE49-F238E27FC236}">
                <a16:creationId xmlns:a16="http://schemas.microsoft.com/office/drawing/2014/main" id="{F718E257-EF0E-1445-04EF-8F0B21F8743B}"/>
              </a:ext>
            </a:extLst>
          </p:cNvPr>
          <p:cNvPicPr>
            <a:picLocks noGrp="1" noChangeAspect="1"/>
          </p:cNvPicPr>
          <p:nvPr>
            <p:ph sz="half" idx="2"/>
          </p:nvPr>
        </p:nvPicPr>
        <p:blipFill>
          <a:blip r:embed="rId6" cstate="email">
            <a:extLst>
              <a:ext uri="{28A0092B-C50C-407E-A947-70E740481C1C}">
                <a14:useLocalDpi xmlns:a14="http://schemas.microsoft.com/office/drawing/2010/main"/>
              </a:ext>
            </a:extLst>
          </a:blip>
          <a:stretch>
            <a:fillRect/>
          </a:stretch>
        </p:blipFill>
        <p:spPr>
          <a:xfrm>
            <a:off x="6520117" y="982131"/>
            <a:ext cx="3266568"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243591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1" name="Picture 10">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245268" y="530352"/>
              <a:ext cx="1673352" cy="612648"/>
            </a:xfrm>
            <a:prstGeom prst="rect">
              <a:avLst/>
            </a:prstGeom>
          </p:spPr>
        </p:pic>
        <p:pic>
          <p:nvPicPr>
            <p:cNvPr id="14" name="Picture 13">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263556" y="5747514"/>
              <a:ext cx="1636776" cy="612648"/>
            </a:xfrm>
            <a:prstGeom prst="rect">
              <a:avLst/>
            </a:prstGeom>
          </p:spPr>
        </p:pic>
      </p:grpSp>
      <p:cxnSp>
        <p:nvCxnSpPr>
          <p:cNvPr id="16" name="Straight Connector 15">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4A8983F0-7B3A-4418-8701-68E9CA2AE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9" name="Rectangle 18">
              <a:extLst>
                <a:ext uri="{FF2B5EF4-FFF2-40B4-BE49-F238E27FC236}">
                  <a16:creationId xmlns:a16="http://schemas.microsoft.com/office/drawing/2014/main" id="{0EC70F26-6C2F-4FF4-9892-FBDABF45F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3F5A270E-3F18-4580-A3AD-796F2FFAA02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1" name="Picture 20">
                <a:extLst>
                  <a:ext uri="{FF2B5EF4-FFF2-40B4-BE49-F238E27FC236}">
                    <a16:creationId xmlns:a16="http://schemas.microsoft.com/office/drawing/2014/main" id="{E8D29381-D504-4491-8AF8-F62883DE311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7"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B5BD9536-8B76-4DF0-B8F7-0549CC111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3" name="Picture 22">
                <a:extLst>
                  <a:ext uri="{FF2B5EF4-FFF2-40B4-BE49-F238E27FC236}">
                    <a16:creationId xmlns:a16="http://schemas.microsoft.com/office/drawing/2014/main" id="{BDECCCDF-9FB2-40A1-9379-BD2C2245D8F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8"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24" name="Picture 23">
                <a:extLst>
                  <a:ext uri="{FF2B5EF4-FFF2-40B4-BE49-F238E27FC236}">
                    <a16:creationId xmlns:a16="http://schemas.microsoft.com/office/drawing/2014/main" id="{5339C017-9A98-4397-9A19-7C32104D6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8"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49B23491-A381-051C-914C-3BE04F9C34B7}"/>
              </a:ext>
            </a:extLst>
          </p:cNvPr>
          <p:cNvSpPr>
            <a:spLocks noGrp="1"/>
          </p:cNvSpPr>
          <p:nvPr>
            <p:ph type="title"/>
          </p:nvPr>
        </p:nvSpPr>
        <p:spPr>
          <a:xfrm>
            <a:off x="1102619" y="4404852"/>
            <a:ext cx="9989677" cy="1054745"/>
          </a:xfrm>
        </p:spPr>
        <p:txBody>
          <a:bodyPr vert="horz" lIns="91440" tIns="45720" rIns="91440" bIns="45720" rtlCol="0" anchor="b">
            <a:normAutofit/>
          </a:bodyPr>
          <a:lstStyle/>
          <a:p>
            <a:r>
              <a:rPr lang="en-US" sz="5400" dirty="0"/>
              <a:t>Case Studies</a:t>
            </a:r>
          </a:p>
        </p:txBody>
      </p:sp>
      <p:sp>
        <p:nvSpPr>
          <p:cNvPr id="26" name="Rectangle 25">
            <a:extLst>
              <a:ext uri="{FF2B5EF4-FFF2-40B4-BE49-F238E27FC236}">
                <a16:creationId xmlns:a16="http://schemas.microsoft.com/office/drawing/2014/main" id="{2E2C404C-D4AE-4C1C-A675-EF7605842E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9999652"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agnifying glass">
            <a:extLst>
              <a:ext uri="{FF2B5EF4-FFF2-40B4-BE49-F238E27FC236}">
                <a16:creationId xmlns:a16="http://schemas.microsoft.com/office/drawing/2014/main" id="{5A13F1C6-8534-BE11-2927-880C4D4A7D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71244" y="1410207"/>
            <a:ext cx="2455875" cy="2455875"/>
          </a:xfrm>
          <a:prstGeom prst="rect">
            <a:avLst/>
          </a:prstGeom>
        </p:spPr>
      </p:pic>
      <p:cxnSp>
        <p:nvCxnSpPr>
          <p:cNvPr id="28" name="Straight Connector 27">
            <a:extLst>
              <a:ext uri="{FF2B5EF4-FFF2-40B4-BE49-F238E27FC236}">
                <a16:creationId xmlns:a16="http://schemas.microsoft.com/office/drawing/2014/main" id="{A3B8160F-915C-485D-B2FB-ACDDE0E822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8448" y="5501254"/>
            <a:ext cx="96037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2350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181A50-C8BE-4392-983D-C06579080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3D735B5-A787-EBF9-4A02-F296756E77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2785" y="804334"/>
            <a:ext cx="10446429" cy="5249332"/>
          </a:xfrm>
          <a:prstGeom prst="rect">
            <a:avLst/>
          </a:prstGeom>
        </p:spPr>
      </p:pic>
    </p:spTree>
    <p:extLst>
      <p:ext uri="{BB962C8B-B14F-4D97-AF65-F5344CB8AC3E}">
        <p14:creationId xmlns:p14="http://schemas.microsoft.com/office/powerpoint/2010/main" val="1805556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9" name="Picture 8">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245268" y="530352"/>
              <a:ext cx="1673352" cy="612648"/>
            </a:xfrm>
            <a:prstGeom prst="rect">
              <a:avLst/>
            </a:prstGeom>
          </p:spPr>
        </p:pic>
        <p:pic>
          <p:nvPicPr>
            <p:cNvPr id="12" name="Picture 11">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263556" y="5747514"/>
              <a:ext cx="1636776" cy="612648"/>
            </a:xfrm>
            <a:prstGeom prst="rect">
              <a:avLst/>
            </a:prstGeom>
          </p:spPr>
        </p:pic>
      </p:grpSp>
      <p:cxnSp>
        <p:nvCxnSpPr>
          <p:cNvPr id="14" name="Straight Connector 13">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5CCAF7D5-2AD8-4BDF-BE92-13524EA04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F8C92429-C2FF-43F8-9F54-FF73D1271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8E75E6-FD49-46E3-B23E-9D5C97110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28539"/>
            <a:ext cx="10905066" cy="5600922"/>
          </a:xfrm>
          <a:prstGeom prst="rect">
            <a:avLst/>
          </a:prstGeom>
          <a:solidFill>
            <a:schemeClr val="accent6"/>
          </a:solidFill>
          <a:ln cap="sq">
            <a:noFill/>
            <a:miter lim="800000"/>
          </a:ln>
          <a:effectLst>
            <a:outerShdw blurRad="114300" dist="127000" dir="5400000" sx="99000" sy="99000" algn="t" rotWithShape="0">
              <a:prstClr val="black">
                <a:alpha val="40000"/>
              </a:prstClr>
            </a:outerShdw>
          </a:effectLst>
          <a:scene3d>
            <a:camera prst="orthographicFront"/>
            <a:lightRig rig="twoPt" dir="t"/>
          </a:scene3d>
          <a:sp3d contourW="6350">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8EE6BA1-F87F-4073-B5AB-365A42AD3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790956"/>
            <a:ext cx="10579608" cy="5276088"/>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8549073-133A-4005-0816-04134EF67A9D}"/>
              </a:ext>
            </a:extLst>
          </p:cNvPr>
          <p:cNvSpPr>
            <a:spLocks noGrp="1"/>
          </p:cNvSpPr>
          <p:nvPr>
            <p:ph type="title"/>
          </p:nvPr>
        </p:nvSpPr>
        <p:spPr>
          <a:xfrm>
            <a:off x="1304330" y="1275587"/>
            <a:ext cx="9596842" cy="3319285"/>
          </a:xfrm>
        </p:spPr>
        <p:txBody>
          <a:bodyPr vert="horz" lIns="91440" tIns="45720" rIns="91440" bIns="45720" rtlCol="0" anchor="ctr">
            <a:normAutofit/>
          </a:bodyPr>
          <a:lstStyle/>
          <a:p>
            <a:r>
              <a:rPr lang="en-US" sz="6000">
                <a:solidFill>
                  <a:srgbClr val="FFFFFF"/>
                </a:solidFill>
              </a:rPr>
              <a:t>Workforce Ecosystem Integration</a:t>
            </a:r>
          </a:p>
        </p:txBody>
      </p:sp>
      <p:cxnSp>
        <p:nvCxnSpPr>
          <p:cNvPr id="24" name="Straight Connector 23">
            <a:extLst>
              <a:ext uri="{FF2B5EF4-FFF2-40B4-BE49-F238E27FC236}">
                <a16:creationId xmlns:a16="http://schemas.microsoft.com/office/drawing/2014/main" id="{19B678A5-A064-46A6-817F-AE02396CCF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5551" y="4769963"/>
            <a:ext cx="13008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710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6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15736" y="28937"/>
            <a:ext cx="12188825" cy="6856214"/>
          </a:xfrm>
          <a:prstGeom prst="rect">
            <a:avLst/>
          </a:prstGeom>
        </p:spPr>
      </p:pic>
      <p:pic>
        <p:nvPicPr>
          <p:cNvPr id="2" name="Picture 1" descr="Timeline&#10;&#10;AI-generated content may be incorrect.">
            <a:extLst>
              <a:ext uri="{FF2B5EF4-FFF2-40B4-BE49-F238E27FC236}">
                <a16:creationId xmlns:a16="http://schemas.microsoft.com/office/drawing/2014/main" id="{579FBE10-AF73-D6DD-18D0-714EF67AC9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1570" y="674371"/>
            <a:ext cx="9989820" cy="5632348"/>
          </a:xfrm>
          <a:prstGeom prst="rect">
            <a:avLst/>
          </a:prstGeom>
        </p:spPr>
      </p:pic>
      <p:grpSp>
        <p:nvGrpSpPr>
          <p:cNvPr id="37" name="Group 36">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2"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8" name="Picture 37">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a:off x="-18288" y="3154680"/>
              <a:ext cx="777240" cy="606425"/>
            </a:xfrm>
            <a:prstGeom prst="rect">
              <a:avLst/>
            </a:prstGeom>
          </p:spPr>
        </p:pic>
        <p:sp useBgFill="1">
          <p:nvSpPr>
            <p:cNvPr id="14"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9" name="Picture 38">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665044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2D68-4F41-76D9-C43D-5AB9CC0451AC}"/>
              </a:ext>
            </a:extLst>
          </p:cNvPr>
          <p:cNvSpPr>
            <a:spLocks noGrp="1"/>
          </p:cNvSpPr>
          <p:nvPr>
            <p:ph type="title"/>
          </p:nvPr>
        </p:nvSpPr>
        <p:spPr/>
        <p:txBody>
          <a:bodyPr/>
          <a:lstStyle/>
          <a:p>
            <a:r>
              <a:rPr lang="en-US" dirty="0"/>
              <a:t>Alignment with Federal &amp; State Goals</a:t>
            </a:r>
          </a:p>
        </p:txBody>
      </p:sp>
      <p:graphicFrame>
        <p:nvGraphicFramePr>
          <p:cNvPr id="4" name="Content Placeholder 3">
            <a:extLst>
              <a:ext uri="{FF2B5EF4-FFF2-40B4-BE49-F238E27FC236}">
                <a16:creationId xmlns:a16="http://schemas.microsoft.com/office/drawing/2014/main" id="{E3B00883-3FF5-50C4-F8EA-71B9D035FFDB}"/>
              </a:ext>
            </a:extLst>
          </p:cNvPr>
          <p:cNvGraphicFramePr>
            <a:graphicFrameLocks noGrp="1"/>
          </p:cNvGraphicFramePr>
          <p:nvPr>
            <p:ph idx="1"/>
            <p:extLst>
              <p:ext uri="{D42A27DB-BD31-4B8C-83A1-F6EECF244321}">
                <p14:modId xmlns:p14="http://schemas.microsoft.com/office/powerpoint/2010/main" val="882295636"/>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408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75DE-6473-E9F2-ADDA-0D7CA07064AB}"/>
              </a:ext>
            </a:extLst>
          </p:cNvPr>
          <p:cNvSpPr>
            <a:spLocks noGrp="1"/>
          </p:cNvSpPr>
          <p:nvPr>
            <p:ph type="title"/>
          </p:nvPr>
        </p:nvSpPr>
        <p:spPr/>
        <p:txBody>
          <a:bodyPr/>
          <a:lstStyle/>
          <a:p>
            <a:r>
              <a:rPr lang="en-US" dirty="0"/>
              <a:t>National Challenge</a:t>
            </a:r>
          </a:p>
        </p:txBody>
      </p:sp>
      <p:sp>
        <p:nvSpPr>
          <p:cNvPr id="3" name="Content Placeholder 2">
            <a:extLst>
              <a:ext uri="{FF2B5EF4-FFF2-40B4-BE49-F238E27FC236}">
                <a16:creationId xmlns:a16="http://schemas.microsoft.com/office/drawing/2014/main" id="{916C83D3-4A62-65DC-75D7-944B947FED7E}"/>
              </a:ext>
            </a:extLst>
          </p:cNvPr>
          <p:cNvSpPr>
            <a:spLocks noGrp="1"/>
          </p:cNvSpPr>
          <p:nvPr>
            <p:ph sz="half" idx="1"/>
          </p:nvPr>
        </p:nvSpPr>
        <p:spPr/>
        <p:txBody>
          <a:bodyPr/>
          <a:lstStyle/>
          <a:p>
            <a:r>
              <a:rPr lang="en-US" b="1" dirty="0"/>
              <a:t>National workforce data shows:</a:t>
            </a:r>
          </a:p>
          <a:p>
            <a:pPr lvl="1"/>
            <a:r>
              <a:rPr lang="en-US" dirty="0"/>
              <a:t>Only 22.8% of working-age individuals with disabilities are employed compared to 65.2% without disabilities</a:t>
            </a:r>
          </a:p>
          <a:p>
            <a:pPr lvl="1"/>
            <a:r>
              <a:rPr lang="en-US" dirty="0"/>
              <a:t>Youth with disabilities are twice as likely to be disconnected from work or school</a:t>
            </a:r>
          </a:p>
        </p:txBody>
      </p:sp>
      <p:sp>
        <p:nvSpPr>
          <p:cNvPr id="4" name="Content Placeholder 3">
            <a:extLst>
              <a:ext uri="{FF2B5EF4-FFF2-40B4-BE49-F238E27FC236}">
                <a16:creationId xmlns:a16="http://schemas.microsoft.com/office/drawing/2014/main" id="{4BD3CEBC-5710-6EBD-A88F-C1FFA3769F25}"/>
              </a:ext>
            </a:extLst>
          </p:cNvPr>
          <p:cNvSpPr>
            <a:spLocks noGrp="1"/>
          </p:cNvSpPr>
          <p:nvPr>
            <p:ph sz="half" idx="2"/>
          </p:nvPr>
        </p:nvSpPr>
        <p:spPr/>
        <p:txBody>
          <a:bodyPr/>
          <a:lstStyle/>
          <a:p>
            <a:r>
              <a:rPr lang="en-US" b="1" dirty="0"/>
              <a:t>For marginalized youth, barriers multiply:</a:t>
            </a:r>
            <a:endParaRPr lang="en-US" dirty="0"/>
          </a:p>
          <a:p>
            <a:pPr lvl="1"/>
            <a:r>
              <a:rPr lang="en-US" dirty="0"/>
              <a:t>Interrupted education</a:t>
            </a:r>
          </a:p>
          <a:p>
            <a:pPr lvl="1"/>
            <a:r>
              <a:rPr lang="en-US" dirty="0"/>
              <a:t>Limited exposure to career pathways</a:t>
            </a:r>
          </a:p>
          <a:p>
            <a:pPr lvl="1"/>
            <a:r>
              <a:rPr lang="en-US" dirty="0"/>
              <a:t>Stigma and attitudinal barriers</a:t>
            </a:r>
          </a:p>
          <a:p>
            <a:pPr lvl="1"/>
            <a:r>
              <a:rPr lang="en-US" dirty="0"/>
              <a:t>Limited work history</a:t>
            </a:r>
          </a:p>
        </p:txBody>
      </p:sp>
    </p:spTree>
    <p:extLst>
      <p:ext uri="{BB962C8B-B14F-4D97-AF65-F5344CB8AC3E}">
        <p14:creationId xmlns:p14="http://schemas.microsoft.com/office/powerpoint/2010/main" val="4249437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9" name="Picture 8">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245268" y="530352"/>
              <a:ext cx="1673352" cy="612648"/>
            </a:xfrm>
            <a:prstGeom prst="rect">
              <a:avLst/>
            </a:prstGeom>
          </p:spPr>
        </p:pic>
        <p:pic>
          <p:nvPicPr>
            <p:cNvPr id="12" name="Picture 11">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263556" y="5747514"/>
              <a:ext cx="1636776" cy="612648"/>
            </a:xfrm>
            <a:prstGeom prst="rect">
              <a:avLst/>
            </a:prstGeom>
          </p:spPr>
        </p:pic>
      </p:grpSp>
      <p:cxnSp>
        <p:nvCxnSpPr>
          <p:cNvPr id="14" name="Straight Connector 13">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5CCAF7D5-2AD8-4BDF-BE92-13524EA04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F8C92429-C2FF-43F8-9F54-FF73D1271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8E75E6-FD49-46E3-B23E-9D5C97110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28539"/>
            <a:ext cx="10905066" cy="5600922"/>
          </a:xfrm>
          <a:prstGeom prst="rect">
            <a:avLst/>
          </a:prstGeom>
          <a:solidFill>
            <a:schemeClr val="accent6"/>
          </a:solidFill>
          <a:ln cap="sq">
            <a:noFill/>
            <a:miter lim="800000"/>
          </a:ln>
          <a:effectLst>
            <a:outerShdw blurRad="114300" dist="127000" dir="5400000" sx="99000" sy="99000" algn="t" rotWithShape="0">
              <a:prstClr val="black">
                <a:alpha val="40000"/>
              </a:prstClr>
            </a:outerShdw>
          </a:effectLst>
          <a:scene3d>
            <a:camera prst="orthographicFront"/>
            <a:lightRig rig="twoPt" dir="t"/>
          </a:scene3d>
          <a:sp3d contourW="6350">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8EE6BA1-F87F-4073-B5AB-365A42AD3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790956"/>
            <a:ext cx="10579608" cy="5276088"/>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4D7BCEA-9E4D-738D-5F74-D946DD313B99}"/>
              </a:ext>
            </a:extLst>
          </p:cNvPr>
          <p:cNvSpPr>
            <a:spLocks noGrp="1"/>
          </p:cNvSpPr>
          <p:nvPr>
            <p:ph type="title"/>
          </p:nvPr>
        </p:nvSpPr>
        <p:spPr>
          <a:xfrm>
            <a:off x="1304330" y="1275587"/>
            <a:ext cx="9596842" cy="3319285"/>
          </a:xfrm>
        </p:spPr>
        <p:txBody>
          <a:bodyPr vert="horz" lIns="91440" tIns="45720" rIns="91440" bIns="45720" rtlCol="0" anchor="ctr">
            <a:normAutofit/>
          </a:bodyPr>
          <a:lstStyle/>
          <a:p>
            <a:r>
              <a:rPr lang="en-US" sz="6000">
                <a:solidFill>
                  <a:srgbClr val="FFFFFF"/>
                </a:solidFill>
              </a:rPr>
              <a:t>Community Based Partnerships</a:t>
            </a:r>
          </a:p>
        </p:txBody>
      </p:sp>
      <p:sp>
        <p:nvSpPr>
          <p:cNvPr id="3" name="Text Placeholder 2">
            <a:extLst>
              <a:ext uri="{FF2B5EF4-FFF2-40B4-BE49-F238E27FC236}">
                <a16:creationId xmlns:a16="http://schemas.microsoft.com/office/drawing/2014/main" id="{B434240B-9F9B-ADE7-3204-EE41D6F49F08}"/>
              </a:ext>
            </a:extLst>
          </p:cNvPr>
          <p:cNvSpPr>
            <a:spLocks noGrp="1"/>
          </p:cNvSpPr>
          <p:nvPr>
            <p:ph type="body" idx="1"/>
          </p:nvPr>
        </p:nvSpPr>
        <p:spPr>
          <a:xfrm>
            <a:off x="1960035" y="4981075"/>
            <a:ext cx="8271930" cy="653506"/>
          </a:xfrm>
        </p:spPr>
        <p:txBody>
          <a:bodyPr vert="horz" lIns="91440" tIns="45720" rIns="91440" bIns="45720" rtlCol="0" anchor="t">
            <a:normAutofit/>
          </a:bodyPr>
          <a:lstStyle/>
          <a:p>
            <a:endParaRPr lang="en-US" sz="2100">
              <a:solidFill>
                <a:srgbClr val="FFFFFF"/>
              </a:solidFill>
            </a:endParaRPr>
          </a:p>
        </p:txBody>
      </p:sp>
      <p:cxnSp>
        <p:nvCxnSpPr>
          <p:cNvPr id="24" name="Straight Connector 23">
            <a:extLst>
              <a:ext uri="{FF2B5EF4-FFF2-40B4-BE49-F238E27FC236}">
                <a16:creationId xmlns:a16="http://schemas.microsoft.com/office/drawing/2014/main" id="{19B678A5-A064-46A6-817F-AE02396CCF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5551" y="4769963"/>
            <a:ext cx="13008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108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DBFD79F-58CA-430B-AB7A-E46B0CDA30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7661D9BE-82D9-4E10-877C-7D24A068802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9755CEE7-B1E8-46E2-A2A1-5721DB5E6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6791041A-2D19-4BAF-90AE-BB1266F11B3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63DF94CF-A48D-4F16-A7F1-B88A1F4D4C5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C602262D-0941-477B-820D-3AA038CF43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6CC31129-8923-4250-B056-ACF3474E8A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3466AE6C-4C8D-444E-8BEE-9F4A6955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9A865B7-FB2C-484B-AE70-1599F6961F3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0F3AB4FA-F015-45CA-8ABD-3191D234F0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7"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91FF8826-A720-4693-95C3-848692C87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4" name="Picture 23">
                <a:extLst>
                  <a:ext uri="{FF2B5EF4-FFF2-40B4-BE49-F238E27FC236}">
                    <a16:creationId xmlns:a16="http://schemas.microsoft.com/office/drawing/2014/main" id="{6A50F819-4B57-4AEC-A45B-7CFF83566F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8"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A2866BA-0BCB-436F-B2CD-033201940D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8"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CBA3323F-DFC2-85BB-18F6-6267DC43ABEC}"/>
              </a:ext>
            </a:extLst>
          </p:cNvPr>
          <p:cNvSpPr>
            <a:spLocks noGrp="1"/>
          </p:cNvSpPr>
          <p:nvPr>
            <p:ph type="title"/>
          </p:nvPr>
        </p:nvSpPr>
        <p:spPr>
          <a:xfrm>
            <a:off x="1102619" y="4404852"/>
            <a:ext cx="9989677" cy="1054745"/>
          </a:xfrm>
        </p:spPr>
        <p:txBody>
          <a:bodyPr vert="horz" lIns="91440" tIns="45720" rIns="91440" bIns="45720" rtlCol="0" anchor="b">
            <a:normAutofit/>
          </a:bodyPr>
          <a:lstStyle/>
          <a:p>
            <a:pPr>
              <a:lnSpc>
                <a:spcPct val="90000"/>
              </a:lnSpc>
            </a:pPr>
            <a:r>
              <a:rPr lang="en-US" sz="4200"/>
              <a:t>The Park @ Resources for Independent Living</a:t>
            </a:r>
          </a:p>
        </p:txBody>
      </p:sp>
      <p:sp>
        <p:nvSpPr>
          <p:cNvPr id="27" name="Rectangle 26">
            <a:extLst>
              <a:ext uri="{FF2B5EF4-FFF2-40B4-BE49-F238E27FC236}">
                <a16:creationId xmlns:a16="http://schemas.microsoft.com/office/drawing/2014/main" id="{18692671-3E80-4C3C-9796-B369DC446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indoor&#10;&#10;AI-generated content may be incorrect.">
            <a:extLst>
              <a:ext uri="{FF2B5EF4-FFF2-40B4-BE49-F238E27FC236}">
                <a16:creationId xmlns:a16="http://schemas.microsoft.com/office/drawing/2014/main" id="{5DC54E17-9008-5712-D42E-437CE8E6DAC3}"/>
              </a:ext>
            </a:extLst>
          </p:cNvPr>
          <p:cNvPicPr>
            <a:picLocks noChangeAspect="1"/>
          </p:cNvPicPr>
          <p:nvPr/>
        </p:nvPicPr>
        <p:blipFill>
          <a:blip r:embed="rId9" cstate="email">
            <a:extLst>
              <a:ext uri="{28A0092B-C50C-407E-A947-70E740481C1C}">
                <a14:useLocalDpi xmlns:a14="http://schemas.microsoft.com/office/drawing/2010/main"/>
              </a:ext>
            </a:extLst>
          </a:blip>
          <a:srcRect r="-2" b="-2"/>
          <a:stretch>
            <a:fillRect/>
          </a:stretch>
        </p:blipFill>
        <p:spPr bwMode="auto">
          <a:xfrm rot="5400000">
            <a:off x="1395499" y="1638915"/>
            <a:ext cx="2798064" cy="2034916"/>
          </a:xfrm>
          <a:prstGeom prst="rect">
            <a:avLst/>
          </a:prstGeom>
          <a:noFill/>
        </p:spPr>
      </p:pic>
      <p:pic>
        <p:nvPicPr>
          <p:cNvPr id="3" name="Picture 2" descr="A picture containing indoor, ceiling, wall&#10;&#10;AI-generated content may be incorrect.">
            <a:extLst>
              <a:ext uri="{FF2B5EF4-FFF2-40B4-BE49-F238E27FC236}">
                <a16:creationId xmlns:a16="http://schemas.microsoft.com/office/drawing/2014/main" id="{8F3AD9B8-1093-9752-E12F-90655E425E9D}"/>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3975699" y="1257342"/>
            <a:ext cx="2034916" cy="2798064"/>
          </a:xfrm>
          <a:prstGeom prst="rect">
            <a:avLst/>
          </a:prstGeom>
        </p:spPr>
      </p:pic>
      <p:pic>
        <p:nvPicPr>
          <p:cNvPr id="4" name="Picture 3" descr="A room with green chairs&#10;&#10;AI-generated content may be incorrect.">
            <a:extLst>
              <a:ext uri="{FF2B5EF4-FFF2-40B4-BE49-F238E27FC236}">
                <a16:creationId xmlns:a16="http://schemas.microsoft.com/office/drawing/2014/main" id="{BD9CCFD7-1536-C842-7AAC-C261C6B46AB3}"/>
              </a:ext>
            </a:extLst>
          </p:cNvPr>
          <p:cNvPicPr>
            <a:picLocks noChangeAspect="1"/>
          </p:cNvPicPr>
          <p:nvPr/>
        </p:nvPicPr>
        <p:blipFill>
          <a:blip r:embed="rId11" cstate="email">
            <a:extLst>
              <a:ext uri="{28A0092B-C50C-407E-A947-70E740481C1C}">
                <a14:useLocalDpi xmlns:a14="http://schemas.microsoft.com/office/drawing/2010/main"/>
              </a:ext>
            </a:extLst>
          </a:blip>
          <a:srcRect b="-2"/>
          <a:stretch>
            <a:fillRect/>
          </a:stretch>
        </p:blipFill>
        <p:spPr bwMode="auto">
          <a:xfrm>
            <a:off x="6174325" y="1257341"/>
            <a:ext cx="2034916" cy="2798064"/>
          </a:xfrm>
          <a:prstGeom prst="rect">
            <a:avLst/>
          </a:prstGeom>
          <a:noFill/>
        </p:spPr>
      </p:pic>
      <p:pic>
        <p:nvPicPr>
          <p:cNvPr id="6" name="Picture 5" descr="A picture containing wall, indoor, step&#10;&#10;AI-generated content may be incorrect.">
            <a:extLst>
              <a:ext uri="{FF2B5EF4-FFF2-40B4-BE49-F238E27FC236}">
                <a16:creationId xmlns:a16="http://schemas.microsoft.com/office/drawing/2014/main" id="{63773AC4-7B0F-8616-C77C-D0849F49D5DB}"/>
              </a:ext>
            </a:extLst>
          </p:cNvPr>
          <p:cNvPicPr>
            <a:picLocks noChangeAspect="1"/>
          </p:cNvPicPr>
          <p:nvPr/>
        </p:nvPicPr>
        <p:blipFill>
          <a:blip r:embed="rId12" cstate="email">
            <a:extLst>
              <a:ext uri="{28A0092B-C50C-407E-A947-70E740481C1C}">
                <a14:useLocalDpi xmlns:a14="http://schemas.microsoft.com/office/drawing/2010/main"/>
              </a:ext>
            </a:extLst>
          </a:blip>
          <a:srcRect r="-2" b="-2"/>
          <a:stretch>
            <a:fillRect/>
          </a:stretch>
        </p:blipFill>
        <p:spPr bwMode="auto">
          <a:xfrm rot="5400000">
            <a:off x="7991378" y="1638915"/>
            <a:ext cx="2798064" cy="2034916"/>
          </a:xfrm>
          <a:prstGeom prst="rect">
            <a:avLst/>
          </a:prstGeom>
          <a:noFill/>
        </p:spPr>
      </p:pic>
      <p:cxnSp>
        <p:nvCxnSpPr>
          <p:cNvPr id="29" name="Straight Connector 28">
            <a:extLst>
              <a:ext uri="{FF2B5EF4-FFF2-40B4-BE49-F238E27FC236}">
                <a16:creationId xmlns:a16="http://schemas.microsoft.com/office/drawing/2014/main" id="{9543266B-A578-4496-A367-C9D1D79011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440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0E0452C8-EFAC-4BBE-B829-CFE413A388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CD97DE34-8296-40AE-9D7B-90FB53EABF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1" name="Rectangle 30">
              <a:extLst>
                <a:ext uri="{FF2B5EF4-FFF2-40B4-BE49-F238E27FC236}">
                  <a16:creationId xmlns:a16="http://schemas.microsoft.com/office/drawing/2014/main" id="{D560187E-55A2-47FB-9418-50199CD683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4EBA2ED3-6662-40E0-97F2-A6AA30CD51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05125026-1D7D-4D22-9C46-B477B96A26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cxnSp>
        <p:nvCxnSpPr>
          <p:cNvPr id="32" name="Straight Connector 31">
            <a:extLst>
              <a:ext uri="{FF2B5EF4-FFF2-40B4-BE49-F238E27FC236}">
                <a16:creationId xmlns:a16="http://schemas.microsoft.com/office/drawing/2014/main" id="{CB3B6ABF-EFD9-487E-8DE4-362FB18D4B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5E6E1520-2FF6-4854-9AF4-AEF2311B5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4" name="Rectangle 33">
              <a:extLst>
                <a:ext uri="{FF2B5EF4-FFF2-40B4-BE49-F238E27FC236}">
                  <a16:creationId xmlns:a16="http://schemas.microsoft.com/office/drawing/2014/main" id="{BA5D1594-F7BA-4C1C-9385-FD09BD2A6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51BC212-81ED-4D4F-A9E1-FE62C9B06D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1" name="Picture 20">
                <a:extLst>
                  <a:ext uri="{FF2B5EF4-FFF2-40B4-BE49-F238E27FC236}">
                    <a16:creationId xmlns:a16="http://schemas.microsoft.com/office/drawing/2014/main" id="{A2993D6C-D352-4196-8909-21BFE986372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5" name="Rectangle 34">
                <a:extLst>
                  <a:ext uri="{FF2B5EF4-FFF2-40B4-BE49-F238E27FC236}">
                    <a16:creationId xmlns:a16="http://schemas.microsoft.com/office/drawing/2014/main" id="{DC52BDAD-556E-4C4C-B776-FD44D9082A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3" name="Picture 22">
                <a:extLst>
                  <a:ext uri="{FF2B5EF4-FFF2-40B4-BE49-F238E27FC236}">
                    <a16:creationId xmlns:a16="http://schemas.microsoft.com/office/drawing/2014/main" id="{46D91A09-3DF6-490E-955F-8671B86A13F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24" name="Picture 23">
                <a:extLst>
                  <a:ext uri="{FF2B5EF4-FFF2-40B4-BE49-F238E27FC236}">
                    <a16:creationId xmlns:a16="http://schemas.microsoft.com/office/drawing/2014/main" id="{DEAA77F7-514B-46E6-980A-60EF524833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539BE732-866C-EE16-D4CE-664535DCAEA7}"/>
              </a:ext>
            </a:extLst>
          </p:cNvPr>
          <p:cNvSpPr>
            <a:spLocks noGrp="1"/>
          </p:cNvSpPr>
          <p:nvPr>
            <p:ph type="title"/>
          </p:nvPr>
        </p:nvSpPr>
        <p:spPr>
          <a:xfrm>
            <a:off x="7535825" y="982132"/>
            <a:ext cx="3360772" cy="1303867"/>
          </a:xfrm>
        </p:spPr>
        <p:txBody>
          <a:bodyPr vert="horz" lIns="91440" tIns="45720" rIns="91440" bIns="45720" rtlCol="0" anchor="ctr">
            <a:normAutofit/>
          </a:bodyPr>
          <a:lstStyle/>
          <a:p>
            <a:pPr>
              <a:lnSpc>
                <a:spcPct val="90000"/>
              </a:lnSpc>
            </a:pPr>
            <a:r>
              <a:rPr lang="en-US" sz="2800"/>
              <a:t>Driving Simulator- Center’s for Independent Living</a:t>
            </a:r>
          </a:p>
        </p:txBody>
      </p:sp>
      <p:sp>
        <p:nvSpPr>
          <p:cNvPr id="36" name="Rectangle 35">
            <a:extLst>
              <a:ext uri="{FF2B5EF4-FFF2-40B4-BE49-F238E27FC236}">
                <a16:creationId xmlns:a16="http://schemas.microsoft.com/office/drawing/2014/main" id="{64D0FF6F-093D-47AB-9CBA-8BBEF7F73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933303B-15AC-2604-E9CE-18418C59EB30}"/>
              </a:ext>
            </a:extLst>
          </p:cNvPr>
          <p:cNvPicPr>
            <a:picLocks noGrp="1" noChangeAspect="1"/>
          </p:cNvPicPr>
          <p:nvPr>
            <p:ph sz="half" idx="2"/>
          </p:nvPr>
        </p:nvPicPr>
        <p:blipFill>
          <a:blip r:embed="rId6" cstate="email">
            <a:extLst>
              <a:ext uri="{28A0092B-C50C-407E-A947-70E740481C1C}">
                <a14:useLocalDpi xmlns:a14="http://schemas.microsoft.com/office/drawing/2010/main"/>
              </a:ext>
            </a:extLst>
          </a:blip>
          <a:stretch>
            <a:fillRect/>
          </a:stretch>
        </p:blipFill>
        <p:spPr>
          <a:xfrm>
            <a:off x="1412683" y="2085889"/>
            <a:ext cx="5278777" cy="2507418"/>
          </a:xfrm>
          <a:prstGeom prst="rect">
            <a:avLst/>
          </a:prstGeom>
        </p:spPr>
      </p:pic>
      <p:cxnSp>
        <p:nvCxnSpPr>
          <p:cNvPr id="37" name="Straight Connector 36">
            <a:extLst>
              <a:ext uri="{FF2B5EF4-FFF2-40B4-BE49-F238E27FC236}">
                <a16:creationId xmlns:a16="http://schemas.microsoft.com/office/drawing/2014/main" id="{1163510C-FF2B-41B2-AEFC-A952A75074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5806BC4-B5EF-BF20-BA9A-419D61C3C7B2}"/>
              </a:ext>
            </a:extLst>
          </p:cNvPr>
          <p:cNvSpPr>
            <a:spLocks noGrp="1"/>
          </p:cNvSpPr>
          <p:nvPr>
            <p:ph sz="half" idx="1"/>
          </p:nvPr>
        </p:nvSpPr>
        <p:spPr>
          <a:xfrm>
            <a:off x="7535824" y="2556932"/>
            <a:ext cx="3360771" cy="3318936"/>
          </a:xfrm>
        </p:spPr>
        <p:txBody>
          <a:bodyPr vert="horz" lIns="91440" tIns="45720" rIns="91440" bIns="45720" rtlCol="0" anchor="t">
            <a:normAutofit/>
          </a:bodyPr>
          <a:lstStyle/>
          <a:p>
            <a:pPr marL="0" indent="0" fontAlgn="base">
              <a:lnSpc>
                <a:spcPct val="90000"/>
              </a:lnSpc>
              <a:buNone/>
            </a:pPr>
            <a:r>
              <a:rPr lang="en-US" sz="1700" dirty="0"/>
              <a:t>Benefits of Drive-Ability</a:t>
            </a:r>
          </a:p>
          <a:p>
            <a:pPr fontAlgn="base">
              <a:lnSpc>
                <a:spcPct val="90000"/>
              </a:lnSpc>
            </a:pPr>
            <a:r>
              <a:rPr lang="en-US" sz="1700" dirty="0"/>
              <a:t>Improved independence and mobility for participants with disabilities. </a:t>
            </a:r>
          </a:p>
          <a:p>
            <a:pPr fontAlgn="base">
              <a:lnSpc>
                <a:spcPct val="90000"/>
              </a:lnSpc>
            </a:pPr>
            <a:r>
              <a:rPr lang="en-US" sz="1700" dirty="0"/>
              <a:t>Increased chances of obtaining sustainable gainful employment. </a:t>
            </a:r>
          </a:p>
          <a:p>
            <a:pPr fontAlgn="base">
              <a:lnSpc>
                <a:spcPct val="90000"/>
              </a:lnSpc>
            </a:pPr>
            <a:r>
              <a:rPr lang="en-US" sz="1700" dirty="0"/>
              <a:t>Enhanced road safety awareness and responsible driving behavior. </a:t>
            </a:r>
          </a:p>
          <a:p>
            <a:pPr fontAlgn="base">
              <a:lnSpc>
                <a:spcPct val="90000"/>
              </a:lnSpc>
            </a:pPr>
            <a:r>
              <a:rPr lang="en-US" sz="1700" dirty="0"/>
              <a:t>Greater opportunities for active participation in the community. </a:t>
            </a:r>
          </a:p>
          <a:p>
            <a:pPr marL="0" indent="0">
              <a:lnSpc>
                <a:spcPct val="90000"/>
              </a:lnSpc>
            </a:pPr>
            <a:endParaRPr lang="en-US" sz="1700" dirty="0"/>
          </a:p>
        </p:txBody>
      </p:sp>
    </p:spTree>
    <p:extLst>
      <p:ext uri="{BB962C8B-B14F-4D97-AF65-F5344CB8AC3E}">
        <p14:creationId xmlns:p14="http://schemas.microsoft.com/office/powerpoint/2010/main" val="3726653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0" name="Picture 9">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245268" y="530352"/>
              <a:ext cx="1673352" cy="612648"/>
            </a:xfrm>
            <a:prstGeom prst="rect">
              <a:avLst/>
            </a:prstGeom>
          </p:spPr>
        </p:pic>
        <p:pic>
          <p:nvPicPr>
            <p:cNvPr id="13" name="Picture 12">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263556" y="5747514"/>
              <a:ext cx="1636776" cy="612648"/>
            </a:xfrm>
            <a:prstGeom prst="rect">
              <a:avLst/>
            </a:prstGeom>
          </p:spPr>
        </p:pic>
      </p:grpSp>
      <p:cxnSp>
        <p:nvCxnSpPr>
          <p:cNvPr id="15" name="Straight Connector 14">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87A84A88-56D8-46EF-B003-C467C54DDC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8" name="Rectangle 17">
              <a:extLst>
                <a:ext uri="{FF2B5EF4-FFF2-40B4-BE49-F238E27FC236}">
                  <a16:creationId xmlns:a16="http://schemas.microsoft.com/office/drawing/2014/main" id="{BE02409C-AAC9-4B71-B433-1F04779899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04F123D-B711-484C-90B7-7E3EEA5402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0" name="Picture 19">
                <a:extLst>
                  <a:ext uri="{FF2B5EF4-FFF2-40B4-BE49-F238E27FC236}">
                    <a16:creationId xmlns:a16="http://schemas.microsoft.com/office/drawing/2014/main" id="{FF5BA041-244A-457E-846E-ED0CBCD0EB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7"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21C4581C-A5C4-46B6-994D-8E954AC8A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A50DE8B2-6159-4CEA-9388-88C104386FA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8"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23" name="Picture 22">
                <a:extLst>
                  <a:ext uri="{FF2B5EF4-FFF2-40B4-BE49-F238E27FC236}">
                    <a16:creationId xmlns:a16="http://schemas.microsoft.com/office/drawing/2014/main" id="{06A4A158-2E58-432F-839F-5B3A8133BD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8"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9426D4AC-A248-42D8-5F2B-FA7398860660}"/>
              </a:ext>
            </a:extLst>
          </p:cNvPr>
          <p:cNvSpPr>
            <a:spLocks noGrp="1"/>
          </p:cNvSpPr>
          <p:nvPr>
            <p:ph type="title"/>
          </p:nvPr>
        </p:nvSpPr>
        <p:spPr>
          <a:xfrm>
            <a:off x="8013290" y="1041401"/>
            <a:ext cx="3079006" cy="2345264"/>
          </a:xfrm>
        </p:spPr>
        <p:txBody>
          <a:bodyPr vert="horz" lIns="91440" tIns="45720" rIns="91440" bIns="45720" rtlCol="0" anchor="b">
            <a:normAutofit/>
          </a:bodyPr>
          <a:lstStyle/>
          <a:p>
            <a:pPr>
              <a:lnSpc>
                <a:spcPct val="90000"/>
              </a:lnSpc>
            </a:pPr>
            <a:r>
              <a:rPr lang="en-US" sz="5400"/>
              <a:t>All Things Pre-ETS Training</a:t>
            </a:r>
          </a:p>
        </p:txBody>
      </p:sp>
      <p:sp>
        <p:nvSpPr>
          <p:cNvPr id="25" name="Rectangle 24">
            <a:extLst>
              <a:ext uri="{FF2B5EF4-FFF2-40B4-BE49-F238E27FC236}">
                <a16:creationId xmlns:a16="http://schemas.microsoft.com/office/drawing/2014/main" id="{1B057C70-1B97-42CE-9C74-A2B72760F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itting in a room looking at a screen&#10;&#10;AI-generated content may be incorrect.">
            <a:extLst>
              <a:ext uri="{FF2B5EF4-FFF2-40B4-BE49-F238E27FC236}">
                <a16:creationId xmlns:a16="http://schemas.microsoft.com/office/drawing/2014/main" id="{855FA2F0-6EC0-B366-5796-F660C5EBC34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40751" y="1410208"/>
            <a:ext cx="5127946" cy="3858780"/>
          </a:xfrm>
          <a:prstGeom prst="rect">
            <a:avLst/>
          </a:prstGeom>
        </p:spPr>
      </p:pic>
      <p:cxnSp>
        <p:nvCxnSpPr>
          <p:cNvPr id="27" name="Straight Connector 26">
            <a:extLst>
              <a:ext uri="{FF2B5EF4-FFF2-40B4-BE49-F238E27FC236}">
                <a16:creationId xmlns:a16="http://schemas.microsoft.com/office/drawing/2014/main" id="{0EC6C006-F859-490E-A780-57D4CC5306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249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C7406588-BC7B-4FE7-B4EE-2DD01A3E79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032" name="Picture 1031">
              <a:extLst>
                <a:ext uri="{FF2B5EF4-FFF2-40B4-BE49-F238E27FC236}">
                  <a16:creationId xmlns:a16="http://schemas.microsoft.com/office/drawing/2014/main" id="{799DD94F-DE87-44CC-B7F7-6ABE0CA966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033" name="Rectangle 1032">
              <a:extLst>
                <a:ext uri="{FF2B5EF4-FFF2-40B4-BE49-F238E27FC236}">
                  <a16:creationId xmlns:a16="http://schemas.microsoft.com/office/drawing/2014/main" id="{CE2BEDC1-C43B-40D8-ABF2-1A30667964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34" name="Picture 1033">
              <a:extLst>
                <a:ext uri="{FF2B5EF4-FFF2-40B4-BE49-F238E27FC236}">
                  <a16:creationId xmlns:a16="http://schemas.microsoft.com/office/drawing/2014/main" id="{4F9A11F0-13A5-4573-98C5-7B5C0EA8247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245268" y="530352"/>
              <a:ext cx="1673352" cy="612648"/>
            </a:xfrm>
            <a:prstGeom prst="rect">
              <a:avLst/>
            </a:prstGeom>
          </p:spPr>
        </p:pic>
        <p:pic>
          <p:nvPicPr>
            <p:cNvPr id="1035" name="Picture 1034">
              <a:extLst>
                <a:ext uri="{FF2B5EF4-FFF2-40B4-BE49-F238E27FC236}">
                  <a16:creationId xmlns:a16="http://schemas.microsoft.com/office/drawing/2014/main" id="{82D87CCA-9D6A-4A68-972D-18700C8ED6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263556" y="5747514"/>
              <a:ext cx="1636776" cy="612648"/>
            </a:xfrm>
            <a:prstGeom prst="rect">
              <a:avLst/>
            </a:prstGeom>
          </p:spPr>
        </p:pic>
      </p:grpSp>
      <p:cxnSp>
        <p:nvCxnSpPr>
          <p:cNvPr id="1037" name="Straight Connector 1036">
            <a:extLst>
              <a:ext uri="{FF2B5EF4-FFF2-40B4-BE49-F238E27FC236}">
                <a16:creationId xmlns:a16="http://schemas.microsoft.com/office/drawing/2014/main" id="{4DEFF4CF-58CC-42AF-A5D3-7683CCD8B5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039" name="Rectangle 1038">
            <a:extLst>
              <a:ext uri="{FF2B5EF4-FFF2-40B4-BE49-F238E27FC236}">
                <a16:creationId xmlns:a16="http://schemas.microsoft.com/office/drawing/2014/main" id="{12A20CA8-F6E4-4266-825E-69C802EAF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1" name="Group 1040">
            <a:extLst>
              <a:ext uri="{FF2B5EF4-FFF2-40B4-BE49-F238E27FC236}">
                <a16:creationId xmlns:a16="http://schemas.microsoft.com/office/drawing/2014/main" id="{DB273BA3-0F61-4CEB-9FF5-CEC7A7A74D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042" name="Picture 1041">
              <a:extLst>
                <a:ext uri="{FF2B5EF4-FFF2-40B4-BE49-F238E27FC236}">
                  <a16:creationId xmlns:a16="http://schemas.microsoft.com/office/drawing/2014/main" id="{4589D185-F528-4E2C-8A35-D4E9DB56E2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7"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043" name="Rectangle 1042">
              <a:extLst>
                <a:ext uri="{FF2B5EF4-FFF2-40B4-BE49-F238E27FC236}">
                  <a16:creationId xmlns:a16="http://schemas.microsoft.com/office/drawing/2014/main" id="{BC0002A8-7430-4C10-B92C-AFF545AB9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44" name="Picture 1043">
              <a:extLst>
                <a:ext uri="{FF2B5EF4-FFF2-40B4-BE49-F238E27FC236}">
                  <a16:creationId xmlns:a16="http://schemas.microsoft.com/office/drawing/2014/main" id="{FB0758DC-3317-4F5D-A616-5620812BBC9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8"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1045" name="Picture 1044">
              <a:extLst>
                <a:ext uri="{FF2B5EF4-FFF2-40B4-BE49-F238E27FC236}">
                  <a16:creationId xmlns:a16="http://schemas.microsoft.com/office/drawing/2014/main" id="{1872CAC2-97F8-4307-9D66-3286FFACBC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8"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4BBA9BD3-D1D8-1551-0620-8CE802EE3EC1}"/>
              </a:ext>
            </a:extLst>
          </p:cNvPr>
          <p:cNvSpPr>
            <a:spLocks noGrp="1"/>
          </p:cNvSpPr>
          <p:nvPr>
            <p:ph type="title"/>
          </p:nvPr>
        </p:nvSpPr>
        <p:spPr>
          <a:xfrm>
            <a:off x="1102619" y="4404852"/>
            <a:ext cx="9989677" cy="1054745"/>
          </a:xfrm>
        </p:spPr>
        <p:txBody>
          <a:bodyPr vert="horz" lIns="91440" tIns="45720" rIns="91440" bIns="45720" rtlCol="0" anchor="b">
            <a:normAutofit/>
          </a:bodyPr>
          <a:lstStyle/>
          <a:p>
            <a:r>
              <a:rPr lang="en-US" sz="5400"/>
              <a:t>Partners</a:t>
            </a:r>
          </a:p>
        </p:txBody>
      </p:sp>
      <p:sp>
        <p:nvSpPr>
          <p:cNvPr id="1047" name="Rectangle 1046">
            <a:extLst>
              <a:ext uri="{FF2B5EF4-FFF2-40B4-BE49-F238E27FC236}">
                <a16:creationId xmlns:a16="http://schemas.microsoft.com/office/drawing/2014/main" id="{470CE376-C35F-44D1-AF02-89FAD2F53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4F1B89C-E3B5-DC98-EAC3-73120648A1B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76502" y="1749352"/>
            <a:ext cx="4243375" cy="1814042"/>
          </a:xfrm>
          <a:prstGeom prst="rect">
            <a:avLst/>
          </a:prstGeom>
        </p:spPr>
      </p:pic>
      <p:pic>
        <p:nvPicPr>
          <p:cNvPr id="1026" name="Picture 2" descr="WorkforceGPS - American Job Center Fact Sheet">
            <a:extLst>
              <a:ext uri="{FF2B5EF4-FFF2-40B4-BE49-F238E27FC236}">
                <a16:creationId xmlns:a16="http://schemas.microsoft.com/office/drawing/2014/main" id="{88A4140C-847B-7205-3072-F930AE3FD6F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6180744" y="1366926"/>
            <a:ext cx="4227694" cy="2578893"/>
          </a:xfrm>
          <a:prstGeom prst="rect">
            <a:avLst/>
          </a:prstGeom>
          <a:noFill/>
          <a:extLst>
            <a:ext uri="{909E8E84-426E-40DD-AFC4-6F175D3DCCD1}">
              <a14:hiddenFill xmlns:a14="http://schemas.microsoft.com/office/drawing/2010/main">
                <a:solidFill>
                  <a:srgbClr val="FFFFFF"/>
                </a:solidFill>
              </a14:hiddenFill>
            </a:ext>
          </a:extLst>
        </p:spPr>
      </p:pic>
      <p:cxnSp>
        <p:nvCxnSpPr>
          <p:cNvPr id="1049" name="Straight Connector 1048">
            <a:extLst>
              <a:ext uri="{FF2B5EF4-FFF2-40B4-BE49-F238E27FC236}">
                <a16:creationId xmlns:a16="http://schemas.microsoft.com/office/drawing/2014/main" id="{036F69E5-B6D6-47B2-9B33-458D082A9E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0557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85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15736" y="28937"/>
            <a:ext cx="12188825" cy="6856214"/>
          </a:xfrm>
          <a:prstGeom prst="rect">
            <a:avLst/>
          </a:prstGeom>
        </p:spPr>
      </p:pic>
      <p:sp>
        <p:nvSpPr>
          <p:cNvPr id="20" name="Rectangle 19">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F9C554"/>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29184" y="3174136"/>
            <a:ext cx="777240" cy="606425"/>
          </a:xfrm>
          <a:prstGeom prst="rect">
            <a:avLst/>
          </a:prstGeom>
        </p:spPr>
      </p:pic>
      <p:pic>
        <p:nvPicPr>
          <p:cNvPr id="3" name="Picture 2" descr="Shape&#10;&#10;AI-generated content may be incorrect.">
            <a:extLst>
              <a:ext uri="{FF2B5EF4-FFF2-40B4-BE49-F238E27FC236}">
                <a16:creationId xmlns:a16="http://schemas.microsoft.com/office/drawing/2014/main" id="{89BB5FC7-C192-0606-7851-B862376204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78804" y="1149305"/>
            <a:ext cx="4615479" cy="4615479"/>
          </a:xfrm>
          <a:prstGeom prst="rect">
            <a:avLst/>
          </a:prstGeom>
        </p:spPr>
      </p:pic>
      <p:pic>
        <p:nvPicPr>
          <p:cNvPr id="16" name="Picture 15">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flipH="1">
            <a:off x="11437976" y="3174136"/>
            <a:ext cx="777240" cy="606425"/>
          </a:xfrm>
          <a:prstGeom prst="rect">
            <a:avLst/>
          </a:prstGeom>
        </p:spPr>
      </p:pic>
    </p:spTree>
    <p:extLst>
      <p:ext uri="{BB962C8B-B14F-4D97-AF65-F5344CB8AC3E}">
        <p14:creationId xmlns:p14="http://schemas.microsoft.com/office/powerpoint/2010/main" val="1742404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FB01-4CE7-733A-AB3B-4CEC45ADF759}"/>
              </a:ext>
            </a:extLst>
          </p:cNvPr>
          <p:cNvSpPr>
            <a:spLocks noGrp="1"/>
          </p:cNvSpPr>
          <p:nvPr>
            <p:ph type="title"/>
          </p:nvPr>
        </p:nvSpPr>
        <p:spPr/>
        <p:txBody>
          <a:bodyPr/>
          <a:lstStyle/>
          <a:p>
            <a:r>
              <a:rPr lang="en-US" dirty="0"/>
              <a:t>Foundation Academy &amp; DVRS</a:t>
            </a:r>
          </a:p>
        </p:txBody>
      </p:sp>
      <p:sp>
        <p:nvSpPr>
          <p:cNvPr id="3" name="Text Placeholder 2">
            <a:extLst>
              <a:ext uri="{FF2B5EF4-FFF2-40B4-BE49-F238E27FC236}">
                <a16:creationId xmlns:a16="http://schemas.microsoft.com/office/drawing/2014/main" id="{1BE70BED-4E26-E6BE-C141-5C84D05D35BE}"/>
              </a:ext>
            </a:extLst>
          </p:cNvPr>
          <p:cNvSpPr>
            <a:spLocks noGrp="1"/>
          </p:cNvSpPr>
          <p:nvPr>
            <p:ph type="body" idx="1"/>
          </p:nvPr>
        </p:nvSpPr>
        <p:spPr/>
        <p:txBody>
          <a:bodyPr/>
          <a:lstStyle/>
          <a:p>
            <a:r>
              <a:rPr lang="en-US" sz="2000" b="1" dirty="0"/>
              <a:t>What Makes This Partnership Innovative</a:t>
            </a:r>
          </a:p>
        </p:txBody>
      </p:sp>
      <p:sp>
        <p:nvSpPr>
          <p:cNvPr id="4" name="Content Placeholder 3">
            <a:extLst>
              <a:ext uri="{FF2B5EF4-FFF2-40B4-BE49-F238E27FC236}">
                <a16:creationId xmlns:a16="http://schemas.microsoft.com/office/drawing/2014/main" id="{C74E070B-9F80-85EF-354A-8940B7E7B67D}"/>
              </a:ext>
            </a:extLst>
          </p:cNvPr>
          <p:cNvSpPr>
            <a:spLocks noGrp="1"/>
          </p:cNvSpPr>
          <p:nvPr>
            <p:ph sz="half" idx="2"/>
          </p:nvPr>
        </p:nvSpPr>
        <p:spPr/>
        <p:txBody>
          <a:bodyPr>
            <a:normAutofit fontScale="62500" lnSpcReduction="20000"/>
          </a:bodyPr>
          <a:lstStyle/>
          <a:p>
            <a:pPr lvl="0"/>
            <a:r>
              <a:rPr lang="en-US" dirty="0"/>
              <a:t>Pre-ETS embedded directly into the master schedule</a:t>
            </a:r>
          </a:p>
          <a:p>
            <a:pPr lvl="0"/>
            <a:r>
              <a:rPr lang="en-US" dirty="0"/>
              <a:t>Dedicated service blocks (not passive referral-based services)</a:t>
            </a:r>
          </a:p>
          <a:p>
            <a:pPr lvl="0"/>
            <a:r>
              <a:rPr lang="en-US" dirty="0"/>
              <a:t>DVRS &amp; school workforce team in active coordination</a:t>
            </a:r>
          </a:p>
          <a:p>
            <a:pPr lvl="0"/>
            <a:r>
              <a:rPr lang="en-US" dirty="0"/>
              <a:t>Proactive identification of eligible and potentially eligible scholars</a:t>
            </a:r>
          </a:p>
          <a:p>
            <a:pPr lvl="0"/>
            <a:r>
              <a:rPr lang="en-US" dirty="0"/>
              <a:t>Integrated data tracking to maximize authorized hours</a:t>
            </a:r>
          </a:p>
        </p:txBody>
      </p:sp>
      <p:sp>
        <p:nvSpPr>
          <p:cNvPr id="5" name="Text Placeholder 4">
            <a:extLst>
              <a:ext uri="{FF2B5EF4-FFF2-40B4-BE49-F238E27FC236}">
                <a16:creationId xmlns:a16="http://schemas.microsoft.com/office/drawing/2014/main" id="{99C8A4EF-8E41-69B0-58B0-6ACDC95092CA}"/>
              </a:ext>
            </a:extLst>
          </p:cNvPr>
          <p:cNvSpPr>
            <a:spLocks noGrp="1"/>
          </p:cNvSpPr>
          <p:nvPr>
            <p:ph type="body" sz="quarter" idx="3"/>
          </p:nvPr>
        </p:nvSpPr>
        <p:spPr/>
        <p:txBody>
          <a:bodyPr/>
          <a:lstStyle/>
          <a:p>
            <a:r>
              <a:rPr lang="en-US" sz="2000" b="1" dirty="0"/>
              <a:t>Impact</a:t>
            </a:r>
            <a:endParaRPr lang="en-US" b="1" dirty="0"/>
          </a:p>
        </p:txBody>
      </p:sp>
      <p:sp>
        <p:nvSpPr>
          <p:cNvPr id="6" name="Content Placeholder 5">
            <a:extLst>
              <a:ext uri="{FF2B5EF4-FFF2-40B4-BE49-F238E27FC236}">
                <a16:creationId xmlns:a16="http://schemas.microsoft.com/office/drawing/2014/main" id="{C3F65091-7A0B-7186-AD74-734A1B7D284D}"/>
              </a:ext>
            </a:extLst>
          </p:cNvPr>
          <p:cNvSpPr>
            <a:spLocks noGrp="1"/>
          </p:cNvSpPr>
          <p:nvPr>
            <p:ph sz="quarter" idx="4"/>
          </p:nvPr>
        </p:nvSpPr>
        <p:spPr/>
        <p:txBody>
          <a:bodyPr>
            <a:normAutofit fontScale="62500" lnSpcReduction="20000"/>
          </a:bodyPr>
          <a:lstStyle/>
          <a:p>
            <a:pPr lvl="0"/>
            <a:r>
              <a:rPr lang="en-US" dirty="0"/>
              <a:t>Eliminates common administrative barriers</a:t>
            </a:r>
          </a:p>
          <a:p>
            <a:pPr lvl="0"/>
            <a:r>
              <a:rPr lang="en-US" dirty="0"/>
              <a:t>Reduces missed service hours</a:t>
            </a:r>
          </a:p>
          <a:p>
            <a:pPr lvl="0"/>
            <a:r>
              <a:rPr lang="en-US" dirty="0"/>
              <a:t>Increases scholar engagement and compliance</a:t>
            </a:r>
          </a:p>
          <a:p>
            <a:r>
              <a:rPr lang="en-US" dirty="0"/>
              <a:t>Aligns service delivery with measurable skill gains</a:t>
            </a:r>
          </a:p>
        </p:txBody>
      </p:sp>
    </p:spTree>
    <p:extLst>
      <p:ext uri="{BB962C8B-B14F-4D97-AF65-F5344CB8AC3E}">
        <p14:creationId xmlns:p14="http://schemas.microsoft.com/office/powerpoint/2010/main" val="1551527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5066F8AE-A5C7-4B3E-B1DA-D0B624059B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2" name="Picture 31">
              <a:extLst>
                <a:ext uri="{FF2B5EF4-FFF2-40B4-BE49-F238E27FC236}">
                  <a16:creationId xmlns:a16="http://schemas.microsoft.com/office/drawing/2014/main" id="{F78E901E-6697-44E3-9533-1457FA4F048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3" name="Rectangle 32">
              <a:extLst>
                <a:ext uri="{FF2B5EF4-FFF2-40B4-BE49-F238E27FC236}">
                  <a16:creationId xmlns:a16="http://schemas.microsoft.com/office/drawing/2014/main" id="{C515452A-514A-4763-9932-37302A8D6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4" name="Picture 33">
              <a:extLst>
                <a:ext uri="{FF2B5EF4-FFF2-40B4-BE49-F238E27FC236}">
                  <a16:creationId xmlns:a16="http://schemas.microsoft.com/office/drawing/2014/main" id="{D0EC146D-CF08-4B34-ADEB-2F0296F98A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35" name="Picture 34">
              <a:extLst>
                <a:ext uri="{FF2B5EF4-FFF2-40B4-BE49-F238E27FC236}">
                  <a16:creationId xmlns:a16="http://schemas.microsoft.com/office/drawing/2014/main" id="{E1FBA240-87AB-400A-9292-7DC6F3E5521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useBgFill="1">
        <p:nvSpPr>
          <p:cNvPr id="37" name="Rectangle 36">
            <a:extLst>
              <a:ext uri="{FF2B5EF4-FFF2-40B4-BE49-F238E27FC236}">
                <a16:creationId xmlns:a16="http://schemas.microsoft.com/office/drawing/2014/main" id="{544958B8-57B6-4B37-8A18-D54A32EC2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1.png">
            <a:extLst>
              <a:ext uri="{FF2B5EF4-FFF2-40B4-BE49-F238E27FC236}">
                <a16:creationId xmlns:a16="http://schemas.microsoft.com/office/drawing/2014/main" id="{32B1C5C4-7733-E101-55CD-D28B7FEA03F3}"/>
              </a:ext>
            </a:extLst>
          </p:cNvPr>
          <p:cNvPicPr/>
          <p:nvPr/>
        </p:nvPicPr>
        <p:blipFill>
          <a:blip r:embed="rId6" cstate="email">
            <a:extLst>
              <a:ext uri="{28A0092B-C50C-407E-A947-70E740481C1C}">
                <a14:useLocalDpi xmlns:a14="http://schemas.microsoft.com/office/drawing/2010/main"/>
              </a:ext>
            </a:extLst>
          </a:blip>
          <a:srcRect r="1" b="18443"/>
          <a:stretch>
            <a:fillRect/>
          </a:stretch>
        </p:blipFill>
        <p:spPr>
          <a:xfrm>
            <a:off x="486138" y="488137"/>
            <a:ext cx="11227442" cy="5883295"/>
          </a:xfrm>
          <a:prstGeom prst="rect">
            <a:avLst/>
          </a:prstGeom>
        </p:spPr>
      </p:pic>
      <p:sp>
        <p:nvSpPr>
          <p:cNvPr id="39" name="Rectangle 38">
            <a:extLst>
              <a:ext uri="{FF2B5EF4-FFF2-40B4-BE49-F238E27FC236}">
                <a16:creationId xmlns:a16="http://schemas.microsoft.com/office/drawing/2014/main" id="{B7E4A740-3A69-42A5-8AC0-3905D518F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41" name="Group 40">
            <a:extLst>
              <a:ext uri="{FF2B5EF4-FFF2-40B4-BE49-F238E27FC236}">
                <a16:creationId xmlns:a16="http://schemas.microsoft.com/office/drawing/2014/main" id="{8283C010-53D7-404B-9300-DB1BAE1EA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42" name="Rounded Rectangle 21">
              <a:extLst>
                <a:ext uri="{FF2B5EF4-FFF2-40B4-BE49-F238E27FC236}">
                  <a16:creationId xmlns:a16="http://schemas.microsoft.com/office/drawing/2014/main" id="{DFC03671-D6D3-4BA9-AD3E-6ADE11D07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3" name="Picture 42">
              <a:extLst>
                <a:ext uri="{FF2B5EF4-FFF2-40B4-BE49-F238E27FC236}">
                  <a16:creationId xmlns:a16="http://schemas.microsoft.com/office/drawing/2014/main" id="{DFD51935-8C23-4BCB-987B-F5AC9E3D94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8288" y="3154680"/>
              <a:ext cx="777240" cy="606425"/>
            </a:xfrm>
            <a:prstGeom prst="rect">
              <a:avLst/>
            </a:prstGeom>
          </p:spPr>
        </p:pic>
        <p:sp useBgFill="1">
          <p:nvSpPr>
            <p:cNvPr id="44" name="Rounded Rectangle 27">
              <a:extLst>
                <a:ext uri="{FF2B5EF4-FFF2-40B4-BE49-F238E27FC236}">
                  <a16:creationId xmlns:a16="http://schemas.microsoft.com/office/drawing/2014/main" id="{72D5A197-23EF-4751-9E72-FEB79910E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5" name="Picture 44">
              <a:extLst>
                <a:ext uri="{FF2B5EF4-FFF2-40B4-BE49-F238E27FC236}">
                  <a16:creationId xmlns:a16="http://schemas.microsoft.com/office/drawing/2014/main" id="{5DD7E4D1-EC3E-4109-9647-9E6652A92D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3656972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CA9E50-B76A-428A-92C9-9BAC41446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85E3F79-81BB-4454-A267-DDCA42824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cstate="email">
              <a:extLst>
                <a:ext uri="{28A0092B-C50C-407E-A947-70E740481C1C}">
                  <a14:useLocalDpi xmlns:a14="http://schemas.microsoft.com/office/drawing/2010/main"/>
                </a:ext>
              </a:extLst>
            </a:blip>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1F375A4-17F0-4BA7-B751-68BFAAEC4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2991187-D415-9653-C7A4-CBACF67D5DA1}"/>
              </a:ext>
            </a:extLst>
          </p:cNvPr>
          <p:cNvSpPr>
            <a:spLocks noGrp="1"/>
          </p:cNvSpPr>
          <p:nvPr>
            <p:ph type="title"/>
          </p:nvPr>
        </p:nvSpPr>
        <p:spPr>
          <a:xfrm>
            <a:off x="1055599" y="1055077"/>
            <a:ext cx="2532909" cy="4794578"/>
          </a:xfrm>
        </p:spPr>
        <p:txBody>
          <a:bodyPr>
            <a:normAutofit/>
          </a:bodyPr>
          <a:lstStyle/>
          <a:p>
            <a:r>
              <a:rPr lang="en-US" sz="4100">
                <a:solidFill>
                  <a:srgbClr val="262626"/>
                </a:solidFill>
              </a:rPr>
              <a:t>Key Takeaways &amp; Discussion</a:t>
            </a:r>
          </a:p>
        </p:txBody>
      </p:sp>
      <p:sp useBgFill="1">
        <p:nvSpPr>
          <p:cNvPr id="15" name="Rectangle 14">
            <a:extLst>
              <a:ext uri="{FF2B5EF4-FFF2-40B4-BE49-F238E27FC236}">
                <a16:creationId xmlns:a16="http://schemas.microsoft.com/office/drawing/2014/main" id="{5D2122D3-4056-4C50-B4AC-74BB2940E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3212185A-DC40-0CED-54CA-49872A4BCC7C}"/>
              </a:ext>
            </a:extLst>
          </p:cNvPr>
          <p:cNvGraphicFramePr>
            <a:graphicFrameLocks noGrp="1"/>
          </p:cNvGraphicFramePr>
          <p:nvPr>
            <p:ph idx="1"/>
            <p:extLst>
              <p:ext uri="{D42A27DB-BD31-4B8C-83A1-F6EECF244321}">
                <p14:modId xmlns:p14="http://schemas.microsoft.com/office/powerpoint/2010/main" val="3775702913"/>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8461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8" name="Picture 7">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4" name="Rectangle 23">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rot="5400000">
              <a:off x="5245268" y="530352"/>
              <a:ext cx="1673352" cy="612648"/>
            </a:xfrm>
            <a:prstGeom prst="rect">
              <a:avLst/>
            </a:prstGeom>
          </p:spPr>
        </p:pic>
        <p:pic>
          <p:nvPicPr>
            <p:cNvPr id="11" name="Picture 10">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263556" y="5747514"/>
              <a:ext cx="1636776" cy="612648"/>
            </a:xfrm>
            <a:prstGeom prst="rect">
              <a:avLst/>
            </a:prstGeom>
          </p:spPr>
        </p:pic>
      </p:grpSp>
      <p:cxnSp>
        <p:nvCxnSpPr>
          <p:cNvPr id="25" name="Straight Connector 24">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48045460-25F8-40ED-9BCB-027C40E6B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E826CA-0809-4053-BBBD-D6445191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CE201F6-A6FC-4624-B774-1D2FCA3A7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97E3E208-09BB-49A6-AC5B-365323B22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99403B1-26BF-BE76-1DC5-89C442D56085}"/>
              </a:ext>
            </a:extLst>
          </p:cNvPr>
          <p:cNvSpPr>
            <a:spLocks noGrp="1"/>
          </p:cNvSpPr>
          <p:nvPr>
            <p:ph type="title"/>
          </p:nvPr>
        </p:nvSpPr>
        <p:spPr>
          <a:xfrm>
            <a:off x="5034899" y="1293684"/>
            <a:ext cx="5888496" cy="4270632"/>
          </a:xfrm>
        </p:spPr>
        <p:txBody>
          <a:bodyPr vert="horz" lIns="91440" tIns="45720" rIns="91440" bIns="45720" rtlCol="0" anchor="ctr">
            <a:normAutofit/>
          </a:bodyPr>
          <a:lstStyle/>
          <a:p>
            <a:pPr algn="l"/>
            <a:r>
              <a:rPr lang="en-US" sz="5400" dirty="0">
                <a:solidFill>
                  <a:schemeClr val="tx1"/>
                </a:solidFill>
              </a:rPr>
              <a:t>Questions?</a:t>
            </a:r>
          </a:p>
        </p:txBody>
      </p:sp>
      <p:cxnSp>
        <p:nvCxnSpPr>
          <p:cNvPr id="23" name="Straight Connector 22">
            <a:extLst>
              <a:ext uri="{FF2B5EF4-FFF2-40B4-BE49-F238E27FC236}">
                <a16:creationId xmlns:a16="http://schemas.microsoft.com/office/drawing/2014/main" id="{C09DEA72-C51E-4A4A-9E85-AF6F3F9E91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83011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0A946-81FF-BF1D-CD15-7EF517769CC7}"/>
              </a:ext>
            </a:extLst>
          </p:cNvPr>
          <p:cNvSpPr>
            <a:spLocks noGrp="1"/>
          </p:cNvSpPr>
          <p:nvPr>
            <p:ph type="title"/>
          </p:nvPr>
        </p:nvSpPr>
        <p:spPr/>
        <p:txBody>
          <a:bodyPr/>
          <a:lstStyle/>
          <a:p>
            <a:r>
              <a:rPr lang="en-US" dirty="0"/>
              <a:t>Federal Framework</a:t>
            </a:r>
          </a:p>
        </p:txBody>
      </p:sp>
      <p:sp>
        <p:nvSpPr>
          <p:cNvPr id="3" name="Content Placeholder 2">
            <a:extLst>
              <a:ext uri="{FF2B5EF4-FFF2-40B4-BE49-F238E27FC236}">
                <a16:creationId xmlns:a16="http://schemas.microsoft.com/office/drawing/2014/main" id="{C808D3A3-81E2-A2CA-48BE-84B7082ED264}"/>
              </a:ext>
            </a:extLst>
          </p:cNvPr>
          <p:cNvSpPr>
            <a:spLocks noGrp="1"/>
          </p:cNvSpPr>
          <p:nvPr>
            <p:ph idx="1"/>
          </p:nvPr>
        </p:nvSpPr>
        <p:spPr/>
        <p:txBody>
          <a:bodyPr>
            <a:normAutofit fontScale="92500" lnSpcReduction="20000"/>
          </a:bodyPr>
          <a:lstStyle/>
          <a:p>
            <a:r>
              <a:rPr lang="en-US" dirty="0"/>
              <a:t>The Workforce Innovation and Opportunity Act (WIOA) requires:</a:t>
            </a:r>
          </a:p>
          <a:p>
            <a:pPr lvl="1"/>
            <a:r>
              <a:rPr lang="en-US" dirty="0"/>
              <a:t>VR agencies reserve 15% of federal VR allotment for the provision of Pre-Employment Transition Services</a:t>
            </a:r>
          </a:p>
          <a:p>
            <a:r>
              <a:rPr lang="en-US" dirty="0"/>
              <a:t>Pre-Employment Transition Services (Pre-ETS) Required Services:</a:t>
            </a:r>
          </a:p>
          <a:p>
            <a:pPr marL="914400" lvl="1" indent="-457200">
              <a:buFont typeface="+mj-lt"/>
              <a:buAutoNum type="arabicPeriod"/>
            </a:pPr>
            <a:r>
              <a:rPr lang="en-US" dirty="0"/>
              <a:t>Job Exploration Counseling</a:t>
            </a:r>
          </a:p>
          <a:p>
            <a:pPr marL="914400" lvl="1" indent="-457200">
              <a:buFont typeface="+mj-lt"/>
              <a:buAutoNum type="arabicPeriod"/>
            </a:pPr>
            <a:r>
              <a:rPr lang="en-US" dirty="0"/>
              <a:t>Work-Based Learning Experiences</a:t>
            </a:r>
          </a:p>
          <a:p>
            <a:pPr marL="914400" lvl="1" indent="-457200">
              <a:buFont typeface="+mj-lt"/>
              <a:buAutoNum type="arabicPeriod"/>
            </a:pPr>
            <a:r>
              <a:rPr lang="en-US" dirty="0"/>
              <a:t>Counseling on Post-Secondary Education</a:t>
            </a:r>
          </a:p>
          <a:p>
            <a:pPr marL="914400" lvl="1" indent="-457200">
              <a:buFont typeface="+mj-lt"/>
              <a:buAutoNum type="arabicPeriod"/>
            </a:pPr>
            <a:r>
              <a:rPr lang="en-US" dirty="0"/>
              <a:t>Workplace Readiness Training</a:t>
            </a:r>
          </a:p>
          <a:p>
            <a:pPr marL="914400" lvl="1" indent="-457200">
              <a:buFont typeface="+mj-lt"/>
              <a:buAutoNum type="arabicPeriod"/>
            </a:pPr>
            <a:r>
              <a:rPr lang="en-US" dirty="0"/>
              <a:t>Instruction in Self-Advocacy</a:t>
            </a:r>
          </a:p>
        </p:txBody>
      </p:sp>
    </p:spTree>
    <p:extLst>
      <p:ext uri="{BB962C8B-B14F-4D97-AF65-F5344CB8AC3E}">
        <p14:creationId xmlns:p14="http://schemas.microsoft.com/office/powerpoint/2010/main" val="3148951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4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15736" y="28937"/>
            <a:ext cx="12188825" cy="6856214"/>
          </a:xfrm>
          <a:prstGeom prst="rect">
            <a:avLst/>
          </a:prstGeom>
        </p:spPr>
      </p:pic>
      <p:sp>
        <p:nvSpPr>
          <p:cNvPr id="17" name="Rectangle 16">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EAB45E"/>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9" name="Picture 18">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29184" y="3174136"/>
            <a:ext cx="777240" cy="606425"/>
          </a:xfrm>
          <a:prstGeom prst="rect">
            <a:avLst/>
          </a:prstGeom>
        </p:spPr>
      </p:pic>
      <p:pic>
        <p:nvPicPr>
          <p:cNvPr id="3" name="Picture 2" descr="Diagram&#10;&#10;AI-generated content may be incorrect.">
            <a:extLst>
              <a:ext uri="{FF2B5EF4-FFF2-40B4-BE49-F238E27FC236}">
                <a16:creationId xmlns:a16="http://schemas.microsoft.com/office/drawing/2014/main" id="{E33423EC-6570-02E9-A228-86BD4C1C89C4}"/>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983912" y="1149305"/>
            <a:ext cx="8205264" cy="4615479"/>
          </a:xfrm>
          <a:prstGeom prst="rect">
            <a:avLst/>
          </a:prstGeom>
        </p:spPr>
      </p:pic>
      <p:pic>
        <p:nvPicPr>
          <p:cNvPr id="21" name="Picture 20">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flipH="1">
            <a:off x="11437976" y="3174136"/>
            <a:ext cx="777240" cy="606425"/>
          </a:xfrm>
          <a:prstGeom prst="rect">
            <a:avLst/>
          </a:prstGeom>
        </p:spPr>
      </p:pic>
    </p:spTree>
    <p:extLst>
      <p:ext uri="{BB962C8B-B14F-4D97-AF65-F5344CB8AC3E}">
        <p14:creationId xmlns:p14="http://schemas.microsoft.com/office/powerpoint/2010/main" val="1990135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473A8E3-CA67-E601-F53F-3D8452D2C2B9}"/>
              </a:ext>
            </a:extLst>
          </p:cNvPr>
          <p:cNvSpPr>
            <a:spLocks noGrp="1"/>
          </p:cNvSpPr>
          <p:nvPr>
            <p:ph type="title"/>
          </p:nvPr>
        </p:nvSpPr>
        <p:spPr>
          <a:xfrm>
            <a:off x="952108" y="954756"/>
            <a:ext cx="2730414" cy="4946003"/>
          </a:xfrm>
        </p:spPr>
        <p:txBody>
          <a:bodyPr>
            <a:normAutofit/>
          </a:bodyPr>
          <a:lstStyle/>
          <a:p>
            <a:r>
              <a:rPr lang="en-US">
                <a:solidFill>
                  <a:srgbClr val="FFFFFF"/>
                </a:solidFill>
              </a:rPr>
              <a:t>New Jersey DVRS Strategy</a:t>
            </a: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C6167D-2D0A-926A-65C5-A071C47D3929}"/>
              </a:ext>
            </a:extLst>
          </p:cNvPr>
          <p:cNvSpPr>
            <a:spLocks noGrp="1"/>
          </p:cNvSpPr>
          <p:nvPr>
            <p:ph idx="1"/>
          </p:nvPr>
        </p:nvSpPr>
        <p:spPr>
          <a:xfrm>
            <a:off x="5150360" y="469900"/>
            <a:ext cx="5953630" cy="5405968"/>
          </a:xfrm>
        </p:spPr>
        <p:txBody>
          <a:bodyPr anchor="ctr">
            <a:normAutofit/>
          </a:bodyPr>
          <a:lstStyle/>
          <a:p>
            <a:pPr marL="0" indent="0">
              <a:buNone/>
            </a:pPr>
            <a:r>
              <a:rPr lang="en-US" b="1" dirty="0">
                <a:solidFill>
                  <a:schemeClr val="tx1"/>
                </a:solidFill>
              </a:rPr>
              <a:t>Expanding Access Through Innovation</a:t>
            </a:r>
          </a:p>
          <a:p>
            <a:r>
              <a:rPr lang="en-US" b="1" dirty="0">
                <a:solidFill>
                  <a:schemeClr val="tx1"/>
                </a:solidFill>
              </a:rPr>
              <a:t>Focus populations include:</a:t>
            </a:r>
          </a:p>
          <a:p>
            <a:pPr lvl="1"/>
            <a:r>
              <a:rPr lang="en-US" dirty="0">
                <a:solidFill>
                  <a:schemeClr val="tx1"/>
                </a:solidFill>
              </a:rPr>
              <a:t>Justice-involved youth</a:t>
            </a:r>
          </a:p>
          <a:p>
            <a:pPr lvl="1"/>
            <a:r>
              <a:rPr lang="en-US" dirty="0">
                <a:solidFill>
                  <a:schemeClr val="tx1"/>
                </a:solidFill>
              </a:rPr>
              <a:t>Youth in alternative education programs</a:t>
            </a:r>
          </a:p>
          <a:p>
            <a:pPr lvl="1"/>
            <a:r>
              <a:rPr lang="en-US" dirty="0">
                <a:solidFill>
                  <a:schemeClr val="tx1"/>
                </a:solidFill>
              </a:rPr>
              <a:t>Students with IEPs and 504 plans</a:t>
            </a:r>
          </a:p>
          <a:p>
            <a:pPr lvl="1"/>
            <a:r>
              <a:rPr lang="en-US" dirty="0">
                <a:solidFill>
                  <a:schemeClr val="tx1"/>
                </a:solidFill>
              </a:rPr>
              <a:t>Opportunity youth disconnected from school and work</a:t>
            </a:r>
          </a:p>
          <a:p>
            <a:pPr lvl="1"/>
            <a:r>
              <a:rPr lang="en-US" dirty="0">
                <a:solidFill>
                  <a:schemeClr val="tx1"/>
                </a:solidFill>
              </a:rPr>
              <a:t>Youth experiencing systemic barriers</a:t>
            </a:r>
          </a:p>
        </p:txBody>
      </p:sp>
    </p:spTree>
    <p:extLst>
      <p:ext uri="{BB962C8B-B14F-4D97-AF65-F5344CB8AC3E}">
        <p14:creationId xmlns:p14="http://schemas.microsoft.com/office/powerpoint/2010/main" val="352800543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5B1DE3B-D791-7374-8D58-BE4373E16763}"/>
              </a:ext>
            </a:extLst>
          </p:cNvPr>
          <p:cNvSpPr>
            <a:spLocks noGrp="1"/>
          </p:cNvSpPr>
          <p:nvPr>
            <p:ph type="title"/>
          </p:nvPr>
        </p:nvSpPr>
        <p:spPr>
          <a:xfrm>
            <a:off x="952108" y="954756"/>
            <a:ext cx="2730414" cy="4946003"/>
          </a:xfrm>
        </p:spPr>
        <p:txBody>
          <a:bodyPr>
            <a:normAutofit/>
          </a:bodyPr>
          <a:lstStyle/>
          <a:p>
            <a:r>
              <a:rPr lang="en-US" sz="3600">
                <a:solidFill>
                  <a:srgbClr val="FFFFFF"/>
                </a:solidFill>
              </a:rPr>
              <a:t>New Jersey DVRS Strategy</a:t>
            </a:r>
          </a:p>
        </p:txBody>
      </p:sp>
      <p:sp>
        <p:nvSpPr>
          <p:cNvPr id="14"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4A17CE-E6E2-FFC7-5079-B4A17A2C1E39}"/>
              </a:ext>
            </a:extLst>
          </p:cNvPr>
          <p:cNvSpPr>
            <a:spLocks noGrp="1"/>
          </p:cNvSpPr>
          <p:nvPr>
            <p:ph idx="1"/>
          </p:nvPr>
        </p:nvSpPr>
        <p:spPr>
          <a:xfrm>
            <a:off x="5140934" y="469900"/>
            <a:ext cx="5953630" cy="5405968"/>
          </a:xfrm>
        </p:spPr>
        <p:txBody>
          <a:bodyPr anchor="ctr">
            <a:normAutofit/>
          </a:bodyPr>
          <a:lstStyle/>
          <a:p>
            <a:pPr marL="0" indent="0">
              <a:buNone/>
            </a:pPr>
            <a:r>
              <a:rPr lang="en-US" b="1">
                <a:solidFill>
                  <a:srgbClr val="212121"/>
                </a:solidFill>
              </a:rPr>
              <a:t>Expanding Access Through Innovation</a:t>
            </a:r>
          </a:p>
          <a:p>
            <a:r>
              <a:rPr lang="en-US">
                <a:solidFill>
                  <a:srgbClr val="212121"/>
                </a:solidFill>
              </a:rPr>
              <a:t>New Jersey DVRS is expanding Pre-ETS through:</a:t>
            </a:r>
          </a:p>
          <a:p>
            <a:pPr lvl="1"/>
            <a:r>
              <a:rPr lang="en-US">
                <a:solidFill>
                  <a:srgbClr val="212121"/>
                </a:solidFill>
              </a:rPr>
              <a:t>Technology-enabled career exploration</a:t>
            </a:r>
          </a:p>
          <a:p>
            <a:pPr lvl="1"/>
            <a:r>
              <a:rPr lang="en-US">
                <a:solidFill>
                  <a:srgbClr val="212121"/>
                </a:solidFill>
              </a:rPr>
              <a:t>Paid work-based learning</a:t>
            </a:r>
          </a:p>
          <a:p>
            <a:pPr lvl="1"/>
            <a:r>
              <a:rPr lang="en-US">
                <a:solidFill>
                  <a:srgbClr val="212121"/>
                </a:solidFill>
              </a:rPr>
              <a:t>Pre-College Summer Programs</a:t>
            </a:r>
          </a:p>
          <a:p>
            <a:pPr lvl="1"/>
            <a:r>
              <a:rPr lang="en-US">
                <a:solidFill>
                  <a:srgbClr val="212121"/>
                </a:solidFill>
              </a:rPr>
              <a:t>Community-based partnerships</a:t>
            </a:r>
          </a:p>
          <a:p>
            <a:pPr lvl="1"/>
            <a:r>
              <a:rPr lang="en-US">
                <a:solidFill>
                  <a:srgbClr val="212121"/>
                </a:solidFill>
              </a:rPr>
              <a:t>Workforce ecosystem integration</a:t>
            </a:r>
          </a:p>
        </p:txBody>
      </p:sp>
    </p:spTree>
    <p:extLst>
      <p:ext uri="{BB962C8B-B14F-4D97-AF65-F5344CB8AC3E}">
        <p14:creationId xmlns:p14="http://schemas.microsoft.com/office/powerpoint/2010/main" val="245360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F3A9D86E-2110-414C-A789-1B14FCD552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60" name="Picture 59">
              <a:extLst>
                <a:ext uri="{FF2B5EF4-FFF2-40B4-BE49-F238E27FC236}">
                  <a16:creationId xmlns:a16="http://schemas.microsoft.com/office/drawing/2014/main" id="{6D3F86C2-6800-4B48-AA85-2C7CD1B53D0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61" name="Rectangle 60">
              <a:extLst>
                <a:ext uri="{FF2B5EF4-FFF2-40B4-BE49-F238E27FC236}">
                  <a16:creationId xmlns:a16="http://schemas.microsoft.com/office/drawing/2014/main" id="{EE59C5B5-C483-49A7-8EA0-506138526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2" name="Picture 61">
              <a:extLst>
                <a:ext uri="{FF2B5EF4-FFF2-40B4-BE49-F238E27FC236}">
                  <a16:creationId xmlns:a16="http://schemas.microsoft.com/office/drawing/2014/main" id="{BD6C58B8-7BB1-49FF-830C-A105A4CE53F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rot="5400000">
              <a:off x="5245268" y="530352"/>
              <a:ext cx="1673352" cy="612648"/>
            </a:xfrm>
            <a:prstGeom prst="rect">
              <a:avLst/>
            </a:prstGeom>
          </p:spPr>
        </p:pic>
        <p:pic>
          <p:nvPicPr>
            <p:cNvPr id="63" name="Picture 62">
              <a:extLst>
                <a:ext uri="{FF2B5EF4-FFF2-40B4-BE49-F238E27FC236}">
                  <a16:creationId xmlns:a16="http://schemas.microsoft.com/office/drawing/2014/main" id="{3EF8675D-B8F2-4363-95EB-AB8CE5FA01C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263556" y="5747514"/>
              <a:ext cx="1636776" cy="612648"/>
            </a:xfrm>
            <a:prstGeom prst="rect">
              <a:avLst/>
            </a:prstGeom>
          </p:spPr>
        </p:pic>
      </p:grpSp>
      <p:cxnSp>
        <p:nvCxnSpPr>
          <p:cNvPr id="65" name="Straight Connector 64">
            <a:extLst>
              <a:ext uri="{FF2B5EF4-FFF2-40B4-BE49-F238E27FC236}">
                <a16:creationId xmlns:a16="http://schemas.microsoft.com/office/drawing/2014/main" id="{48A3ACA9-28FE-44FE-8439-756750473D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67" name="Group 66">
            <a:extLst>
              <a:ext uri="{FF2B5EF4-FFF2-40B4-BE49-F238E27FC236}">
                <a16:creationId xmlns:a16="http://schemas.microsoft.com/office/drawing/2014/main" id="{5BB62469-9500-464C-9CD6-DE3B0C225D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68" name="Rectangle 67">
              <a:extLst>
                <a:ext uri="{FF2B5EF4-FFF2-40B4-BE49-F238E27FC236}">
                  <a16:creationId xmlns:a16="http://schemas.microsoft.com/office/drawing/2014/main" id="{7F740CA1-A9C1-4371-87E9-9D5A09FFB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126F3BFA-8B3C-4BC9-88A7-85EFAF93EC1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0" name="Picture 69">
                <a:extLst>
                  <a:ext uri="{FF2B5EF4-FFF2-40B4-BE49-F238E27FC236}">
                    <a16:creationId xmlns:a16="http://schemas.microsoft.com/office/drawing/2014/main" id="{B005F6CE-FD93-40FC-9FC8-1B914702F30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7"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71" name="Rectangle 70">
                <a:extLst>
                  <a:ext uri="{FF2B5EF4-FFF2-40B4-BE49-F238E27FC236}">
                    <a16:creationId xmlns:a16="http://schemas.microsoft.com/office/drawing/2014/main" id="{F1965117-32FA-43A0-98E1-93123B1D3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2" name="Picture 71">
                <a:extLst>
                  <a:ext uri="{FF2B5EF4-FFF2-40B4-BE49-F238E27FC236}">
                    <a16:creationId xmlns:a16="http://schemas.microsoft.com/office/drawing/2014/main" id="{8D475A09-C16B-424E-B4DF-A88EB61F48C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8"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89" name="Picture 88">
                <a:extLst>
                  <a:ext uri="{FF2B5EF4-FFF2-40B4-BE49-F238E27FC236}">
                    <a16:creationId xmlns:a16="http://schemas.microsoft.com/office/drawing/2014/main" id="{9CAAD9A1-171A-4902-B8C9-4C3AB2E1F6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8"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88AC1F33-C7E1-3A50-312C-C933100DF1C3}"/>
              </a:ext>
            </a:extLst>
          </p:cNvPr>
          <p:cNvSpPr>
            <a:spLocks noGrp="1"/>
          </p:cNvSpPr>
          <p:nvPr>
            <p:ph type="title"/>
          </p:nvPr>
        </p:nvSpPr>
        <p:spPr>
          <a:xfrm>
            <a:off x="1072267" y="1041401"/>
            <a:ext cx="6528018" cy="2345264"/>
          </a:xfrm>
        </p:spPr>
        <p:txBody>
          <a:bodyPr vert="horz" lIns="91440" tIns="45720" rIns="91440" bIns="45720" rtlCol="0" anchor="b">
            <a:normAutofit/>
          </a:bodyPr>
          <a:lstStyle/>
          <a:p>
            <a:r>
              <a:rPr lang="en-US" sz="5400"/>
              <a:t>Innovative Pre-ETS Technology Initiative</a:t>
            </a:r>
          </a:p>
        </p:txBody>
      </p:sp>
      <p:sp>
        <p:nvSpPr>
          <p:cNvPr id="3" name="Text Placeholder 2">
            <a:extLst>
              <a:ext uri="{FF2B5EF4-FFF2-40B4-BE49-F238E27FC236}">
                <a16:creationId xmlns:a16="http://schemas.microsoft.com/office/drawing/2014/main" id="{83A9D14C-C1C6-BF3D-AE3F-6EB476AD3B03}"/>
              </a:ext>
            </a:extLst>
          </p:cNvPr>
          <p:cNvSpPr>
            <a:spLocks noGrp="1"/>
          </p:cNvSpPr>
          <p:nvPr>
            <p:ph type="body" idx="1"/>
          </p:nvPr>
        </p:nvSpPr>
        <p:spPr>
          <a:xfrm>
            <a:off x="1072267" y="3657597"/>
            <a:ext cx="6528018" cy="1320802"/>
          </a:xfrm>
        </p:spPr>
        <p:txBody>
          <a:bodyPr vert="horz" lIns="91440" tIns="45720" rIns="91440" bIns="45720" rtlCol="0" anchor="t">
            <a:normAutofit/>
          </a:bodyPr>
          <a:lstStyle/>
          <a:p>
            <a:r>
              <a:rPr lang="en-US" sz="2100" dirty="0" err="1"/>
              <a:t>Transfr</a:t>
            </a:r>
            <a:r>
              <a:rPr lang="en-US" sz="2100" dirty="0"/>
              <a:t> Virtual Reality</a:t>
            </a:r>
          </a:p>
        </p:txBody>
      </p:sp>
      <p:cxnSp>
        <p:nvCxnSpPr>
          <p:cNvPr id="75" name="Straight Connector 74">
            <a:extLst>
              <a:ext uri="{FF2B5EF4-FFF2-40B4-BE49-F238E27FC236}">
                <a16:creationId xmlns:a16="http://schemas.microsoft.com/office/drawing/2014/main" id="{FAFABE1B-01D3-4115-83C1-1A7FD64D49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A group of people in a classroom&#10;&#10;AI-generated content may be incorrect.">
            <a:extLst>
              <a:ext uri="{FF2B5EF4-FFF2-40B4-BE49-F238E27FC236}">
                <a16:creationId xmlns:a16="http://schemas.microsoft.com/office/drawing/2014/main" id="{4B5FEE92-551D-DE50-5740-0F93617C4989}"/>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8077199" y="1041400"/>
            <a:ext cx="3059206" cy="477520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217710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A17A72-B88B-450E-835A-1C2722503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p:spPr>
        <p:style>
          <a:lnRef idx="2">
            <a:schemeClr val="accent2"/>
          </a:lnRef>
          <a:fillRef idx="1003">
            <a:schemeClr val="dk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B1D13D13-FAEE-4BC8-B0D0-9D476834B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EE2D2-1175-0974-8DFA-2AD169B3D1FD}"/>
              </a:ext>
            </a:extLst>
          </p:cNvPr>
          <p:cNvSpPr>
            <a:spLocks noGrp="1"/>
          </p:cNvSpPr>
          <p:nvPr>
            <p:ph type="title"/>
          </p:nvPr>
        </p:nvSpPr>
        <p:spPr>
          <a:xfrm>
            <a:off x="1295402" y="982132"/>
            <a:ext cx="9601196" cy="1303867"/>
          </a:xfrm>
        </p:spPr>
        <p:txBody>
          <a:bodyPr>
            <a:normAutofit/>
          </a:bodyPr>
          <a:lstStyle/>
          <a:p>
            <a:r>
              <a:rPr lang="en-US">
                <a:solidFill>
                  <a:schemeClr val="bg1"/>
                </a:solidFill>
              </a:rPr>
              <a:t>Virtual Career Exploration &amp; Training</a:t>
            </a:r>
          </a:p>
        </p:txBody>
      </p:sp>
      <p:cxnSp>
        <p:nvCxnSpPr>
          <p:cNvPr id="12" name="Straight Connector 11">
            <a:extLst>
              <a:ext uri="{FF2B5EF4-FFF2-40B4-BE49-F238E27FC236}">
                <a16:creationId xmlns:a16="http://schemas.microsoft.com/office/drawing/2014/main" id="{87ADDECF-37FB-45A1-BAD3-6252E3064A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267682"/>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1F7FDAC-83AF-B022-DEFF-5672B82878AE}"/>
              </a:ext>
            </a:extLst>
          </p:cNvPr>
          <p:cNvSpPr>
            <a:spLocks noGrp="1"/>
          </p:cNvSpPr>
          <p:nvPr>
            <p:ph idx="1"/>
          </p:nvPr>
        </p:nvSpPr>
        <p:spPr>
          <a:xfrm>
            <a:off x="1295401" y="2556932"/>
            <a:ext cx="9601196" cy="3318936"/>
          </a:xfrm>
        </p:spPr>
        <p:txBody>
          <a:bodyPr>
            <a:normAutofit/>
          </a:bodyPr>
          <a:lstStyle/>
          <a:p>
            <a:pPr>
              <a:lnSpc>
                <a:spcPct val="90000"/>
              </a:lnSpc>
            </a:pPr>
            <a:r>
              <a:rPr lang="en-US" sz="1700">
                <a:solidFill>
                  <a:schemeClr val="bg1"/>
                </a:solidFill>
              </a:rPr>
              <a:t>Under our </a:t>
            </a:r>
            <a:r>
              <a:rPr lang="en-US" sz="1700" b="1">
                <a:solidFill>
                  <a:schemeClr val="bg1"/>
                </a:solidFill>
              </a:rPr>
              <a:t>Innovative Pre-ETS Grants</a:t>
            </a:r>
            <a:r>
              <a:rPr lang="en-US" sz="1700">
                <a:solidFill>
                  <a:schemeClr val="bg1"/>
                </a:solidFill>
              </a:rPr>
              <a:t>, NJ DVRS launched a statewide initiative bringing immersive career exploration technology into VR services.</a:t>
            </a:r>
          </a:p>
          <a:p>
            <a:pPr>
              <a:lnSpc>
                <a:spcPct val="90000"/>
              </a:lnSpc>
            </a:pPr>
            <a:r>
              <a:rPr lang="en-US" sz="1700">
                <a:solidFill>
                  <a:schemeClr val="bg1"/>
                </a:solidFill>
              </a:rPr>
              <a:t>DVRS partnered with: </a:t>
            </a:r>
            <a:r>
              <a:rPr lang="en-US" sz="1700" b="1">
                <a:solidFill>
                  <a:schemeClr val="bg1"/>
                </a:solidFill>
              </a:rPr>
              <a:t>Transfr VR + Approved Pre-ETS Providers</a:t>
            </a:r>
            <a:endParaRPr lang="en-US" sz="1700">
              <a:solidFill>
                <a:schemeClr val="bg1"/>
              </a:solidFill>
            </a:endParaRPr>
          </a:p>
          <a:p>
            <a:pPr>
              <a:lnSpc>
                <a:spcPct val="90000"/>
              </a:lnSpc>
            </a:pPr>
            <a:r>
              <a:rPr lang="en-US" sz="1700">
                <a:solidFill>
                  <a:schemeClr val="bg1"/>
                </a:solidFill>
              </a:rPr>
              <a:t>The initiative equips:</a:t>
            </a:r>
          </a:p>
          <a:p>
            <a:pPr lvl="1">
              <a:lnSpc>
                <a:spcPct val="90000"/>
              </a:lnSpc>
            </a:pPr>
            <a:r>
              <a:rPr lang="en-US" sz="1700">
                <a:solidFill>
                  <a:schemeClr val="bg1"/>
                </a:solidFill>
              </a:rPr>
              <a:t>DVRS Counselors</a:t>
            </a:r>
          </a:p>
          <a:p>
            <a:pPr lvl="1">
              <a:lnSpc>
                <a:spcPct val="90000"/>
              </a:lnSpc>
            </a:pPr>
            <a:r>
              <a:rPr lang="en-US" sz="1700">
                <a:solidFill>
                  <a:schemeClr val="bg1"/>
                </a:solidFill>
              </a:rPr>
              <a:t>Educators</a:t>
            </a:r>
          </a:p>
          <a:p>
            <a:pPr lvl="1">
              <a:lnSpc>
                <a:spcPct val="90000"/>
              </a:lnSpc>
            </a:pPr>
            <a:r>
              <a:rPr lang="en-US" sz="1700">
                <a:solidFill>
                  <a:schemeClr val="bg1"/>
                </a:solidFill>
              </a:rPr>
              <a:t>Workforce staff</a:t>
            </a:r>
          </a:p>
          <a:p>
            <a:pPr lvl="1">
              <a:lnSpc>
                <a:spcPct val="90000"/>
              </a:lnSpc>
            </a:pPr>
            <a:r>
              <a:rPr lang="en-US" sz="1700">
                <a:solidFill>
                  <a:schemeClr val="bg1"/>
                </a:solidFill>
              </a:rPr>
              <a:t>Students with disabilities </a:t>
            </a:r>
          </a:p>
        </p:txBody>
      </p:sp>
    </p:spTree>
    <p:extLst>
      <p:ext uri="{BB962C8B-B14F-4D97-AF65-F5344CB8AC3E}">
        <p14:creationId xmlns:p14="http://schemas.microsoft.com/office/powerpoint/2010/main" val="28564679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9b7dace-def3-41eb-bc77-b0f000f551fd">
      <Terms xmlns="http://schemas.microsoft.com/office/infopath/2007/PartnerControls"/>
    </lcf76f155ced4ddcb4097134ff3c332f>
    <TaxCatchAll xmlns="09684d9f-3f28-4c9f-ad7f-09d5a1c03e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F323573FA5D8409F8E0A4B55956BCB" ma:contentTypeVersion="12" ma:contentTypeDescription="Create a new document." ma:contentTypeScope="" ma:versionID="2aa75a55ca624c785b7ff1427d34badb">
  <xsd:schema xmlns:xsd="http://www.w3.org/2001/XMLSchema" xmlns:xs="http://www.w3.org/2001/XMLSchema" xmlns:p="http://schemas.microsoft.com/office/2006/metadata/properties" xmlns:ns2="09b7dace-def3-41eb-bc77-b0f000f551fd" xmlns:ns3="09684d9f-3f28-4c9f-ad7f-09d5a1c03eff" targetNamespace="http://schemas.microsoft.com/office/2006/metadata/properties" ma:root="true" ma:fieldsID="847184a1105ff76ad4daf58d14bbc1a7" ns2:_="" ns3:_="">
    <xsd:import namespace="09b7dace-def3-41eb-bc77-b0f000f551fd"/>
    <xsd:import namespace="09684d9f-3f28-4c9f-ad7f-09d5a1c03e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b7dace-def3-41eb-bc77-b0f000f551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7deded-afb5-4eed-9415-542b3c7c043b"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684d9f-3f28-4c9f-ad7f-09d5a1c03e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1d9724c-ced8-4da6-8efc-7f9e0f09c95d}" ma:internalName="TaxCatchAll" ma:showField="CatchAllData" ma:web="09684d9f-3f28-4c9f-ad7f-09d5a1c03e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9E2528-A7FD-40BA-8F9E-1ABB96405B77}">
  <ds:schemaRefs>
    <ds:schemaRef ds:uri="http://schemas.microsoft.com/sharepoint/v3/contenttype/forms"/>
  </ds:schemaRefs>
</ds:datastoreItem>
</file>

<file path=customXml/itemProps2.xml><?xml version="1.0" encoding="utf-8"?>
<ds:datastoreItem xmlns:ds="http://schemas.openxmlformats.org/officeDocument/2006/customXml" ds:itemID="{0A99DB2F-44C3-40AA-9BB4-9003DE70C24C}">
  <ds:schemaRefs>
    <ds:schemaRef ds:uri="http://schemas.microsoft.com/office/2006/metadata/properties"/>
    <ds:schemaRef ds:uri="http://schemas.microsoft.com/office/infopath/2007/PartnerControls"/>
    <ds:schemaRef ds:uri="09b7dace-def3-41eb-bc77-b0f000f551fd"/>
    <ds:schemaRef ds:uri="09684d9f-3f28-4c9f-ad7f-09d5a1c03eff"/>
  </ds:schemaRefs>
</ds:datastoreItem>
</file>

<file path=customXml/itemProps3.xml><?xml version="1.0" encoding="utf-8"?>
<ds:datastoreItem xmlns:ds="http://schemas.openxmlformats.org/officeDocument/2006/customXml" ds:itemID="{302E9631-2665-4CE7-A6AA-475725BD0C7D}"/>
</file>

<file path=docProps/app.xml><?xml version="1.0" encoding="utf-8"?>
<Properties xmlns="http://schemas.openxmlformats.org/officeDocument/2006/extended-properties" xmlns:vt="http://schemas.openxmlformats.org/officeDocument/2006/docPropsVTypes">
  <Template>Organic</Template>
  <TotalTime>3091</TotalTime>
  <Words>1494</Words>
  <Application>Microsoft Office PowerPoint</Application>
  <PresentationFormat>Widescreen</PresentationFormat>
  <Paragraphs>244</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Aptos</vt:lpstr>
      <vt:lpstr>Arial</vt:lpstr>
      <vt:lpstr>Garamond</vt:lpstr>
      <vt:lpstr>Tw Cen MT</vt:lpstr>
      <vt:lpstr>Wingdings</vt:lpstr>
      <vt:lpstr>Organic</vt:lpstr>
      <vt:lpstr>Redefining Access: Innovative Pathways Through Pre-ETS</vt:lpstr>
      <vt:lpstr>Agenda</vt:lpstr>
      <vt:lpstr>National Challenge</vt:lpstr>
      <vt:lpstr>Federal Framework</vt:lpstr>
      <vt:lpstr>PowerPoint Presentation</vt:lpstr>
      <vt:lpstr>New Jersey DVRS Strategy</vt:lpstr>
      <vt:lpstr>New Jersey DVRS Strategy</vt:lpstr>
      <vt:lpstr>Innovative Pre-ETS Technology Initiative</vt:lpstr>
      <vt:lpstr>Virtual Career Exploration &amp; Training</vt:lpstr>
      <vt:lpstr>Innovative Use of Virtual Reality</vt:lpstr>
      <vt:lpstr>Virtual Career Exploration</vt:lpstr>
      <vt:lpstr>What Virtual Career Exploration Provides</vt:lpstr>
      <vt:lpstr>Paid Work-Based Learning</vt:lpstr>
      <vt:lpstr>Why Paid Work-Based Learning Matters</vt:lpstr>
      <vt:lpstr>Why Paid Work-Based Learning Matters</vt:lpstr>
      <vt:lpstr>Evidence Behind Paid Work-Based Learning</vt:lpstr>
      <vt:lpstr>PowerPoint Presentation</vt:lpstr>
      <vt:lpstr>Removing Barriers Through Paid Work-Based Learning</vt:lpstr>
      <vt:lpstr>Paid Work-Based Learning as a Workforce Pipeline</vt:lpstr>
      <vt:lpstr>Pre-College Summer Programs</vt:lpstr>
      <vt:lpstr>PowerPoint Presentation</vt:lpstr>
      <vt:lpstr>Pre-College Summer Program</vt:lpstr>
      <vt:lpstr>Pre-College Summer Programs</vt:lpstr>
      <vt:lpstr>Pre-College Summer Program</vt:lpstr>
      <vt:lpstr>Case Studies</vt:lpstr>
      <vt:lpstr>PowerPoint Presentation</vt:lpstr>
      <vt:lpstr>Workforce Ecosystem Integration</vt:lpstr>
      <vt:lpstr>PowerPoint Presentation</vt:lpstr>
      <vt:lpstr>Alignment with Federal &amp; State Goals</vt:lpstr>
      <vt:lpstr>Community Based Partnerships</vt:lpstr>
      <vt:lpstr>The Park @ Resources for Independent Living</vt:lpstr>
      <vt:lpstr>Driving Simulator- Center’s for Independent Living</vt:lpstr>
      <vt:lpstr>All Things Pre-ETS Training</vt:lpstr>
      <vt:lpstr>Partners</vt:lpstr>
      <vt:lpstr>PowerPoint Presentation</vt:lpstr>
      <vt:lpstr>Foundation Academy &amp; DVRS</vt:lpstr>
      <vt:lpstr>PowerPoint Presentation</vt:lpstr>
      <vt:lpstr>Key Takeaways &amp; Discussion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Toni [DOL]</dc:creator>
  <cp:lastModifiedBy>Kevin Red</cp:lastModifiedBy>
  <cp:revision>1</cp:revision>
  <cp:lastPrinted>2026-03-23T16:47:11Z</cp:lastPrinted>
  <dcterms:created xsi:type="dcterms:W3CDTF">2026-03-11T13:52:48Z</dcterms:created>
  <dcterms:modified xsi:type="dcterms:W3CDTF">2026-03-25T13:22:53Z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0x010100BEF323573FA5D8409F8E0A4B55956BCB</vt:lpwstr>
  </property>
  <property fmtid="{D5CDD505-2E9C-101B-9397-08002B2CF9AE}" pid="3" name="MediaServiceImageTags">
    <vt:lpwstr/>
  </property>
</Properties>
</file>