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93" r:id="rId3"/>
    <p:sldId id="271" r:id="rId4"/>
    <p:sldId id="307" r:id="rId5"/>
    <p:sldId id="261" r:id="rId6"/>
    <p:sldId id="298" r:id="rId7"/>
    <p:sldId id="265" r:id="rId8"/>
    <p:sldId id="262" r:id="rId9"/>
    <p:sldId id="302" r:id="rId10"/>
    <p:sldId id="300" r:id="rId11"/>
    <p:sldId id="301" r:id="rId12"/>
    <p:sldId id="304" r:id="rId13"/>
    <p:sldId id="303" r:id="rId14"/>
    <p:sldId id="305" r:id="rId15"/>
    <p:sldId id="264" r:id="rId16"/>
    <p:sldId id="299" r:id="rId17"/>
    <p:sldId id="306" r:id="rId18"/>
    <p:sldId id="2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3AA3DF-6ECB-7BF4-E908-BCE96CD382F8}" name="Lorri Guy" initials="LG" userId="S::lguy@noce.edu::8543bed2-44d4-4bc6-83a2-5e0eb452d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6DE01E-4202-4DE7-95E3-FEFED756BAA1}" v="3" dt="2025-10-23T14:03:34.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5413" autoAdjust="0"/>
  </p:normalViewPr>
  <p:slideViewPr>
    <p:cSldViewPr snapToGrid="0">
      <p:cViewPr varScale="1">
        <p:scale>
          <a:sx n="83" d="100"/>
          <a:sy n="83" d="100"/>
        </p:scale>
        <p:origin x="918" y="468"/>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230FC-0183-4DEF-95F9-DF0060369E8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8443C6AF-CDAA-40BE-9954-879E4855B74F}">
      <dgm:prSet phldrT="[Text]"/>
      <dgm:spPr/>
      <dgm:t>
        <a:bodyPr/>
        <a:lstStyle/>
        <a:p>
          <a:r>
            <a:rPr lang="en-US" dirty="0">
              <a:solidFill>
                <a:schemeClr val="bg1"/>
              </a:solidFill>
            </a:rPr>
            <a:t>Participant</a:t>
          </a:r>
        </a:p>
      </dgm:t>
    </dgm:pt>
    <dgm:pt modelId="{9DF3C331-CDC7-4B5D-B1EA-86BAD05FE408}" type="parTrans" cxnId="{FC687C3F-ED75-4102-99F1-0B16335D2FE5}">
      <dgm:prSet/>
      <dgm:spPr/>
      <dgm:t>
        <a:bodyPr/>
        <a:lstStyle/>
        <a:p>
          <a:endParaRPr lang="en-US"/>
        </a:p>
      </dgm:t>
    </dgm:pt>
    <dgm:pt modelId="{E171643C-3108-4955-BCA0-E8206E10617E}" type="sibTrans" cxnId="{FC687C3F-ED75-4102-99F1-0B16335D2FE5}">
      <dgm:prSet/>
      <dgm:spPr/>
      <dgm:t>
        <a:bodyPr/>
        <a:lstStyle/>
        <a:p>
          <a:endParaRPr lang="en-US"/>
        </a:p>
      </dgm:t>
    </dgm:pt>
    <dgm:pt modelId="{30832A6A-1C15-499C-A5C5-822635E2DC72}">
      <dgm:prSet phldrT="[Text]"/>
      <dgm:spPr/>
      <dgm:t>
        <a:bodyPr/>
        <a:lstStyle/>
        <a:p>
          <a:r>
            <a:rPr lang="en-US" dirty="0">
              <a:solidFill>
                <a:schemeClr val="bg1"/>
              </a:solidFill>
            </a:rPr>
            <a:t>Work-Based Learning Experiences</a:t>
          </a:r>
        </a:p>
      </dgm:t>
    </dgm:pt>
    <dgm:pt modelId="{BC301C5F-BAC9-4C5D-80BA-B67AF8BB1070}" type="parTrans" cxnId="{2071E7D7-7FBF-43DA-B172-2C7B2512CFD3}">
      <dgm:prSet/>
      <dgm:spPr/>
      <dgm:t>
        <a:bodyPr/>
        <a:lstStyle/>
        <a:p>
          <a:endParaRPr lang="en-US"/>
        </a:p>
      </dgm:t>
    </dgm:pt>
    <dgm:pt modelId="{FB53CF0F-B95E-47CA-93CD-697CB25AC428}" type="sibTrans" cxnId="{2071E7D7-7FBF-43DA-B172-2C7B2512CFD3}">
      <dgm:prSet/>
      <dgm:spPr/>
      <dgm:t>
        <a:bodyPr/>
        <a:lstStyle/>
        <a:p>
          <a:endParaRPr lang="en-US"/>
        </a:p>
      </dgm:t>
    </dgm:pt>
    <dgm:pt modelId="{ED2D4362-7F76-4664-9325-ED9B563E359C}">
      <dgm:prSet phldrT="[Text]"/>
      <dgm:spPr/>
      <dgm:t>
        <a:bodyPr/>
        <a:lstStyle/>
        <a:p>
          <a:r>
            <a:rPr lang="en-US" dirty="0">
              <a:solidFill>
                <a:schemeClr val="bg1"/>
              </a:solidFill>
            </a:rPr>
            <a:t>Access to Higher Education</a:t>
          </a:r>
        </a:p>
      </dgm:t>
    </dgm:pt>
    <dgm:pt modelId="{46755B2F-293C-49DA-8758-FEF5EC59DE41}" type="parTrans" cxnId="{D6FB7755-2459-4049-9DBC-3AF47FB5AA74}">
      <dgm:prSet/>
      <dgm:spPr/>
      <dgm:t>
        <a:bodyPr/>
        <a:lstStyle/>
        <a:p>
          <a:endParaRPr lang="en-US"/>
        </a:p>
      </dgm:t>
    </dgm:pt>
    <dgm:pt modelId="{A65BA385-6690-4752-90EB-B9A3528B059E}" type="sibTrans" cxnId="{D6FB7755-2459-4049-9DBC-3AF47FB5AA74}">
      <dgm:prSet/>
      <dgm:spPr/>
      <dgm:t>
        <a:bodyPr/>
        <a:lstStyle/>
        <a:p>
          <a:endParaRPr lang="en-US"/>
        </a:p>
      </dgm:t>
    </dgm:pt>
    <dgm:pt modelId="{6AC8950A-719B-4F44-94B7-6BD48B567E6B}">
      <dgm:prSet phldrT="[Text]"/>
      <dgm:spPr/>
      <dgm:t>
        <a:bodyPr/>
        <a:lstStyle/>
        <a:p>
          <a:r>
            <a:rPr lang="en-US" dirty="0">
              <a:solidFill>
                <a:schemeClr val="bg1"/>
              </a:solidFill>
            </a:rPr>
            <a:t>Traditional and Customized Employment Services</a:t>
          </a:r>
        </a:p>
      </dgm:t>
    </dgm:pt>
    <dgm:pt modelId="{519D3333-9422-4DCC-8FED-4B833CA588D6}" type="parTrans" cxnId="{4B999FE0-A6BE-40E2-B8CB-41CAC2D3D53A}">
      <dgm:prSet/>
      <dgm:spPr/>
      <dgm:t>
        <a:bodyPr/>
        <a:lstStyle/>
        <a:p>
          <a:endParaRPr lang="en-US"/>
        </a:p>
      </dgm:t>
    </dgm:pt>
    <dgm:pt modelId="{416085E4-B847-439D-A1F3-89C5CCAC47C6}" type="sibTrans" cxnId="{4B999FE0-A6BE-40E2-B8CB-41CAC2D3D53A}">
      <dgm:prSet/>
      <dgm:spPr/>
      <dgm:t>
        <a:bodyPr/>
        <a:lstStyle/>
        <a:p>
          <a:endParaRPr lang="en-US"/>
        </a:p>
      </dgm:t>
    </dgm:pt>
    <dgm:pt modelId="{F7DE6116-73E9-442E-84DF-3E21466678B1}">
      <dgm:prSet phldrT="[Text]"/>
      <dgm:spPr/>
      <dgm:t>
        <a:bodyPr/>
        <a:lstStyle/>
        <a:p>
          <a:r>
            <a:rPr lang="en-US" dirty="0">
              <a:solidFill>
                <a:schemeClr val="bg1"/>
              </a:solidFill>
            </a:rPr>
            <a:t>Strategies to Overcome Barriers</a:t>
          </a:r>
        </a:p>
      </dgm:t>
    </dgm:pt>
    <dgm:pt modelId="{8F8F0B8E-5A54-41F6-A150-B975FD9DB3B7}" type="parTrans" cxnId="{DABA217F-AA0D-4B70-803E-D1FCC7A1C993}">
      <dgm:prSet/>
      <dgm:spPr/>
      <dgm:t>
        <a:bodyPr/>
        <a:lstStyle/>
        <a:p>
          <a:endParaRPr lang="en-US"/>
        </a:p>
      </dgm:t>
    </dgm:pt>
    <dgm:pt modelId="{5F815E1B-2A9F-4392-B19F-D95AD4CD4113}" type="sibTrans" cxnId="{DABA217F-AA0D-4B70-803E-D1FCC7A1C993}">
      <dgm:prSet/>
      <dgm:spPr/>
      <dgm:t>
        <a:bodyPr/>
        <a:lstStyle/>
        <a:p>
          <a:endParaRPr lang="en-US"/>
        </a:p>
      </dgm:t>
    </dgm:pt>
    <dgm:pt modelId="{37447ABB-BB5E-44FB-A3C8-2D7E33DBA364}">
      <dgm:prSet/>
      <dgm:spPr/>
      <dgm:t>
        <a:bodyPr/>
        <a:lstStyle/>
        <a:p>
          <a:r>
            <a:rPr lang="en-US" dirty="0">
              <a:solidFill>
                <a:schemeClr val="bg1"/>
              </a:solidFill>
            </a:rPr>
            <a:t>Peer Mentoring</a:t>
          </a:r>
        </a:p>
      </dgm:t>
    </dgm:pt>
    <dgm:pt modelId="{7039D146-EAB3-43EB-AAE6-38F39408975E}" type="parTrans" cxnId="{BB94B2A7-9807-4BE2-BD03-85CEE6900B39}">
      <dgm:prSet/>
      <dgm:spPr/>
      <dgm:t>
        <a:bodyPr/>
        <a:lstStyle/>
        <a:p>
          <a:endParaRPr lang="en-US"/>
        </a:p>
      </dgm:t>
    </dgm:pt>
    <dgm:pt modelId="{11B3AB51-8B55-4EA7-B527-48E3187B0E70}" type="sibTrans" cxnId="{BB94B2A7-9807-4BE2-BD03-85CEE6900B39}">
      <dgm:prSet/>
      <dgm:spPr/>
      <dgm:t>
        <a:bodyPr/>
        <a:lstStyle/>
        <a:p>
          <a:endParaRPr lang="en-US"/>
        </a:p>
      </dgm:t>
    </dgm:pt>
    <dgm:pt modelId="{50CE5D29-51AE-4508-A709-1CCDFA7C53FA}">
      <dgm:prSet/>
      <dgm:spPr/>
      <dgm:t>
        <a:bodyPr/>
        <a:lstStyle/>
        <a:p>
          <a:r>
            <a:rPr lang="en-US" dirty="0">
              <a:solidFill>
                <a:schemeClr val="bg1"/>
              </a:solidFill>
            </a:rPr>
            <a:t>Benefits Counseling</a:t>
          </a:r>
        </a:p>
      </dgm:t>
    </dgm:pt>
    <dgm:pt modelId="{73EF44EE-7F97-43EA-95C7-0CFEC3417AB3}" type="parTrans" cxnId="{364EC7B7-AB5B-4A86-9762-22288E16509F}">
      <dgm:prSet/>
      <dgm:spPr/>
      <dgm:t>
        <a:bodyPr/>
        <a:lstStyle/>
        <a:p>
          <a:endParaRPr lang="en-US"/>
        </a:p>
      </dgm:t>
    </dgm:pt>
    <dgm:pt modelId="{C812E066-2625-4BFB-8DFC-C945F8AE1965}" type="sibTrans" cxnId="{364EC7B7-AB5B-4A86-9762-22288E16509F}">
      <dgm:prSet/>
      <dgm:spPr/>
      <dgm:t>
        <a:bodyPr/>
        <a:lstStyle/>
        <a:p>
          <a:endParaRPr lang="en-US"/>
        </a:p>
      </dgm:t>
    </dgm:pt>
    <dgm:pt modelId="{3B40CE93-D6A9-4BF4-A041-818DBE05943B}" type="pres">
      <dgm:prSet presAssocID="{7FD230FC-0183-4DEF-95F9-DF0060369E85}" presName="Name0" presStyleCnt="0">
        <dgm:presLayoutVars>
          <dgm:chMax val="1"/>
          <dgm:dir/>
          <dgm:animLvl val="ctr"/>
          <dgm:resizeHandles val="exact"/>
        </dgm:presLayoutVars>
      </dgm:prSet>
      <dgm:spPr/>
    </dgm:pt>
    <dgm:pt modelId="{563B3E35-40DC-4CC2-89BD-A86A334ADBCD}" type="pres">
      <dgm:prSet presAssocID="{8443C6AF-CDAA-40BE-9954-879E4855B74F}" presName="centerShape" presStyleLbl="node0" presStyleIdx="0" presStyleCnt="1"/>
      <dgm:spPr/>
    </dgm:pt>
    <dgm:pt modelId="{B4811132-1344-4423-BDC2-3AD533F48C21}" type="pres">
      <dgm:prSet presAssocID="{30832A6A-1C15-499C-A5C5-822635E2DC72}" presName="node" presStyleLbl="node1" presStyleIdx="0" presStyleCnt="6">
        <dgm:presLayoutVars>
          <dgm:bulletEnabled val="1"/>
        </dgm:presLayoutVars>
      </dgm:prSet>
      <dgm:spPr/>
    </dgm:pt>
    <dgm:pt modelId="{83E5A666-7833-455E-ABD7-540A4B2C89FA}" type="pres">
      <dgm:prSet presAssocID="{30832A6A-1C15-499C-A5C5-822635E2DC72}" presName="dummy" presStyleCnt="0"/>
      <dgm:spPr/>
    </dgm:pt>
    <dgm:pt modelId="{460724CE-910E-4608-836D-D4CCC41AE79F}" type="pres">
      <dgm:prSet presAssocID="{FB53CF0F-B95E-47CA-93CD-697CB25AC428}" presName="sibTrans" presStyleLbl="sibTrans2D1" presStyleIdx="0" presStyleCnt="6"/>
      <dgm:spPr/>
    </dgm:pt>
    <dgm:pt modelId="{F38F0F76-19AD-494C-99B9-16F492479CB8}" type="pres">
      <dgm:prSet presAssocID="{37447ABB-BB5E-44FB-A3C8-2D7E33DBA364}" presName="node" presStyleLbl="node1" presStyleIdx="1" presStyleCnt="6">
        <dgm:presLayoutVars>
          <dgm:bulletEnabled val="1"/>
        </dgm:presLayoutVars>
      </dgm:prSet>
      <dgm:spPr/>
    </dgm:pt>
    <dgm:pt modelId="{357B5362-A8D3-4350-85D3-9369751340D8}" type="pres">
      <dgm:prSet presAssocID="{37447ABB-BB5E-44FB-A3C8-2D7E33DBA364}" presName="dummy" presStyleCnt="0"/>
      <dgm:spPr/>
    </dgm:pt>
    <dgm:pt modelId="{6918518A-1C23-4C52-9B04-7976FE7C744C}" type="pres">
      <dgm:prSet presAssocID="{11B3AB51-8B55-4EA7-B527-48E3187B0E70}" presName="sibTrans" presStyleLbl="sibTrans2D1" presStyleIdx="1" presStyleCnt="6"/>
      <dgm:spPr/>
    </dgm:pt>
    <dgm:pt modelId="{77F37712-BD86-40EF-9966-54397DCD683F}" type="pres">
      <dgm:prSet presAssocID="{50CE5D29-51AE-4508-A709-1CCDFA7C53FA}" presName="node" presStyleLbl="node1" presStyleIdx="2" presStyleCnt="6">
        <dgm:presLayoutVars>
          <dgm:bulletEnabled val="1"/>
        </dgm:presLayoutVars>
      </dgm:prSet>
      <dgm:spPr/>
    </dgm:pt>
    <dgm:pt modelId="{EE68F638-0FB8-4B96-9047-C1469911BF64}" type="pres">
      <dgm:prSet presAssocID="{50CE5D29-51AE-4508-A709-1CCDFA7C53FA}" presName="dummy" presStyleCnt="0"/>
      <dgm:spPr/>
    </dgm:pt>
    <dgm:pt modelId="{B0D0DA41-266A-4FEA-9298-94A38188EF04}" type="pres">
      <dgm:prSet presAssocID="{C812E066-2625-4BFB-8DFC-C945F8AE1965}" presName="sibTrans" presStyleLbl="sibTrans2D1" presStyleIdx="2" presStyleCnt="6"/>
      <dgm:spPr/>
    </dgm:pt>
    <dgm:pt modelId="{EC70B167-B2D2-4D6A-A689-768B7F24A0DD}" type="pres">
      <dgm:prSet presAssocID="{ED2D4362-7F76-4664-9325-ED9B563E359C}" presName="node" presStyleLbl="node1" presStyleIdx="3" presStyleCnt="6">
        <dgm:presLayoutVars>
          <dgm:bulletEnabled val="1"/>
        </dgm:presLayoutVars>
      </dgm:prSet>
      <dgm:spPr/>
    </dgm:pt>
    <dgm:pt modelId="{21C82777-9A32-4B51-9242-01CD44A7EBA0}" type="pres">
      <dgm:prSet presAssocID="{ED2D4362-7F76-4664-9325-ED9B563E359C}" presName="dummy" presStyleCnt="0"/>
      <dgm:spPr/>
    </dgm:pt>
    <dgm:pt modelId="{072D70A2-B00F-45EF-98AF-6B532A071EFA}" type="pres">
      <dgm:prSet presAssocID="{A65BA385-6690-4752-90EB-B9A3528B059E}" presName="sibTrans" presStyleLbl="sibTrans2D1" presStyleIdx="3" presStyleCnt="6"/>
      <dgm:spPr/>
    </dgm:pt>
    <dgm:pt modelId="{62C4E2B0-65AB-427F-B251-4453C0831FD5}" type="pres">
      <dgm:prSet presAssocID="{6AC8950A-719B-4F44-94B7-6BD48B567E6B}" presName="node" presStyleLbl="node1" presStyleIdx="4" presStyleCnt="6">
        <dgm:presLayoutVars>
          <dgm:bulletEnabled val="1"/>
        </dgm:presLayoutVars>
      </dgm:prSet>
      <dgm:spPr/>
    </dgm:pt>
    <dgm:pt modelId="{02EBE141-1385-4A90-85DB-7D67B23F2BA4}" type="pres">
      <dgm:prSet presAssocID="{6AC8950A-719B-4F44-94B7-6BD48B567E6B}" presName="dummy" presStyleCnt="0"/>
      <dgm:spPr/>
    </dgm:pt>
    <dgm:pt modelId="{8ADC1186-7550-462F-B66C-D28D1EED4E8B}" type="pres">
      <dgm:prSet presAssocID="{416085E4-B847-439D-A1F3-89C5CCAC47C6}" presName="sibTrans" presStyleLbl="sibTrans2D1" presStyleIdx="4" presStyleCnt="6"/>
      <dgm:spPr/>
    </dgm:pt>
    <dgm:pt modelId="{5A87C850-9BB0-4C7D-9A0B-A416E242AC7D}" type="pres">
      <dgm:prSet presAssocID="{F7DE6116-73E9-442E-84DF-3E21466678B1}" presName="node" presStyleLbl="node1" presStyleIdx="5" presStyleCnt="6">
        <dgm:presLayoutVars>
          <dgm:bulletEnabled val="1"/>
        </dgm:presLayoutVars>
      </dgm:prSet>
      <dgm:spPr/>
    </dgm:pt>
    <dgm:pt modelId="{9F1CB27B-E7F0-4EE2-8B17-16AA476CD9DA}" type="pres">
      <dgm:prSet presAssocID="{F7DE6116-73E9-442E-84DF-3E21466678B1}" presName="dummy" presStyleCnt="0"/>
      <dgm:spPr/>
    </dgm:pt>
    <dgm:pt modelId="{C1472032-69AA-4B63-986F-5521918469E4}" type="pres">
      <dgm:prSet presAssocID="{5F815E1B-2A9F-4392-B19F-D95AD4CD4113}" presName="sibTrans" presStyleLbl="sibTrans2D1" presStyleIdx="5" presStyleCnt="6"/>
      <dgm:spPr/>
    </dgm:pt>
  </dgm:ptLst>
  <dgm:cxnLst>
    <dgm:cxn modelId="{280AFB0E-4EAD-4367-9789-BD540368475A}" type="presOf" srcId="{F7DE6116-73E9-442E-84DF-3E21466678B1}" destId="{5A87C850-9BB0-4C7D-9A0B-A416E242AC7D}" srcOrd="0" destOrd="0" presId="urn:microsoft.com/office/officeart/2005/8/layout/radial6"/>
    <dgm:cxn modelId="{6B521E30-26ED-45F9-BB47-41801FBC52CF}" type="presOf" srcId="{416085E4-B847-439D-A1F3-89C5CCAC47C6}" destId="{8ADC1186-7550-462F-B66C-D28D1EED4E8B}" srcOrd="0" destOrd="0" presId="urn:microsoft.com/office/officeart/2005/8/layout/radial6"/>
    <dgm:cxn modelId="{89BD363F-241E-4474-8BD0-BF168B55F20E}" type="presOf" srcId="{30832A6A-1C15-499C-A5C5-822635E2DC72}" destId="{B4811132-1344-4423-BDC2-3AD533F48C21}" srcOrd="0" destOrd="0" presId="urn:microsoft.com/office/officeart/2005/8/layout/radial6"/>
    <dgm:cxn modelId="{FC687C3F-ED75-4102-99F1-0B16335D2FE5}" srcId="{7FD230FC-0183-4DEF-95F9-DF0060369E85}" destId="{8443C6AF-CDAA-40BE-9954-879E4855B74F}" srcOrd="0" destOrd="0" parTransId="{9DF3C331-CDC7-4B5D-B1EA-86BAD05FE408}" sibTransId="{E171643C-3108-4955-BCA0-E8206E10617E}"/>
    <dgm:cxn modelId="{B3D15368-27C3-4537-B5FB-A6516E0D7527}" type="presOf" srcId="{FB53CF0F-B95E-47CA-93CD-697CB25AC428}" destId="{460724CE-910E-4608-836D-D4CCC41AE79F}" srcOrd="0" destOrd="0" presId="urn:microsoft.com/office/officeart/2005/8/layout/radial6"/>
    <dgm:cxn modelId="{6A6A406A-F037-4EB0-8912-A40FDA4DC841}" type="presOf" srcId="{7FD230FC-0183-4DEF-95F9-DF0060369E85}" destId="{3B40CE93-D6A9-4BF4-A041-818DBE05943B}" srcOrd="0" destOrd="0" presId="urn:microsoft.com/office/officeart/2005/8/layout/radial6"/>
    <dgm:cxn modelId="{9EEA434B-9245-45BE-9BDF-C5BFB6542C7C}" type="presOf" srcId="{ED2D4362-7F76-4664-9325-ED9B563E359C}" destId="{EC70B167-B2D2-4D6A-A689-768B7F24A0DD}" srcOrd="0" destOrd="0" presId="urn:microsoft.com/office/officeart/2005/8/layout/radial6"/>
    <dgm:cxn modelId="{84A49354-94BA-4E9E-B58E-7980E98C5526}" type="presOf" srcId="{11B3AB51-8B55-4EA7-B527-48E3187B0E70}" destId="{6918518A-1C23-4C52-9B04-7976FE7C744C}" srcOrd="0" destOrd="0" presId="urn:microsoft.com/office/officeart/2005/8/layout/radial6"/>
    <dgm:cxn modelId="{D6FB7755-2459-4049-9DBC-3AF47FB5AA74}" srcId="{8443C6AF-CDAA-40BE-9954-879E4855B74F}" destId="{ED2D4362-7F76-4664-9325-ED9B563E359C}" srcOrd="3" destOrd="0" parTransId="{46755B2F-293C-49DA-8758-FEF5EC59DE41}" sibTransId="{A65BA385-6690-4752-90EB-B9A3528B059E}"/>
    <dgm:cxn modelId="{EF258155-7923-45C7-BF57-25891DD8B1D5}" type="presOf" srcId="{8443C6AF-CDAA-40BE-9954-879E4855B74F}" destId="{563B3E35-40DC-4CC2-89BD-A86A334ADBCD}" srcOrd="0" destOrd="0" presId="urn:microsoft.com/office/officeart/2005/8/layout/radial6"/>
    <dgm:cxn modelId="{DABA217F-AA0D-4B70-803E-D1FCC7A1C993}" srcId="{8443C6AF-CDAA-40BE-9954-879E4855B74F}" destId="{F7DE6116-73E9-442E-84DF-3E21466678B1}" srcOrd="5" destOrd="0" parTransId="{8F8F0B8E-5A54-41F6-A150-B975FD9DB3B7}" sibTransId="{5F815E1B-2A9F-4392-B19F-D95AD4CD4113}"/>
    <dgm:cxn modelId="{96336A80-EC6C-4DA2-A270-79043EA094E9}" type="presOf" srcId="{50CE5D29-51AE-4508-A709-1CCDFA7C53FA}" destId="{77F37712-BD86-40EF-9966-54397DCD683F}" srcOrd="0" destOrd="0" presId="urn:microsoft.com/office/officeart/2005/8/layout/radial6"/>
    <dgm:cxn modelId="{2346E381-8948-4A03-8BDE-1B7C98B7B6F3}" type="presOf" srcId="{5F815E1B-2A9F-4392-B19F-D95AD4CD4113}" destId="{C1472032-69AA-4B63-986F-5521918469E4}" srcOrd="0" destOrd="0" presId="urn:microsoft.com/office/officeart/2005/8/layout/radial6"/>
    <dgm:cxn modelId="{89F7BD90-0C0E-47F8-BF73-E7773E25B8D1}" type="presOf" srcId="{37447ABB-BB5E-44FB-A3C8-2D7E33DBA364}" destId="{F38F0F76-19AD-494C-99B9-16F492479CB8}" srcOrd="0" destOrd="0" presId="urn:microsoft.com/office/officeart/2005/8/layout/radial6"/>
    <dgm:cxn modelId="{F00EC8A2-4705-42CE-822E-119CA9312519}" type="presOf" srcId="{A65BA385-6690-4752-90EB-B9A3528B059E}" destId="{072D70A2-B00F-45EF-98AF-6B532A071EFA}" srcOrd="0" destOrd="0" presId="urn:microsoft.com/office/officeart/2005/8/layout/radial6"/>
    <dgm:cxn modelId="{BB94B2A7-9807-4BE2-BD03-85CEE6900B39}" srcId="{8443C6AF-CDAA-40BE-9954-879E4855B74F}" destId="{37447ABB-BB5E-44FB-A3C8-2D7E33DBA364}" srcOrd="1" destOrd="0" parTransId="{7039D146-EAB3-43EB-AAE6-38F39408975E}" sibTransId="{11B3AB51-8B55-4EA7-B527-48E3187B0E70}"/>
    <dgm:cxn modelId="{364EC7B7-AB5B-4A86-9762-22288E16509F}" srcId="{8443C6AF-CDAA-40BE-9954-879E4855B74F}" destId="{50CE5D29-51AE-4508-A709-1CCDFA7C53FA}" srcOrd="2" destOrd="0" parTransId="{73EF44EE-7F97-43EA-95C7-0CFEC3417AB3}" sibTransId="{C812E066-2625-4BFB-8DFC-C945F8AE1965}"/>
    <dgm:cxn modelId="{7E7A5DBD-1242-42DD-912A-F012098B8368}" type="presOf" srcId="{C812E066-2625-4BFB-8DFC-C945F8AE1965}" destId="{B0D0DA41-266A-4FEA-9298-94A38188EF04}" srcOrd="0" destOrd="0" presId="urn:microsoft.com/office/officeart/2005/8/layout/radial6"/>
    <dgm:cxn modelId="{2DFF41D1-B379-4F58-A824-E40E9165C3A0}" type="presOf" srcId="{6AC8950A-719B-4F44-94B7-6BD48B567E6B}" destId="{62C4E2B0-65AB-427F-B251-4453C0831FD5}" srcOrd="0" destOrd="0" presId="urn:microsoft.com/office/officeart/2005/8/layout/radial6"/>
    <dgm:cxn modelId="{2071E7D7-7FBF-43DA-B172-2C7B2512CFD3}" srcId="{8443C6AF-CDAA-40BE-9954-879E4855B74F}" destId="{30832A6A-1C15-499C-A5C5-822635E2DC72}" srcOrd="0" destOrd="0" parTransId="{BC301C5F-BAC9-4C5D-80BA-B67AF8BB1070}" sibTransId="{FB53CF0F-B95E-47CA-93CD-697CB25AC428}"/>
    <dgm:cxn modelId="{4B999FE0-A6BE-40E2-B8CB-41CAC2D3D53A}" srcId="{8443C6AF-CDAA-40BE-9954-879E4855B74F}" destId="{6AC8950A-719B-4F44-94B7-6BD48B567E6B}" srcOrd="4" destOrd="0" parTransId="{519D3333-9422-4DCC-8FED-4B833CA588D6}" sibTransId="{416085E4-B847-439D-A1F3-89C5CCAC47C6}"/>
    <dgm:cxn modelId="{B589670C-1C8C-4955-8FCC-7EFED156D47B}" type="presParOf" srcId="{3B40CE93-D6A9-4BF4-A041-818DBE05943B}" destId="{563B3E35-40DC-4CC2-89BD-A86A334ADBCD}" srcOrd="0" destOrd="0" presId="urn:microsoft.com/office/officeart/2005/8/layout/radial6"/>
    <dgm:cxn modelId="{B83D319E-9A58-4B1C-948E-EB143384183C}" type="presParOf" srcId="{3B40CE93-D6A9-4BF4-A041-818DBE05943B}" destId="{B4811132-1344-4423-BDC2-3AD533F48C21}" srcOrd="1" destOrd="0" presId="urn:microsoft.com/office/officeart/2005/8/layout/radial6"/>
    <dgm:cxn modelId="{9F94905A-F4A8-461F-AFE4-AE383497D9FF}" type="presParOf" srcId="{3B40CE93-D6A9-4BF4-A041-818DBE05943B}" destId="{83E5A666-7833-455E-ABD7-540A4B2C89FA}" srcOrd="2" destOrd="0" presId="urn:microsoft.com/office/officeart/2005/8/layout/radial6"/>
    <dgm:cxn modelId="{2BDD2165-57EA-4C2D-8696-E21452FCA6CC}" type="presParOf" srcId="{3B40CE93-D6A9-4BF4-A041-818DBE05943B}" destId="{460724CE-910E-4608-836D-D4CCC41AE79F}" srcOrd="3" destOrd="0" presId="urn:microsoft.com/office/officeart/2005/8/layout/radial6"/>
    <dgm:cxn modelId="{FCBD5FBC-20DF-43AA-809D-1CBD2C1B8EF4}" type="presParOf" srcId="{3B40CE93-D6A9-4BF4-A041-818DBE05943B}" destId="{F38F0F76-19AD-494C-99B9-16F492479CB8}" srcOrd="4" destOrd="0" presId="urn:microsoft.com/office/officeart/2005/8/layout/radial6"/>
    <dgm:cxn modelId="{5EF1EECC-060F-4D2C-BBD1-AEEF0981CD6C}" type="presParOf" srcId="{3B40CE93-D6A9-4BF4-A041-818DBE05943B}" destId="{357B5362-A8D3-4350-85D3-9369751340D8}" srcOrd="5" destOrd="0" presId="urn:microsoft.com/office/officeart/2005/8/layout/radial6"/>
    <dgm:cxn modelId="{EE9D7768-D0D5-4E05-BCEF-D405444F0268}" type="presParOf" srcId="{3B40CE93-D6A9-4BF4-A041-818DBE05943B}" destId="{6918518A-1C23-4C52-9B04-7976FE7C744C}" srcOrd="6" destOrd="0" presId="urn:microsoft.com/office/officeart/2005/8/layout/radial6"/>
    <dgm:cxn modelId="{6AFECA3A-4AE0-4A6A-9F14-822767538863}" type="presParOf" srcId="{3B40CE93-D6A9-4BF4-A041-818DBE05943B}" destId="{77F37712-BD86-40EF-9966-54397DCD683F}" srcOrd="7" destOrd="0" presId="urn:microsoft.com/office/officeart/2005/8/layout/radial6"/>
    <dgm:cxn modelId="{1C6745C9-2815-4421-861E-806CF9A75B8E}" type="presParOf" srcId="{3B40CE93-D6A9-4BF4-A041-818DBE05943B}" destId="{EE68F638-0FB8-4B96-9047-C1469911BF64}" srcOrd="8" destOrd="0" presId="urn:microsoft.com/office/officeart/2005/8/layout/radial6"/>
    <dgm:cxn modelId="{A087901F-A159-41A6-A847-FBD05464DC95}" type="presParOf" srcId="{3B40CE93-D6A9-4BF4-A041-818DBE05943B}" destId="{B0D0DA41-266A-4FEA-9298-94A38188EF04}" srcOrd="9" destOrd="0" presId="urn:microsoft.com/office/officeart/2005/8/layout/radial6"/>
    <dgm:cxn modelId="{6690822A-0E97-43F2-BD92-66E4AE27DA3F}" type="presParOf" srcId="{3B40CE93-D6A9-4BF4-A041-818DBE05943B}" destId="{EC70B167-B2D2-4D6A-A689-768B7F24A0DD}" srcOrd="10" destOrd="0" presId="urn:microsoft.com/office/officeart/2005/8/layout/radial6"/>
    <dgm:cxn modelId="{4ECDD0D4-C873-469A-B532-127F0D0A269A}" type="presParOf" srcId="{3B40CE93-D6A9-4BF4-A041-818DBE05943B}" destId="{21C82777-9A32-4B51-9242-01CD44A7EBA0}" srcOrd="11" destOrd="0" presId="urn:microsoft.com/office/officeart/2005/8/layout/radial6"/>
    <dgm:cxn modelId="{9D76E92F-A26F-42F0-9705-2A5CE402AD85}" type="presParOf" srcId="{3B40CE93-D6A9-4BF4-A041-818DBE05943B}" destId="{072D70A2-B00F-45EF-98AF-6B532A071EFA}" srcOrd="12" destOrd="0" presId="urn:microsoft.com/office/officeart/2005/8/layout/radial6"/>
    <dgm:cxn modelId="{863AD8D1-5A20-4C3F-AC4B-65B8EB5EA825}" type="presParOf" srcId="{3B40CE93-D6A9-4BF4-A041-818DBE05943B}" destId="{62C4E2B0-65AB-427F-B251-4453C0831FD5}" srcOrd="13" destOrd="0" presId="urn:microsoft.com/office/officeart/2005/8/layout/radial6"/>
    <dgm:cxn modelId="{D300E07A-0B00-4A80-A2E8-6DB84C3BB440}" type="presParOf" srcId="{3B40CE93-D6A9-4BF4-A041-818DBE05943B}" destId="{02EBE141-1385-4A90-85DB-7D67B23F2BA4}" srcOrd="14" destOrd="0" presId="urn:microsoft.com/office/officeart/2005/8/layout/radial6"/>
    <dgm:cxn modelId="{CCF55541-57DD-4248-9F32-17EC5E8A133A}" type="presParOf" srcId="{3B40CE93-D6A9-4BF4-A041-818DBE05943B}" destId="{8ADC1186-7550-462F-B66C-D28D1EED4E8B}" srcOrd="15" destOrd="0" presId="urn:microsoft.com/office/officeart/2005/8/layout/radial6"/>
    <dgm:cxn modelId="{F6519F96-DAA8-48F8-8CC7-EDD4E6D22E41}" type="presParOf" srcId="{3B40CE93-D6A9-4BF4-A041-818DBE05943B}" destId="{5A87C850-9BB0-4C7D-9A0B-A416E242AC7D}" srcOrd="16" destOrd="0" presId="urn:microsoft.com/office/officeart/2005/8/layout/radial6"/>
    <dgm:cxn modelId="{5125FD2F-C1D7-4E15-9732-B94629A386EB}" type="presParOf" srcId="{3B40CE93-D6A9-4BF4-A041-818DBE05943B}" destId="{9F1CB27B-E7F0-4EE2-8B17-16AA476CD9DA}" srcOrd="17" destOrd="0" presId="urn:microsoft.com/office/officeart/2005/8/layout/radial6"/>
    <dgm:cxn modelId="{EA2EB8D9-2ED7-431A-BFD0-8FF9B1F16997}" type="presParOf" srcId="{3B40CE93-D6A9-4BF4-A041-818DBE05943B}" destId="{C1472032-69AA-4B63-986F-5521918469E4}"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A891A2-050A-4A39-A53D-B967B4E2E2C5}" type="doc">
      <dgm:prSet loTypeId="urn:microsoft.com/office/officeart/2005/8/layout/hProcess9" loCatId="process" qsTypeId="urn:microsoft.com/office/officeart/2005/8/quickstyle/simple1" qsCatId="simple" csTypeId="urn:microsoft.com/office/officeart/2005/8/colors/accent1_2" csCatId="accent1" phldr="1"/>
      <dgm:spPr/>
    </dgm:pt>
    <dgm:pt modelId="{4112E31F-E72F-4CBC-A5F1-6FBD34EF2394}">
      <dgm:prSet phldrT="[Text]" custT="1"/>
      <dgm:spPr>
        <a:solidFill>
          <a:schemeClr val="accent1"/>
        </a:solidFill>
      </dgm:spPr>
      <dgm:t>
        <a:bodyPr/>
        <a:lstStyle/>
        <a:p>
          <a:r>
            <a:rPr lang="en-US" sz="1200" b="1" u="sng" dirty="0">
              <a:solidFill>
                <a:schemeClr val="bg1"/>
              </a:solidFill>
              <a:latin typeface="Calibri"/>
              <a:cs typeface="Calibri"/>
            </a:rPr>
            <a:t>Employment Preparation</a:t>
          </a:r>
          <a:endParaRPr lang="en-US" sz="1200" dirty="0"/>
        </a:p>
        <a:p>
          <a:r>
            <a:rPr lang="en-US" sz="1200" dirty="0">
              <a:solidFill>
                <a:schemeClr val="bg1"/>
              </a:solidFill>
              <a:latin typeface="Calibri"/>
              <a:cs typeface="Calibri"/>
            </a:rPr>
            <a:t>-Employment Portfolio</a:t>
          </a:r>
          <a:endParaRPr lang="en-US" sz="1200" dirty="0">
            <a:solidFill>
              <a:srgbClr val="000000"/>
            </a:solidFill>
            <a:latin typeface="Calibri"/>
            <a:cs typeface="Calibri"/>
          </a:endParaRPr>
        </a:p>
        <a:p>
          <a:r>
            <a:rPr lang="en-US" sz="1200" dirty="0">
              <a:solidFill>
                <a:srgbClr val="000000"/>
              </a:solidFill>
              <a:latin typeface="Calibri"/>
              <a:cs typeface="Calibri"/>
            </a:rPr>
            <a:t>-Interview preparation</a:t>
          </a:r>
          <a:endParaRPr lang="en-US" sz="1200" dirty="0">
            <a:latin typeface="Calibri"/>
            <a:cs typeface="Calibri"/>
          </a:endParaRPr>
        </a:p>
        <a:p>
          <a:pPr rtl="0"/>
          <a:r>
            <a:rPr lang="en-US" sz="1200" dirty="0">
              <a:solidFill>
                <a:schemeClr val="bg1"/>
              </a:solidFill>
              <a:latin typeface="Calibri"/>
              <a:cs typeface="Calibri"/>
            </a:rPr>
            <a:t>-Volunteer and paid work experience</a:t>
          </a:r>
        </a:p>
        <a:p>
          <a:endParaRPr lang="en-US" sz="1200" dirty="0">
            <a:solidFill>
              <a:schemeClr val="bg1"/>
            </a:solidFill>
            <a:latin typeface="Calibri"/>
            <a:cs typeface="Calibri"/>
          </a:endParaRPr>
        </a:p>
        <a:p>
          <a:endParaRPr lang="en-US" sz="900" dirty="0">
            <a:solidFill>
              <a:schemeClr val="bg1"/>
            </a:solidFill>
            <a:latin typeface="Calibri"/>
            <a:cs typeface="Calibri"/>
          </a:endParaRPr>
        </a:p>
      </dgm:t>
    </dgm:pt>
    <dgm:pt modelId="{13B47F34-66F4-4323-9B31-2FE91F5B8AA8}" type="parTrans" cxnId="{E6538C96-6A10-4887-A425-37196F6250DB}">
      <dgm:prSet/>
      <dgm:spPr/>
      <dgm:t>
        <a:bodyPr/>
        <a:lstStyle/>
        <a:p>
          <a:endParaRPr lang="en-US"/>
        </a:p>
      </dgm:t>
    </dgm:pt>
    <dgm:pt modelId="{0C297A58-A52F-4399-9DD3-4DE197B2042F}" type="sibTrans" cxnId="{E6538C96-6A10-4887-A425-37196F6250DB}">
      <dgm:prSet/>
      <dgm:spPr/>
      <dgm:t>
        <a:bodyPr/>
        <a:lstStyle/>
        <a:p>
          <a:endParaRPr lang="en-US"/>
        </a:p>
      </dgm:t>
    </dgm:pt>
    <dgm:pt modelId="{15C840BA-5F5A-46BE-B4EB-D70E1C905BE3}">
      <dgm:prSet phldrT="[Text]" custT="1"/>
      <dgm:spPr>
        <a:solidFill>
          <a:schemeClr val="accent4">
            <a:lumMod val="60000"/>
            <a:lumOff val="40000"/>
          </a:schemeClr>
        </a:solidFill>
      </dgm:spPr>
      <dgm:t>
        <a:bodyPr/>
        <a:lstStyle/>
        <a:p>
          <a:pPr rtl="0"/>
          <a:r>
            <a:rPr lang="en-US" sz="1100" b="1" u="sng" dirty="0">
              <a:solidFill>
                <a:schemeClr val="bg1"/>
              </a:solidFill>
              <a:latin typeface="Calibri"/>
              <a:cs typeface="Calibri"/>
            </a:rPr>
            <a:t>Job Development and Placement </a:t>
          </a:r>
        </a:p>
        <a:p>
          <a:r>
            <a:rPr lang="en-US" sz="1100" b="0" u="none" dirty="0">
              <a:solidFill>
                <a:schemeClr val="bg1"/>
              </a:solidFill>
              <a:latin typeface="Calibri"/>
              <a:cs typeface="Calibri"/>
            </a:rPr>
            <a:t>-Teaching how to find a job</a:t>
          </a:r>
        </a:p>
        <a:p>
          <a:r>
            <a:rPr lang="en-US" sz="1100" b="0" u="none" dirty="0">
              <a:solidFill>
                <a:schemeClr val="bg1"/>
              </a:solidFill>
              <a:latin typeface="Calibri"/>
              <a:cs typeface="Calibri"/>
            </a:rPr>
            <a:t>-Advocating with employers</a:t>
          </a:r>
        </a:p>
        <a:p>
          <a:r>
            <a:rPr lang="en-US" sz="1100" b="0" u="none" dirty="0">
              <a:solidFill>
                <a:schemeClr val="bg1"/>
              </a:solidFill>
              <a:latin typeface="Calibri"/>
              <a:cs typeface="Calibri"/>
            </a:rPr>
            <a:t>-Interview and onboarding assistance</a:t>
          </a:r>
        </a:p>
        <a:p>
          <a:endParaRPr lang="en-US" sz="1000" b="0" u="none" dirty="0">
            <a:solidFill>
              <a:schemeClr val="bg1"/>
            </a:solidFill>
            <a:latin typeface="Calibri"/>
            <a:cs typeface="Calibri"/>
          </a:endParaRPr>
        </a:p>
      </dgm:t>
    </dgm:pt>
    <dgm:pt modelId="{98E40710-8B70-49ED-9E36-CF1F50A363C7}" type="parTrans" cxnId="{DC4237A4-EAB2-4D71-B2DD-B5BF276E8F42}">
      <dgm:prSet/>
      <dgm:spPr/>
      <dgm:t>
        <a:bodyPr/>
        <a:lstStyle/>
        <a:p>
          <a:endParaRPr lang="en-US"/>
        </a:p>
      </dgm:t>
    </dgm:pt>
    <dgm:pt modelId="{C47D8E0C-F69C-40A8-93A7-45DF9619F0FE}" type="sibTrans" cxnId="{DC4237A4-EAB2-4D71-B2DD-B5BF276E8F42}">
      <dgm:prSet/>
      <dgm:spPr/>
      <dgm:t>
        <a:bodyPr/>
        <a:lstStyle/>
        <a:p>
          <a:endParaRPr lang="en-US"/>
        </a:p>
      </dgm:t>
    </dgm:pt>
    <dgm:pt modelId="{65143589-7796-41E5-A20C-C3484089D1E9}">
      <dgm:prSet phldrT="[Text]" custT="1"/>
      <dgm:spPr>
        <a:solidFill>
          <a:schemeClr val="accent6"/>
        </a:solidFill>
      </dgm:spPr>
      <dgm:t>
        <a:bodyPr/>
        <a:lstStyle/>
        <a:p>
          <a:r>
            <a:rPr lang="en-US" sz="1200" b="1" u="sng" dirty="0">
              <a:solidFill>
                <a:schemeClr val="bg1"/>
              </a:solidFill>
              <a:latin typeface="Calibri"/>
              <a:cs typeface="Calibri"/>
            </a:rPr>
            <a:t>Retention</a:t>
          </a:r>
        </a:p>
        <a:p>
          <a:r>
            <a:rPr lang="en-US" sz="1200" b="0" u="none" dirty="0">
              <a:solidFill>
                <a:schemeClr val="bg1"/>
              </a:solidFill>
              <a:latin typeface="Calibri"/>
              <a:cs typeface="Calibri"/>
            </a:rPr>
            <a:t>-Assistance with training</a:t>
          </a:r>
        </a:p>
        <a:p>
          <a:r>
            <a:rPr lang="en-US" sz="1200" b="0" u="none" dirty="0">
              <a:solidFill>
                <a:schemeClr val="bg1"/>
              </a:solidFill>
              <a:latin typeface="Calibri"/>
              <a:cs typeface="Calibri"/>
            </a:rPr>
            <a:t>-Job Coaching</a:t>
          </a:r>
        </a:p>
        <a:p>
          <a:pPr rtl="0"/>
          <a:r>
            <a:rPr lang="en-US" sz="1200" b="0" u="none" dirty="0">
              <a:solidFill>
                <a:schemeClr val="bg1"/>
              </a:solidFill>
              <a:latin typeface="Calibri"/>
              <a:cs typeface="Calibri"/>
            </a:rPr>
            <a:t>-Consistent communication between job developer and employer</a:t>
          </a:r>
        </a:p>
      </dgm:t>
    </dgm:pt>
    <dgm:pt modelId="{378034ED-3E4E-48E0-83A6-CB6BE5723F75}" type="parTrans" cxnId="{41A1ED8A-A5C7-469F-82CD-439E49236B07}">
      <dgm:prSet/>
      <dgm:spPr/>
      <dgm:t>
        <a:bodyPr/>
        <a:lstStyle/>
        <a:p>
          <a:endParaRPr lang="en-US"/>
        </a:p>
      </dgm:t>
    </dgm:pt>
    <dgm:pt modelId="{DFFBF514-FC20-4C6C-A7EF-0C2C4AA286C3}" type="sibTrans" cxnId="{41A1ED8A-A5C7-469F-82CD-439E49236B07}">
      <dgm:prSet/>
      <dgm:spPr/>
      <dgm:t>
        <a:bodyPr/>
        <a:lstStyle/>
        <a:p>
          <a:endParaRPr lang="en-US"/>
        </a:p>
      </dgm:t>
    </dgm:pt>
    <dgm:pt modelId="{91109BE2-B985-4BF9-8B39-B7B1788F021A}" type="pres">
      <dgm:prSet presAssocID="{5FA891A2-050A-4A39-A53D-B967B4E2E2C5}" presName="CompostProcess" presStyleCnt="0">
        <dgm:presLayoutVars>
          <dgm:dir/>
          <dgm:resizeHandles val="exact"/>
        </dgm:presLayoutVars>
      </dgm:prSet>
      <dgm:spPr/>
    </dgm:pt>
    <dgm:pt modelId="{4667AE9F-07B9-430F-934E-60C3A9D3E679}" type="pres">
      <dgm:prSet presAssocID="{5FA891A2-050A-4A39-A53D-B967B4E2E2C5}" presName="arrow" presStyleLbl="bgShp" presStyleIdx="0" presStyleCnt="1" custScaleX="117647" custScaleY="99429" custLinFactNeighborX="-16398" custLinFactNeighborY="-46"/>
      <dgm:spPr>
        <a:solidFill>
          <a:schemeClr val="tx1"/>
        </a:solidFill>
      </dgm:spPr>
    </dgm:pt>
    <dgm:pt modelId="{82268010-5CC6-4FA7-9358-742EE61E3246}" type="pres">
      <dgm:prSet presAssocID="{5FA891A2-050A-4A39-A53D-B967B4E2E2C5}" presName="linearProcess" presStyleCnt="0"/>
      <dgm:spPr/>
    </dgm:pt>
    <dgm:pt modelId="{B680EA9B-2159-4891-901D-72FD04EFB3B7}" type="pres">
      <dgm:prSet presAssocID="{4112E31F-E72F-4CBC-A5F1-6FBD34EF2394}" presName="textNode" presStyleLbl="node1" presStyleIdx="0" presStyleCnt="3" custLinFactX="-12246" custLinFactNeighborX="-100000" custLinFactNeighborY="-531">
        <dgm:presLayoutVars>
          <dgm:bulletEnabled val="1"/>
        </dgm:presLayoutVars>
      </dgm:prSet>
      <dgm:spPr/>
    </dgm:pt>
    <dgm:pt modelId="{43F8D708-32A2-4091-AF2F-785B91EAD3CE}" type="pres">
      <dgm:prSet presAssocID="{0C297A58-A52F-4399-9DD3-4DE197B2042F}" presName="sibTrans" presStyleCnt="0"/>
      <dgm:spPr/>
    </dgm:pt>
    <dgm:pt modelId="{12938278-58AE-49BD-ADA5-B62FD4C19A91}" type="pres">
      <dgm:prSet presAssocID="{15C840BA-5F5A-46BE-B4EB-D70E1C905BE3}" presName="textNode" presStyleLbl="node1" presStyleIdx="1" presStyleCnt="3" custLinFactNeighborX="-93873" custLinFactNeighborY="575">
        <dgm:presLayoutVars>
          <dgm:bulletEnabled val="1"/>
        </dgm:presLayoutVars>
      </dgm:prSet>
      <dgm:spPr/>
    </dgm:pt>
    <dgm:pt modelId="{AEEEC2A3-B20B-4DA1-BB56-8322D52786E0}" type="pres">
      <dgm:prSet presAssocID="{C47D8E0C-F69C-40A8-93A7-45DF9619F0FE}" presName="sibTrans" presStyleCnt="0"/>
      <dgm:spPr/>
    </dgm:pt>
    <dgm:pt modelId="{C86A346F-48E9-45FD-9C4E-D09094D5C6A0}" type="pres">
      <dgm:prSet presAssocID="{65143589-7796-41E5-A20C-C3484089D1E9}" presName="textNode" presStyleLbl="node1" presStyleIdx="2" presStyleCnt="3" custLinFactX="-12686" custLinFactNeighborX="-100000" custLinFactNeighborY="205">
        <dgm:presLayoutVars>
          <dgm:bulletEnabled val="1"/>
        </dgm:presLayoutVars>
      </dgm:prSet>
      <dgm:spPr/>
    </dgm:pt>
  </dgm:ptLst>
  <dgm:cxnLst>
    <dgm:cxn modelId="{7C7D984E-ED7F-4C26-9BC2-9F919F1C9D74}" type="presOf" srcId="{15C840BA-5F5A-46BE-B4EB-D70E1C905BE3}" destId="{12938278-58AE-49BD-ADA5-B62FD4C19A91}" srcOrd="0" destOrd="0" presId="urn:microsoft.com/office/officeart/2005/8/layout/hProcess9"/>
    <dgm:cxn modelId="{41A1ED8A-A5C7-469F-82CD-439E49236B07}" srcId="{5FA891A2-050A-4A39-A53D-B967B4E2E2C5}" destId="{65143589-7796-41E5-A20C-C3484089D1E9}" srcOrd="2" destOrd="0" parTransId="{378034ED-3E4E-48E0-83A6-CB6BE5723F75}" sibTransId="{DFFBF514-FC20-4C6C-A7EF-0C2C4AA286C3}"/>
    <dgm:cxn modelId="{E6538C96-6A10-4887-A425-37196F6250DB}" srcId="{5FA891A2-050A-4A39-A53D-B967B4E2E2C5}" destId="{4112E31F-E72F-4CBC-A5F1-6FBD34EF2394}" srcOrd="0" destOrd="0" parTransId="{13B47F34-66F4-4323-9B31-2FE91F5B8AA8}" sibTransId="{0C297A58-A52F-4399-9DD3-4DE197B2042F}"/>
    <dgm:cxn modelId="{E2CB8697-5CAF-45CF-B931-9379CD5B4C16}" type="presOf" srcId="{5FA891A2-050A-4A39-A53D-B967B4E2E2C5}" destId="{91109BE2-B985-4BF9-8B39-B7B1788F021A}" srcOrd="0" destOrd="0" presId="urn:microsoft.com/office/officeart/2005/8/layout/hProcess9"/>
    <dgm:cxn modelId="{DC4237A4-EAB2-4D71-B2DD-B5BF276E8F42}" srcId="{5FA891A2-050A-4A39-A53D-B967B4E2E2C5}" destId="{15C840BA-5F5A-46BE-B4EB-D70E1C905BE3}" srcOrd="1" destOrd="0" parTransId="{98E40710-8B70-49ED-9E36-CF1F50A363C7}" sibTransId="{C47D8E0C-F69C-40A8-93A7-45DF9619F0FE}"/>
    <dgm:cxn modelId="{39FAAEC7-F63C-4739-9851-489C4B896F7E}" type="presOf" srcId="{4112E31F-E72F-4CBC-A5F1-6FBD34EF2394}" destId="{B680EA9B-2159-4891-901D-72FD04EFB3B7}" srcOrd="0" destOrd="0" presId="urn:microsoft.com/office/officeart/2005/8/layout/hProcess9"/>
    <dgm:cxn modelId="{611553DA-B9F3-453A-8464-DEB019135BB9}" type="presOf" srcId="{65143589-7796-41E5-A20C-C3484089D1E9}" destId="{C86A346F-48E9-45FD-9C4E-D09094D5C6A0}" srcOrd="0" destOrd="0" presId="urn:microsoft.com/office/officeart/2005/8/layout/hProcess9"/>
    <dgm:cxn modelId="{EFF71E57-40D8-4B1B-8511-5EAD0A15451E}" type="presParOf" srcId="{91109BE2-B985-4BF9-8B39-B7B1788F021A}" destId="{4667AE9F-07B9-430F-934E-60C3A9D3E679}" srcOrd="0" destOrd="0" presId="urn:microsoft.com/office/officeart/2005/8/layout/hProcess9"/>
    <dgm:cxn modelId="{C742A3CF-2DE9-48CA-BCD6-811377AFA3AE}" type="presParOf" srcId="{91109BE2-B985-4BF9-8B39-B7B1788F021A}" destId="{82268010-5CC6-4FA7-9358-742EE61E3246}" srcOrd="1" destOrd="0" presId="urn:microsoft.com/office/officeart/2005/8/layout/hProcess9"/>
    <dgm:cxn modelId="{2B6DF1F2-1D83-4462-AC81-F52F7B2C49C0}" type="presParOf" srcId="{82268010-5CC6-4FA7-9358-742EE61E3246}" destId="{B680EA9B-2159-4891-901D-72FD04EFB3B7}" srcOrd="0" destOrd="0" presId="urn:microsoft.com/office/officeart/2005/8/layout/hProcess9"/>
    <dgm:cxn modelId="{6CB88CEF-D528-4DD2-A87C-8CAF4C4FB7C5}" type="presParOf" srcId="{82268010-5CC6-4FA7-9358-742EE61E3246}" destId="{43F8D708-32A2-4091-AF2F-785B91EAD3CE}" srcOrd="1" destOrd="0" presId="urn:microsoft.com/office/officeart/2005/8/layout/hProcess9"/>
    <dgm:cxn modelId="{29CC6312-5B6A-443A-98C9-5CAF907DEECE}" type="presParOf" srcId="{82268010-5CC6-4FA7-9358-742EE61E3246}" destId="{12938278-58AE-49BD-ADA5-B62FD4C19A91}" srcOrd="2" destOrd="0" presId="urn:microsoft.com/office/officeart/2005/8/layout/hProcess9"/>
    <dgm:cxn modelId="{4AB458A3-85CE-4026-9281-4014E286B3AD}" type="presParOf" srcId="{82268010-5CC6-4FA7-9358-742EE61E3246}" destId="{AEEEC2A3-B20B-4DA1-BB56-8322D52786E0}" srcOrd="3" destOrd="0" presId="urn:microsoft.com/office/officeart/2005/8/layout/hProcess9"/>
    <dgm:cxn modelId="{809B9D22-F067-444B-AE75-D8D11A06A06E}" type="presParOf" srcId="{82268010-5CC6-4FA7-9358-742EE61E3246}" destId="{C86A346F-48E9-45FD-9C4E-D09094D5C6A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6939C-452C-4D6F-9ED8-6756460CB1A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ECA5DCC-B33D-48F2-A695-5B6B3907D58A}">
      <dgm:prSet/>
      <dgm:spPr/>
      <dgm:t>
        <a:bodyPr/>
        <a:lstStyle/>
        <a:p>
          <a:r>
            <a:rPr lang="en-US">
              <a:solidFill>
                <a:schemeClr val="tx1"/>
              </a:solidFill>
            </a:rPr>
            <a:t>Strengthened relationships with local Department of Developmental Services (DDS) agencies in both regions</a:t>
          </a:r>
          <a:endParaRPr lang="en-US" dirty="0">
            <a:solidFill>
              <a:schemeClr val="tx1"/>
            </a:solidFill>
          </a:endParaRPr>
        </a:p>
      </dgm:t>
    </dgm:pt>
    <dgm:pt modelId="{15D2B527-09F3-46DD-8EC0-928863F1C454}" type="parTrans" cxnId="{E430E613-FDFA-46C4-9C28-1F3BA201C1ED}">
      <dgm:prSet/>
      <dgm:spPr/>
      <dgm:t>
        <a:bodyPr/>
        <a:lstStyle/>
        <a:p>
          <a:endParaRPr lang="en-US">
            <a:solidFill>
              <a:schemeClr val="tx1"/>
            </a:solidFill>
          </a:endParaRPr>
        </a:p>
      </dgm:t>
    </dgm:pt>
    <dgm:pt modelId="{774AFD50-431E-49C2-92EB-97D9EDB2F25C}" type="sibTrans" cxnId="{E430E613-FDFA-46C4-9C28-1F3BA201C1ED}">
      <dgm:prSet/>
      <dgm:spPr/>
      <dgm:t>
        <a:bodyPr/>
        <a:lstStyle/>
        <a:p>
          <a:endParaRPr lang="en-US">
            <a:solidFill>
              <a:schemeClr val="tx1"/>
            </a:solidFill>
          </a:endParaRPr>
        </a:p>
      </dgm:t>
    </dgm:pt>
    <dgm:pt modelId="{45D9CF2E-0407-4FB7-8C23-ABBBE8DEFC5B}">
      <dgm:prSet/>
      <dgm:spPr/>
      <dgm:t>
        <a:bodyPr/>
        <a:lstStyle/>
        <a:p>
          <a:r>
            <a:rPr lang="en-US">
              <a:solidFill>
                <a:schemeClr val="tx1"/>
              </a:solidFill>
            </a:rPr>
            <a:t>Conduct regular presentations to DDS teams</a:t>
          </a:r>
          <a:endParaRPr lang="en-US" dirty="0">
            <a:solidFill>
              <a:schemeClr val="tx1"/>
            </a:solidFill>
          </a:endParaRPr>
        </a:p>
      </dgm:t>
    </dgm:pt>
    <dgm:pt modelId="{26B9949E-D08A-4ECA-B168-576500B90695}" type="parTrans" cxnId="{BA886C54-68EF-4F5B-B710-8770FA000CAE}">
      <dgm:prSet/>
      <dgm:spPr/>
      <dgm:t>
        <a:bodyPr/>
        <a:lstStyle/>
        <a:p>
          <a:endParaRPr lang="en-US">
            <a:solidFill>
              <a:schemeClr val="tx1"/>
            </a:solidFill>
          </a:endParaRPr>
        </a:p>
      </dgm:t>
    </dgm:pt>
    <dgm:pt modelId="{3E404969-573D-42F4-91FF-85F7E12EB0E0}" type="sibTrans" cxnId="{BA886C54-68EF-4F5B-B710-8770FA000CAE}">
      <dgm:prSet/>
      <dgm:spPr/>
      <dgm:t>
        <a:bodyPr/>
        <a:lstStyle/>
        <a:p>
          <a:endParaRPr lang="en-US">
            <a:solidFill>
              <a:schemeClr val="tx1"/>
            </a:solidFill>
          </a:endParaRPr>
        </a:p>
      </dgm:t>
    </dgm:pt>
    <dgm:pt modelId="{2EA34B79-7689-4A38-A459-F854B0860C6B}">
      <dgm:prSet/>
      <dgm:spPr/>
      <dgm:t>
        <a:bodyPr/>
        <a:lstStyle/>
        <a:p>
          <a:r>
            <a:rPr lang="en-US">
              <a:solidFill>
                <a:schemeClr val="tx1"/>
              </a:solidFill>
            </a:rPr>
            <a:t>Engaged with Adult Transition Programs</a:t>
          </a:r>
          <a:endParaRPr lang="en-US" dirty="0">
            <a:solidFill>
              <a:schemeClr val="tx1"/>
            </a:solidFill>
          </a:endParaRPr>
        </a:p>
      </dgm:t>
    </dgm:pt>
    <dgm:pt modelId="{D7890FAA-C875-44AA-ACF6-3380BC7CD54B}" type="parTrans" cxnId="{19B22BF1-36CA-44D0-B45B-80F19E9F4447}">
      <dgm:prSet/>
      <dgm:spPr/>
      <dgm:t>
        <a:bodyPr/>
        <a:lstStyle/>
        <a:p>
          <a:endParaRPr lang="en-US">
            <a:solidFill>
              <a:schemeClr val="tx1"/>
            </a:solidFill>
          </a:endParaRPr>
        </a:p>
      </dgm:t>
    </dgm:pt>
    <dgm:pt modelId="{D577F1A0-0D2B-474F-85E1-39F4879EB844}" type="sibTrans" cxnId="{19B22BF1-36CA-44D0-B45B-80F19E9F4447}">
      <dgm:prSet/>
      <dgm:spPr/>
      <dgm:t>
        <a:bodyPr/>
        <a:lstStyle/>
        <a:p>
          <a:endParaRPr lang="en-US">
            <a:solidFill>
              <a:schemeClr val="tx1"/>
            </a:solidFill>
          </a:endParaRPr>
        </a:p>
      </dgm:t>
    </dgm:pt>
    <dgm:pt modelId="{0F8F02DF-BE59-4510-A577-C5A5E376A8A4}">
      <dgm:prSet/>
      <dgm:spPr/>
      <dgm:t>
        <a:bodyPr/>
        <a:lstStyle/>
        <a:p>
          <a:r>
            <a:rPr lang="en-US">
              <a:solidFill>
                <a:schemeClr val="tx1"/>
              </a:solidFill>
            </a:rPr>
            <a:t>Collaborated with former 14(c) providers </a:t>
          </a:r>
          <a:endParaRPr lang="en-US" dirty="0">
            <a:solidFill>
              <a:schemeClr val="tx1"/>
            </a:solidFill>
          </a:endParaRPr>
        </a:p>
      </dgm:t>
    </dgm:pt>
    <dgm:pt modelId="{5C4A4FAD-6370-467C-A262-A9187DAB19B7}" type="parTrans" cxnId="{387D5EEB-9A92-4DC3-9175-94BB7B066823}">
      <dgm:prSet/>
      <dgm:spPr/>
      <dgm:t>
        <a:bodyPr/>
        <a:lstStyle/>
        <a:p>
          <a:endParaRPr lang="en-US">
            <a:solidFill>
              <a:schemeClr val="tx1"/>
            </a:solidFill>
          </a:endParaRPr>
        </a:p>
      </dgm:t>
    </dgm:pt>
    <dgm:pt modelId="{7721ECDB-471C-4F2F-8AA6-DD89273465D1}" type="sibTrans" cxnId="{387D5EEB-9A92-4DC3-9175-94BB7B066823}">
      <dgm:prSet/>
      <dgm:spPr/>
      <dgm:t>
        <a:bodyPr/>
        <a:lstStyle/>
        <a:p>
          <a:endParaRPr lang="en-US">
            <a:solidFill>
              <a:schemeClr val="tx1"/>
            </a:solidFill>
          </a:endParaRPr>
        </a:p>
      </dgm:t>
    </dgm:pt>
    <dgm:pt modelId="{6FDA8F5E-EC04-4608-B415-6B7615B5A4FE}" type="pres">
      <dgm:prSet presAssocID="{8596939C-452C-4D6F-9ED8-6756460CB1A0}" presName="linear" presStyleCnt="0">
        <dgm:presLayoutVars>
          <dgm:animLvl val="lvl"/>
          <dgm:resizeHandles val="exact"/>
        </dgm:presLayoutVars>
      </dgm:prSet>
      <dgm:spPr/>
    </dgm:pt>
    <dgm:pt modelId="{21EA28CF-F55A-44AB-89B5-ECA3BC4701CD}" type="pres">
      <dgm:prSet presAssocID="{8ECA5DCC-B33D-48F2-A695-5B6B3907D58A}" presName="parentText" presStyleLbl="node1" presStyleIdx="0" presStyleCnt="4">
        <dgm:presLayoutVars>
          <dgm:chMax val="0"/>
          <dgm:bulletEnabled val="1"/>
        </dgm:presLayoutVars>
      </dgm:prSet>
      <dgm:spPr/>
    </dgm:pt>
    <dgm:pt modelId="{3BF34F4B-0087-4BAC-B6E4-AB21D52B4122}" type="pres">
      <dgm:prSet presAssocID="{774AFD50-431E-49C2-92EB-97D9EDB2F25C}" presName="spacer" presStyleCnt="0"/>
      <dgm:spPr/>
    </dgm:pt>
    <dgm:pt modelId="{D9404B3A-AA3F-4F55-8235-803D3C1EADA2}" type="pres">
      <dgm:prSet presAssocID="{45D9CF2E-0407-4FB7-8C23-ABBBE8DEFC5B}" presName="parentText" presStyleLbl="node1" presStyleIdx="1" presStyleCnt="4">
        <dgm:presLayoutVars>
          <dgm:chMax val="0"/>
          <dgm:bulletEnabled val="1"/>
        </dgm:presLayoutVars>
      </dgm:prSet>
      <dgm:spPr/>
    </dgm:pt>
    <dgm:pt modelId="{DDF3B469-2BE2-4981-BE08-C7B6447E1522}" type="pres">
      <dgm:prSet presAssocID="{3E404969-573D-42F4-91FF-85F7E12EB0E0}" presName="spacer" presStyleCnt="0"/>
      <dgm:spPr/>
    </dgm:pt>
    <dgm:pt modelId="{4F61D278-9003-4F73-A194-CF08F90204D6}" type="pres">
      <dgm:prSet presAssocID="{2EA34B79-7689-4A38-A459-F854B0860C6B}" presName="parentText" presStyleLbl="node1" presStyleIdx="2" presStyleCnt="4">
        <dgm:presLayoutVars>
          <dgm:chMax val="0"/>
          <dgm:bulletEnabled val="1"/>
        </dgm:presLayoutVars>
      </dgm:prSet>
      <dgm:spPr/>
    </dgm:pt>
    <dgm:pt modelId="{3BCEE501-296B-4566-BCBE-5B608CC8BD9F}" type="pres">
      <dgm:prSet presAssocID="{D577F1A0-0D2B-474F-85E1-39F4879EB844}" presName="spacer" presStyleCnt="0"/>
      <dgm:spPr/>
    </dgm:pt>
    <dgm:pt modelId="{DD71EF44-9907-41BD-8A97-90159580FE9E}" type="pres">
      <dgm:prSet presAssocID="{0F8F02DF-BE59-4510-A577-C5A5E376A8A4}" presName="parentText" presStyleLbl="node1" presStyleIdx="3" presStyleCnt="4">
        <dgm:presLayoutVars>
          <dgm:chMax val="0"/>
          <dgm:bulletEnabled val="1"/>
        </dgm:presLayoutVars>
      </dgm:prSet>
      <dgm:spPr/>
    </dgm:pt>
  </dgm:ptLst>
  <dgm:cxnLst>
    <dgm:cxn modelId="{E430E613-FDFA-46C4-9C28-1F3BA201C1ED}" srcId="{8596939C-452C-4D6F-9ED8-6756460CB1A0}" destId="{8ECA5DCC-B33D-48F2-A695-5B6B3907D58A}" srcOrd="0" destOrd="0" parTransId="{15D2B527-09F3-46DD-8EC0-928863F1C454}" sibTransId="{774AFD50-431E-49C2-92EB-97D9EDB2F25C}"/>
    <dgm:cxn modelId="{43BC534E-39A4-479B-B335-5D4385475D13}" type="presOf" srcId="{8ECA5DCC-B33D-48F2-A695-5B6B3907D58A}" destId="{21EA28CF-F55A-44AB-89B5-ECA3BC4701CD}" srcOrd="0" destOrd="0" presId="urn:microsoft.com/office/officeart/2005/8/layout/vList2"/>
    <dgm:cxn modelId="{CEC8A752-C161-4AC7-AA76-27ADC063800E}" type="presOf" srcId="{8596939C-452C-4D6F-9ED8-6756460CB1A0}" destId="{6FDA8F5E-EC04-4608-B415-6B7615B5A4FE}" srcOrd="0" destOrd="0" presId="urn:microsoft.com/office/officeart/2005/8/layout/vList2"/>
    <dgm:cxn modelId="{BA886C54-68EF-4F5B-B710-8770FA000CAE}" srcId="{8596939C-452C-4D6F-9ED8-6756460CB1A0}" destId="{45D9CF2E-0407-4FB7-8C23-ABBBE8DEFC5B}" srcOrd="1" destOrd="0" parTransId="{26B9949E-D08A-4ECA-B168-576500B90695}" sibTransId="{3E404969-573D-42F4-91FF-85F7E12EB0E0}"/>
    <dgm:cxn modelId="{A7EA529A-92F5-4373-A6B6-974D22A20B83}" type="presOf" srcId="{45D9CF2E-0407-4FB7-8C23-ABBBE8DEFC5B}" destId="{D9404B3A-AA3F-4F55-8235-803D3C1EADA2}" srcOrd="0" destOrd="0" presId="urn:microsoft.com/office/officeart/2005/8/layout/vList2"/>
    <dgm:cxn modelId="{17DA2CD4-65FA-43D1-AC75-5E59DC3B7375}" type="presOf" srcId="{0F8F02DF-BE59-4510-A577-C5A5E376A8A4}" destId="{DD71EF44-9907-41BD-8A97-90159580FE9E}" srcOrd="0" destOrd="0" presId="urn:microsoft.com/office/officeart/2005/8/layout/vList2"/>
    <dgm:cxn modelId="{387D5EEB-9A92-4DC3-9175-94BB7B066823}" srcId="{8596939C-452C-4D6F-9ED8-6756460CB1A0}" destId="{0F8F02DF-BE59-4510-A577-C5A5E376A8A4}" srcOrd="3" destOrd="0" parTransId="{5C4A4FAD-6370-467C-A262-A9187DAB19B7}" sibTransId="{7721ECDB-471C-4F2F-8AA6-DD89273465D1}"/>
    <dgm:cxn modelId="{5CBB0DF1-D89C-47FF-9E4E-E4CD852E36F5}" type="presOf" srcId="{2EA34B79-7689-4A38-A459-F854B0860C6B}" destId="{4F61D278-9003-4F73-A194-CF08F90204D6}" srcOrd="0" destOrd="0" presId="urn:microsoft.com/office/officeart/2005/8/layout/vList2"/>
    <dgm:cxn modelId="{19B22BF1-36CA-44D0-B45B-80F19E9F4447}" srcId="{8596939C-452C-4D6F-9ED8-6756460CB1A0}" destId="{2EA34B79-7689-4A38-A459-F854B0860C6B}" srcOrd="2" destOrd="0" parTransId="{D7890FAA-C875-44AA-ACF6-3380BC7CD54B}" sibTransId="{D577F1A0-0D2B-474F-85E1-39F4879EB844}"/>
    <dgm:cxn modelId="{C2FBBBDD-7F96-471A-94B8-48C9498AD42E}" type="presParOf" srcId="{6FDA8F5E-EC04-4608-B415-6B7615B5A4FE}" destId="{21EA28CF-F55A-44AB-89B5-ECA3BC4701CD}" srcOrd="0" destOrd="0" presId="urn:microsoft.com/office/officeart/2005/8/layout/vList2"/>
    <dgm:cxn modelId="{0300380C-E652-49BB-918E-B6C6D4053492}" type="presParOf" srcId="{6FDA8F5E-EC04-4608-B415-6B7615B5A4FE}" destId="{3BF34F4B-0087-4BAC-B6E4-AB21D52B4122}" srcOrd="1" destOrd="0" presId="urn:microsoft.com/office/officeart/2005/8/layout/vList2"/>
    <dgm:cxn modelId="{9459A852-3259-4EBC-9651-C0241B86FDFD}" type="presParOf" srcId="{6FDA8F5E-EC04-4608-B415-6B7615B5A4FE}" destId="{D9404B3A-AA3F-4F55-8235-803D3C1EADA2}" srcOrd="2" destOrd="0" presId="urn:microsoft.com/office/officeart/2005/8/layout/vList2"/>
    <dgm:cxn modelId="{DD78376D-3E00-42A2-8AD3-8BD6CB258265}" type="presParOf" srcId="{6FDA8F5E-EC04-4608-B415-6B7615B5A4FE}" destId="{DDF3B469-2BE2-4981-BE08-C7B6447E1522}" srcOrd="3" destOrd="0" presId="urn:microsoft.com/office/officeart/2005/8/layout/vList2"/>
    <dgm:cxn modelId="{E3B92EBD-EBB7-4543-B32E-676EFD47FCF3}" type="presParOf" srcId="{6FDA8F5E-EC04-4608-B415-6B7615B5A4FE}" destId="{4F61D278-9003-4F73-A194-CF08F90204D6}" srcOrd="4" destOrd="0" presId="urn:microsoft.com/office/officeart/2005/8/layout/vList2"/>
    <dgm:cxn modelId="{10996D42-EC32-47B5-9A4C-2B4B9D651125}" type="presParOf" srcId="{6FDA8F5E-EC04-4608-B415-6B7615B5A4FE}" destId="{3BCEE501-296B-4566-BCBE-5B608CC8BD9F}" srcOrd="5" destOrd="0" presId="urn:microsoft.com/office/officeart/2005/8/layout/vList2"/>
    <dgm:cxn modelId="{1F765778-E0E8-476B-95A1-D855200ECA61}" type="presParOf" srcId="{6FDA8F5E-EC04-4608-B415-6B7615B5A4FE}" destId="{DD71EF44-9907-41BD-8A97-90159580FE9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F6135F-8AD9-4815-957C-6326F83DFC62}" type="doc">
      <dgm:prSet loTypeId="urn:microsoft.com/office/officeart/2005/8/layout/cycle8" loCatId="cycle" qsTypeId="urn:microsoft.com/office/officeart/2005/8/quickstyle/simple1" qsCatId="simple" csTypeId="urn:microsoft.com/office/officeart/2005/8/colors/accent3_3" csCatId="accent3"/>
      <dgm:spPr/>
      <dgm:t>
        <a:bodyPr/>
        <a:lstStyle/>
        <a:p>
          <a:endParaRPr lang="en-US"/>
        </a:p>
      </dgm:t>
    </dgm:pt>
    <dgm:pt modelId="{B3AA3388-71DA-4060-9D67-84A474B88F82}">
      <dgm:prSet/>
      <dgm:spPr/>
      <dgm:t>
        <a:bodyPr/>
        <a:lstStyle/>
        <a:p>
          <a:r>
            <a:rPr lang="en-US">
              <a:solidFill>
                <a:schemeClr val="tx1"/>
              </a:solidFill>
            </a:rPr>
            <a:t>Built trust and visibility</a:t>
          </a:r>
        </a:p>
      </dgm:t>
    </dgm:pt>
    <dgm:pt modelId="{EF7BA706-0F7A-4281-A6E1-1D241B6E6633}" type="parTrans" cxnId="{CC83A442-315D-4628-AA71-4F65830CD492}">
      <dgm:prSet/>
      <dgm:spPr/>
      <dgm:t>
        <a:bodyPr/>
        <a:lstStyle/>
        <a:p>
          <a:endParaRPr lang="en-US">
            <a:solidFill>
              <a:schemeClr val="tx1"/>
            </a:solidFill>
          </a:endParaRPr>
        </a:p>
      </dgm:t>
    </dgm:pt>
    <dgm:pt modelId="{7F880296-2361-4489-9663-1DE962DCDC75}" type="sibTrans" cxnId="{CC83A442-315D-4628-AA71-4F65830CD492}">
      <dgm:prSet/>
      <dgm:spPr/>
      <dgm:t>
        <a:bodyPr/>
        <a:lstStyle/>
        <a:p>
          <a:endParaRPr lang="en-US">
            <a:solidFill>
              <a:schemeClr val="tx1"/>
            </a:solidFill>
          </a:endParaRPr>
        </a:p>
      </dgm:t>
    </dgm:pt>
    <dgm:pt modelId="{DB6B6A4C-20F3-43E9-9FAA-984878F287D4}">
      <dgm:prSet/>
      <dgm:spPr/>
      <dgm:t>
        <a:bodyPr/>
        <a:lstStyle/>
        <a:p>
          <a:r>
            <a:rPr lang="en-US">
              <a:solidFill>
                <a:schemeClr val="tx1"/>
              </a:solidFill>
            </a:rPr>
            <a:t>Reinforced shared goals</a:t>
          </a:r>
        </a:p>
      </dgm:t>
    </dgm:pt>
    <dgm:pt modelId="{8792A9CB-68A5-4E5E-83A1-1A7FEE5D4B32}" type="parTrans" cxnId="{C6F49002-B3F8-4DB8-898C-962F8204A5D7}">
      <dgm:prSet/>
      <dgm:spPr/>
      <dgm:t>
        <a:bodyPr/>
        <a:lstStyle/>
        <a:p>
          <a:endParaRPr lang="en-US">
            <a:solidFill>
              <a:schemeClr val="tx1"/>
            </a:solidFill>
          </a:endParaRPr>
        </a:p>
      </dgm:t>
    </dgm:pt>
    <dgm:pt modelId="{0B284EE3-8710-49E0-BED4-E85AB1EF4613}" type="sibTrans" cxnId="{C6F49002-B3F8-4DB8-898C-962F8204A5D7}">
      <dgm:prSet/>
      <dgm:spPr/>
      <dgm:t>
        <a:bodyPr/>
        <a:lstStyle/>
        <a:p>
          <a:endParaRPr lang="en-US">
            <a:solidFill>
              <a:schemeClr val="tx1"/>
            </a:solidFill>
          </a:endParaRPr>
        </a:p>
      </dgm:t>
    </dgm:pt>
    <dgm:pt modelId="{FDCDB0F8-B2E3-418C-8D88-1DEA5C7F5747}">
      <dgm:prSet/>
      <dgm:spPr/>
      <dgm:t>
        <a:bodyPr/>
        <a:lstStyle/>
        <a:p>
          <a:r>
            <a:rPr lang="en-US">
              <a:solidFill>
                <a:schemeClr val="tx1"/>
              </a:solidFill>
            </a:rPr>
            <a:t>Maintained engagement</a:t>
          </a:r>
        </a:p>
      </dgm:t>
    </dgm:pt>
    <dgm:pt modelId="{2B385F0B-AC93-4B21-95CC-6ACDF77D44A3}" type="parTrans" cxnId="{84C4F24A-4C0E-4781-BE80-7B94DB97196C}">
      <dgm:prSet/>
      <dgm:spPr/>
      <dgm:t>
        <a:bodyPr/>
        <a:lstStyle/>
        <a:p>
          <a:endParaRPr lang="en-US">
            <a:solidFill>
              <a:schemeClr val="tx1"/>
            </a:solidFill>
          </a:endParaRPr>
        </a:p>
      </dgm:t>
    </dgm:pt>
    <dgm:pt modelId="{36ADADB7-C27D-4F74-BBCD-3B61E7502682}" type="sibTrans" cxnId="{84C4F24A-4C0E-4781-BE80-7B94DB97196C}">
      <dgm:prSet/>
      <dgm:spPr/>
      <dgm:t>
        <a:bodyPr/>
        <a:lstStyle/>
        <a:p>
          <a:endParaRPr lang="en-US">
            <a:solidFill>
              <a:schemeClr val="tx1"/>
            </a:solidFill>
          </a:endParaRPr>
        </a:p>
      </dgm:t>
    </dgm:pt>
    <dgm:pt modelId="{E0DD30F1-0B3C-40A7-94E3-CBE5B0E49039}">
      <dgm:prSet/>
      <dgm:spPr/>
      <dgm:t>
        <a:bodyPr/>
        <a:lstStyle/>
        <a:p>
          <a:r>
            <a:rPr lang="en-US">
              <a:solidFill>
                <a:schemeClr val="tx1"/>
              </a:solidFill>
            </a:rPr>
            <a:t>Collaborated with Adult Transition Programs</a:t>
          </a:r>
        </a:p>
      </dgm:t>
    </dgm:pt>
    <dgm:pt modelId="{E2F88C61-B77C-486E-80AA-AF2A8AD9BD7A}" type="parTrans" cxnId="{F5DF5043-9096-4614-B83F-55CC0D3B6103}">
      <dgm:prSet/>
      <dgm:spPr/>
      <dgm:t>
        <a:bodyPr/>
        <a:lstStyle/>
        <a:p>
          <a:endParaRPr lang="en-US">
            <a:solidFill>
              <a:schemeClr val="tx1"/>
            </a:solidFill>
          </a:endParaRPr>
        </a:p>
      </dgm:t>
    </dgm:pt>
    <dgm:pt modelId="{54723719-A922-433E-A5E4-D8D156FA8B48}" type="sibTrans" cxnId="{F5DF5043-9096-4614-B83F-55CC0D3B6103}">
      <dgm:prSet/>
      <dgm:spPr/>
      <dgm:t>
        <a:bodyPr/>
        <a:lstStyle/>
        <a:p>
          <a:endParaRPr lang="en-US">
            <a:solidFill>
              <a:schemeClr val="tx1"/>
            </a:solidFill>
          </a:endParaRPr>
        </a:p>
      </dgm:t>
    </dgm:pt>
    <dgm:pt modelId="{4127307C-52EB-4A1F-8D59-60CE9C09CE5F}">
      <dgm:prSet/>
      <dgm:spPr/>
      <dgm:t>
        <a:bodyPr/>
        <a:lstStyle/>
        <a:p>
          <a:r>
            <a:rPr lang="en-US">
              <a:solidFill>
                <a:schemeClr val="tx1"/>
              </a:solidFill>
            </a:rPr>
            <a:t>Partnered with former 14(c) providers</a:t>
          </a:r>
        </a:p>
      </dgm:t>
    </dgm:pt>
    <dgm:pt modelId="{57F22F28-EE00-4A12-9855-DC6B9FA8E056}" type="parTrans" cxnId="{D8F21329-8331-4AE7-9C72-4BC3441EE748}">
      <dgm:prSet/>
      <dgm:spPr/>
      <dgm:t>
        <a:bodyPr/>
        <a:lstStyle/>
        <a:p>
          <a:endParaRPr lang="en-US">
            <a:solidFill>
              <a:schemeClr val="tx1"/>
            </a:solidFill>
          </a:endParaRPr>
        </a:p>
      </dgm:t>
    </dgm:pt>
    <dgm:pt modelId="{32090E98-7548-406F-9E7A-47785253EA7D}" type="sibTrans" cxnId="{D8F21329-8331-4AE7-9C72-4BC3441EE748}">
      <dgm:prSet/>
      <dgm:spPr/>
      <dgm:t>
        <a:bodyPr/>
        <a:lstStyle/>
        <a:p>
          <a:endParaRPr lang="en-US">
            <a:solidFill>
              <a:schemeClr val="tx1"/>
            </a:solidFill>
          </a:endParaRPr>
        </a:p>
      </dgm:t>
    </dgm:pt>
    <dgm:pt modelId="{671C9455-663E-440F-BB37-0981CB56D012}" type="pres">
      <dgm:prSet presAssocID="{B1F6135F-8AD9-4815-957C-6326F83DFC62}" presName="compositeShape" presStyleCnt="0">
        <dgm:presLayoutVars>
          <dgm:chMax val="7"/>
          <dgm:dir/>
          <dgm:resizeHandles val="exact"/>
        </dgm:presLayoutVars>
      </dgm:prSet>
      <dgm:spPr/>
    </dgm:pt>
    <dgm:pt modelId="{9ED416EB-EEFE-44F1-8B67-9447181CD733}" type="pres">
      <dgm:prSet presAssocID="{B1F6135F-8AD9-4815-957C-6326F83DFC62}" presName="wedge1" presStyleLbl="node1" presStyleIdx="0" presStyleCnt="5"/>
      <dgm:spPr/>
    </dgm:pt>
    <dgm:pt modelId="{8C5FC3F4-0508-4D8B-832E-B9D52DDB0DFC}" type="pres">
      <dgm:prSet presAssocID="{B1F6135F-8AD9-4815-957C-6326F83DFC62}" presName="dummy1a" presStyleCnt="0"/>
      <dgm:spPr/>
    </dgm:pt>
    <dgm:pt modelId="{DFCC6147-0FFC-4D5C-AA3B-CCD6E1F0DB82}" type="pres">
      <dgm:prSet presAssocID="{B1F6135F-8AD9-4815-957C-6326F83DFC62}" presName="dummy1b" presStyleCnt="0"/>
      <dgm:spPr/>
    </dgm:pt>
    <dgm:pt modelId="{A2976E84-70A4-43D9-B4EA-C4BBB5994C2F}" type="pres">
      <dgm:prSet presAssocID="{B1F6135F-8AD9-4815-957C-6326F83DFC62}" presName="wedge1Tx" presStyleLbl="node1" presStyleIdx="0" presStyleCnt="5">
        <dgm:presLayoutVars>
          <dgm:chMax val="0"/>
          <dgm:chPref val="0"/>
          <dgm:bulletEnabled val="1"/>
        </dgm:presLayoutVars>
      </dgm:prSet>
      <dgm:spPr/>
    </dgm:pt>
    <dgm:pt modelId="{0C90A44D-C2A4-45CB-A071-5EB400474EB8}" type="pres">
      <dgm:prSet presAssocID="{B1F6135F-8AD9-4815-957C-6326F83DFC62}" presName="wedge2" presStyleLbl="node1" presStyleIdx="1" presStyleCnt="5"/>
      <dgm:spPr/>
    </dgm:pt>
    <dgm:pt modelId="{56C5CE5D-E881-460A-9495-986E1D160797}" type="pres">
      <dgm:prSet presAssocID="{B1F6135F-8AD9-4815-957C-6326F83DFC62}" presName="dummy2a" presStyleCnt="0"/>
      <dgm:spPr/>
    </dgm:pt>
    <dgm:pt modelId="{34CCFC7D-F7C5-4082-9982-457DE204D487}" type="pres">
      <dgm:prSet presAssocID="{B1F6135F-8AD9-4815-957C-6326F83DFC62}" presName="dummy2b" presStyleCnt="0"/>
      <dgm:spPr/>
    </dgm:pt>
    <dgm:pt modelId="{89EDC8D4-732C-4C70-9EC2-5033D04AA53B}" type="pres">
      <dgm:prSet presAssocID="{B1F6135F-8AD9-4815-957C-6326F83DFC62}" presName="wedge2Tx" presStyleLbl="node1" presStyleIdx="1" presStyleCnt="5">
        <dgm:presLayoutVars>
          <dgm:chMax val="0"/>
          <dgm:chPref val="0"/>
          <dgm:bulletEnabled val="1"/>
        </dgm:presLayoutVars>
      </dgm:prSet>
      <dgm:spPr/>
    </dgm:pt>
    <dgm:pt modelId="{2B48012E-29C4-46A8-B279-988979F2FA28}" type="pres">
      <dgm:prSet presAssocID="{B1F6135F-8AD9-4815-957C-6326F83DFC62}" presName="wedge3" presStyleLbl="node1" presStyleIdx="2" presStyleCnt="5"/>
      <dgm:spPr/>
    </dgm:pt>
    <dgm:pt modelId="{4D3A3064-A868-44EF-B346-CFFDBF42C28D}" type="pres">
      <dgm:prSet presAssocID="{B1F6135F-8AD9-4815-957C-6326F83DFC62}" presName="dummy3a" presStyleCnt="0"/>
      <dgm:spPr/>
    </dgm:pt>
    <dgm:pt modelId="{61D40FB3-551C-4442-B434-E7CC3B4B829D}" type="pres">
      <dgm:prSet presAssocID="{B1F6135F-8AD9-4815-957C-6326F83DFC62}" presName="dummy3b" presStyleCnt="0"/>
      <dgm:spPr/>
    </dgm:pt>
    <dgm:pt modelId="{21993B4E-5614-41FC-A83B-2AF1759AE2D0}" type="pres">
      <dgm:prSet presAssocID="{B1F6135F-8AD9-4815-957C-6326F83DFC62}" presName="wedge3Tx" presStyleLbl="node1" presStyleIdx="2" presStyleCnt="5">
        <dgm:presLayoutVars>
          <dgm:chMax val="0"/>
          <dgm:chPref val="0"/>
          <dgm:bulletEnabled val="1"/>
        </dgm:presLayoutVars>
      </dgm:prSet>
      <dgm:spPr/>
    </dgm:pt>
    <dgm:pt modelId="{F73EC27E-BF5A-46B9-9868-A77EF4B7BFFD}" type="pres">
      <dgm:prSet presAssocID="{B1F6135F-8AD9-4815-957C-6326F83DFC62}" presName="wedge4" presStyleLbl="node1" presStyleIdx="3" presStyleCnt="5"/>
      <dgm:spPr/>
    </dgm:pt>
    <dgm:pt modelId="{743B46C4-EBB0-40BD-8D8E-8EDB4F33805A}" type="pres">
      <dgm:prSet presAssocID="{B1F6135F-8AD9-4815-957C-6326F83DFC62}" presName="dummy4a" presStyleCnt="0"/>
      <dgm:spPr/>
    </dgm:pt>
    <dgm:pt modelId="{AAC542FE-EE37-48FC-BB50-56F295B77E87}" type="pres">
      <dgm:prSet presAssocID="{B1F6135F-8AD9-4815-957C-6326F83DFC62}" presName="dummy4b" presStyleCnt="0"/>
      <dgm:spPr/>
    </dgm:pt>
    <dgm:pt modelId="{25B1E27E-A068-40BD-8977-B043FB4B316A}" type="pres">
      <dgm:prSet presAssocID="{B1F6135F-8AD9-4815-957C-6326F83DFC62}" presName="wedge4Tx" presStyleLbl="node1" presStyleIdx="3" presStyleCnt="5">
        <dgm:presLayoutVars>
          <dgm:chMax val="0"/>
          <dgm:chPref val="0"/>
          <dgm:bulletEnabled val="1"/>
        </dgm:presLayoutVars>
      </dgm:prSet>
      <dgm:spPr/>
    </dgm:pt>
    <dgm:pt modelId="{A07C25E6-78CF-4D6B-83D2-267CC4FEF12A}" type="pres">
      <dgm:prSet presAssocID="{B1F6135F-8AD9-4815-957C-6326F83DFC62}" presName="wedge5" presStyleLbl="node1" presStyleIdx="4" presStyleCnt="5"/>
      <dgm:spPr/>
    </dgm:pt>
    <dgm:pt modelId="{91936343-6513-4B6D-BBF4-E443E0A0A085}" type="pres">
      <dgm:prSet presAssocID="{B1F6135F-8AD9-4815-957C-6326F83DFC62}" presName="dummy5a" presStyleCnt="0"/>
      <dgm:spPr/>
    </dgm:pt>
    <dgm:pt modelId="{E65D873E-A61E-4F9B-9ED9-891BE1BCAA8E}" type="pres">
      <dgm:prSet presAssocID="{B1F6135F-8AD9-4815-957C-6326F83DFC62}" presName="dummy5b" presStyleCnt="0"/>
      <dgm:spPr/>
    </dgm:pt>
    <dgm:pt modelId="{9E1A753D-2EEE-419C-9FE1-D89F1F72977B}" type="pres">
      <dgm:prSet presAssocID="{B1F6135F-8AD9-4815-957C-6326F83DFC62}" presName="wedge5Tx" presStyleLbl="node1" presStyleIdx="4" presStyleCnt="5">
        <dgm:presLayoutVars>
          <dgm:chMax val="0"/>
          <dgm:chPref val="0"/>
          <dgm:bulletEnabled val="1"/>
        </dgm:presLayoutVars>
      </dgm:prSet>
      <dgm:spPr/>
    </dgm:pt>
    <dgm:pt modelId="{A51285D7-ADDC-4654-AD42-E6B383547C72}" type="pres">
      <dgm:prSet presAssocID="{7F880296-2361-4489-9663-1DE962DCDC75}" presName="arrowWedge1" presStyleLbl="fgSibTrans2D1" presStyleIdx="0" presStyleCnt="5"/>
      <dgm:spPr/>
    </dgm:pt>
    <dgm:pt modelId="{BFDB8BD4-BAD7-4F6A-9D78-B0F459E3DEB6}" type="pres">
      <dgm:prSet presAssocID="{0B284EE3-8710-49E0-BED4-E85AB1EF4613}" presName="arrowWedge2" presStyleLbl="fgSibTrans2D1" presStyleIdx="1" presStyleCnt="5"/>
      <dgm:spPr/>
    </dgm:pt>
    <dgm:pt modelId="{575A2810-BE31-48BC-8A12-149F7AC92CAD}" type="pres">
      <dgm:prSet presAssocID="{36ADADB7-C27D-4F74-BBCD-3B61E7502682}" presName="arrowWedge3" presStyleLbl="fgSibTrans2D1" presStyleIdx="2" presStyleCnt="5"/>
      <dgm:spPr/>
    </dgm:pt>
    <dgm:pt modelId="{D9E81F6D-A5F1-40A1-AAB8-AD7D595E32E9}" type="pres">
      <dgm:prSet presAssocID="{54723719-A922-433E-A5E4-D8D156FA8B48}" presName="arrowWedge4" presStyleLbl="fgSibTrans2D1" presStyleIdx="3" presStyleCnt="5"/>
      <dgm:spPr/>
    </dgm:pt>
    <dgm:pt modelId="{BA9770E4-9FEB-4C84-A205-FCEA9EFD3D29}" type="pres">
      <dgm:prSet presAssocID="{32090E98-7548-406F-9E7A-47785253EA7D}" presName="arrowWedge5" presStyleLbl="fgSibTrans2D1" presStyleIdx="4" presStyleCnt="5"/>
      <dgm:spPr/>
    </dgm:pt>
  </dgm:ptLst>
  <dgm:cxnLst>
    <dgm:cxn modelId="{C6F49002-B3F8-4DB8-898C-962F8204A5D7}" srcId="{B1F6135F-8AD9-4815-957C-6326F83DFC62}" destId="{DB6B6A4C-20F3-43E9-9FAA-984878F287D4}" srcOrd="1" destOrd="0" parTransId="{8792A9CB-68A5-4E5E-83A1-1A7FEE5D4B32}" sibTransId="{0B284EE3-8710-49E0-BED4-E85AB1EF4613}"/>
    <dgm:cxn modelId="{C11C1213-B91B-4A04-8C8C-C0B75E391AB2}" type="presOf" srcId="{B1F6135F-8AD9-4815-957C-6326F83DFC62}" destId="{671C9455-663E-440F-BB37-0981CB56D012}" srcOrd="0" destOrd="0" presId="urn:microsoft.com/office/officeart/2005/8/layout/cycle8"/>
    <dgm:cxn modelId="{00E44821-C26A-4F40-A2AC-C83AB09DE155}" type="presOf" srcId="{DB6B6A4C-20F3-43E9-9FAA-984878F287D4}" destId="{0C90A44D-C2A4-45CB-A071-5EB400474EB8}" srcOrd="0" destOrd="0" presId="urn:microsoft.com/office/officeart/2005/8/layout/cycle8"/>
    <dgm:cxn modelId="{D8F21329-8331-4AE7-9C72-4BC3441EE748}" srcId="{B1F6135F-8AD9-4815-957C-6326F83DFC62}" destId="{4127307C-52EB-4A1F-8D59-60CE9C09CE5F}" srcOrd="4" destOrd="0" parTransId="{57F22F28-EE00-4A12-9855-DC6B9FA8E056}" sibTransId="{32090E98-7548-406F-9E7A-47785253EA7D}"/>
    <dgm:cxn modelId="{CC83A442-315D-4628-AA71-4F65830CD492}" srcId="{B1F6135F-8AD9-4815-957C-6326F83DFC62}" destId="{B3AA3388-71DA-4060-9D67-84A474B88F82}" srcOrd="0" destOrd="0" parTransId="{EF7BA706-0F7A-4281-A6E1-1D241B6E6633}" sibTransId="{7F880296-2361-4489-9663-1DE962DCDC75}"/>
    <dgm:cxn modelId="{F5DF5043-9096-4614-B83F-55CC0D3B6103}" srcId="{B1F6135F-8AD9-4815-957C-6326F83DFC62}" destId="{E0DD30F1-0B3C-40A7-94E3-CBE5B0E49039}" srcOrd="3" destOrd="0" parTransId="{E2F88C61-B77C-486E-80AA-AF2A8AD9BD7A}" sibTransId="{54723719-A922-433E-A5E4-D8D156FA8B48}"/>
    <dgm:cxn modelId="{558C234A-AA80-4A08-BA91-5AD42D89E401}" type="presOf" srcId="{B3AA3388-71DA-4060-9D67-84A474B88F82}" destId="{A2976E84-70A4-43D9-B4EA-C4BBB5994C2F}" srcOrd="1" destOrd="0" presId="urn:microsoft.com/office/officeart/2005/8/layout/cycle8"/>
    <dgm:cxn modelId="{84C4F24A-4C0E-4781-BE80-7B94DB97196C}" srcId="{B1F6135F-8AD9-4815-957C-6326F83DFC62}" destId="{FDCDB0F8-B2E3-418C-8D88-1DEA5C7F5747}" srcOrd="2" destOrd="0" parTransId="{2B385F0B-AC93-4B21-95CC-6ACDF77D44A3}" sibTransId="{36ADADB7-C27D-4F74-BBCD-3B61E7502682}"/>
    <dgm:cxn modelId="{A3EFE84C-BFDA-4E89-967C-87800D024E6F}" type="presOf" srcId="{DB6B6A4C-20F3-43E9-9FAA-984878F287D4}" destId="{89EDC8D4-732C-4C70-9EC2-5033D04AA53B}" srcOrd="1" destOrd="0" presId="urn:microsoft.com/office/officeart/2005/8/layout/cycle8"/>
    <dgm:cxn modelId="{17C24674-BF1C-4C57-9264-B325AA5AB53A}" type="presOf" srcId="{E0DD30F1-0B3C-40A7-94E3-CBE5B0E49039}" destId="{F73EC27E-BF5A-46B9-9868-A77EF4B7BFFD}" srcOrd="0" destOrd="0" presId="urn:microsoft.com/office/officeart/2005/8/layout/cycle8"/>
    <dgm:cxn modelId="{CC093B80-9D3A-4199-8A7C-F605EDFF5D57}" type="presOf" srcId="{FDCDB0F8-B2E3-418C-8D88-1DEA5C7F5747}" destId="{21993B4E-5614-41FC-A83B-2AF1759AE2D0}" srcOrd="1" destOrd="0" presId="urn:microsoft.com/office/officeart/2005/8/layout/cycle8"/>
    <dgm:cxn modelId="{FCC76C8A-F858-4333-AA91-0AAB9F071D50}" type="presOf" srcId="{E0DD30F1-0B3C-40A7-94E3-CBE5B0E49039}" destId="{25B1E27E-A068-40BD-8977-B043FB4B316A}" srcOrd="1" destOrd="0" presId="urn:microsoft.com/office/officeart/2005/8/layout/cycle8"/>
    <dgm:cxn modelId="{9D6F06A6-253E-4003-B8BC-D5ADC990C4DF}" type="presOf" srcId="{4127307C-52EB-4A1F-8D59-60CE9C09CE5F}" destId="{A07C25E6-78CF-4D6B-83D2-267CC4FEF12A}" srcOrd="0" destOrd="0" presId="urn:microsoft.com/office/officeart/2005/8/layout/cycle8"/>
    <dgm:cxn modelId="{A8BF3DC0-EB3A-4C0B-8849-5CFFEDB11972}" type="presOf" srcId="{FDCDB0F8-B2E3-418C-8D88-1DEA5C7F5747}" destId="{2B48012E-29C4-46A8-B279-988979F2FA28}" srcOrd="0" destOrd="0" presId="urn:microsoft.com/office/officeart/2005/8/layout/cycle8"/>
    <dgm:cxn modelId="{837D3BF8-8359-41FE-A573-8D85CAD3E323}" type="presOf" srcId="{B3AA3388-71DA-4060-9D67-84A474B88F82}" destId="{9ED416EB-EEFE-44F1-8B67-9447181CD733}" srcOrd="0" destOrd="0" presId="urn:microsoft.com/office/officeart/2005/8/layout/cycle8"/>
    <dgm:cxn modelId="{5120E2FA-A767-499A-A8D1-52A9224477E5}" type="presOf" srcId="{4127307C-52EB-4A1F-8D59-60CE9C09CE5F}" destId="{9E1A753D-2EEE-419C-9FE1-D89F1F72977B}" srcOrd="1" destOrd="0" presId="urn:microsoft.com/office/officeart/2005/8/layout/cycle8"/>
    <dgm:cxn modelId="{793F3823-57AA-4DF6-8736-DFE0F4DE31D9}" type="presParOf" srcId="{671C9455-663E-440F-BB37-0981CB56D012}" destId="{9ED416EB-EEFE-44F1-8B67-9447181CD733}" srcOrd="0" destOrd="0" presId="urn:microsoft.com/office/officeart/2005/8/layout/cycle8"/>
    <dgm:cxn modelId="{DE2428A3-14E0-4D78-96D1-6DDDDC1A6A8C}" type="presParOf" srcId="{671C9455-663E-440F-BB37-0981CB56D012}" destId="{8C5FC3F4-0508-4D8B-832E-B9D52DDB0DFC}" srcOrd="1" destOrd="0" presId="urn:microsoft.com/office/officeart/2005/8/layout/cycle8"/>
    <dgm:cxn modelId="{5B8C12AF-BA40-44F5-9230-E169C70B4AB5}" type="presParOf" srcId="{671C9455-663E-440F-BB37-0981CB56D012}" destId="{DFCC6147-0FFC-4D5C-AA3B-CCD6E1F0DB82}" srcOrd="2" destOrd="0" presId="urn:microsoft.com/office/officeart/2005/8/layout/cycle8"/>
    <dgm:cxn modelId="{02E736B6-DC02-4CA3-B508-A7E6FC66459D}" type="presParOf" srcId="{671C9455-663E-440F-BB37-0981CB56D012}" destId="{A2976E84-70A4-43D9-B4EA-C4BBB5994C2F}" srcOrd="3" destOrd="0" presId="urn:microsoft.com/office/officeart/2005/8/layout/cycle8"/>
    <dgm:cxn modelId="{34BC0798-0A99-4919-A9C1-CC149FA1C8CE}" type="presParOf" srcId="{671C9455-663E-440F-BB37-0981CB56D012}" destId="{0C90A44D-C2A4-45CB-A071-5EB400474EB8}" srcOrd="4" destOrd="0" presId="urn:microsoft.com/office/officeart/2005/8/layout/cycle8"/>
    <dgm:cxn modelId="{25AAFEC6-F614-48BB-BFCC-EA6C498C1084}" type="presParOf" srcId="{671C9455-663E-440F-BB37-0981CB56D012}" destId="{56C5CE5D-E881-460A-9495-986E1D160797}" srcOrd="5" destOrd="0" presId="urn:microsoft.com/office/officeart/2005/8/layout/cycle8"/>
    <dgm:cxn modelId="{8800C84E-A3AE-494E-B003-E83D5DC391E6}" type="presParOf" srcId="{671C9455-663E-440F-BB37-0981CB56D012}" destId="{34CCFC7D-F7C5-4082-9982-457DE204D487}" srcOrd="6" destOrd="0" presId="urn:microsoft.com/office/officeart/2005/8/layout/cycle8"/>
    <dgm:cxn modelId="{0CB93F5E-A88A-4CF6-90A1-D2EB0FB7DE8A}" type="presParOf" srcId="{671C9455-663E-440F-BB37-0981CB56D012}" destId="{89EDC8D4-732C-4C70-9EC2-5033D04AA53B}" srcOrd="7" destOrd="0" presId="urn:microsoft.com/office/officeart/2005/8/layout/cycle8"/>
    <dgm:cxn modelId="{FA1D50FC-2D5C-4D6D-B3EA-DA03F2147148}" type="presParOf" srcId="{671C9455-663E-440F-BB37-0981CB56D012}" destId="{2B48012E-29C4-46A8-B279-988979F2FA28}" srcOrd="8" destOrd="0" presId="urn:microsoft.com/office/officeart/2005/8/layout/cycle8"/>
    <dgm:cxn modelId="{C02E34EE-5E95-4FD8-B72B-3BB671FBF3AE}" type="presParOf" srcId="{671C9455-663E-440F-BB37-0981CB56D012}" destId="{4D3A3064-A868-44EF-B346-CFFDBF42C28D}" srcOrd="9" destOrd="0" presId="urn:microsoft.com/office/officeart/2005/8/layout/cycle8"/>
    <dgm:cxn modelId="{4FC881F5-8B29-49A2-B202-32D0B22389A7}" type="presParOf" srcId="{671C9455-663E-440F-BB37-0981CB56D012}" destId="{61D40FB3-551C-4442-B434-E7CC3B4B829D}" srcOrd="10" destOrd="0" presId="urn:microsoft.com/office/officeart/2005/8/layout/cycle8"/>
    <dgm:cxn modelId="{6DC3884B-C8C5-436B-AE59-5CE21F0B1D8D}" type="presParOf" srcId="{671C9455-663E-440F-BB37-0981CB56D012}" destId="{21993B4E-5614-41FC-A83B-2AF1759AE2D0}" srcOrd="11" destOrd="0" presId="urn:microsoft.com/office/officeart/2005/8/layout/cycle8"/>
    <dgm:cxn modelId="{C3BA3910-5E80-48F1-BC85-413910DCBB10}" type="presParOf" srcId="{671C9455-663E-440F-BB37-0981CB56D012}" destId="{F73EC27E-BF5A-46B9-9868-A77EF4B7BFFD}" srcOrd="12" destOrd="0" presId="urn:microsoft.com/office/officeart/2005/8/layout/cycle8"/>
    <dgm:cxn modelId="{66E1EBCC-B50C-4FD7-A953-64919D42B672}" type="presParOf" srcId="{671C9455-663E-440F-BB37-0981CB56D012}" destId="{743B46C4-EBB0-40BD-8D8E-8EDB4F33805A}" srcOrd="13" destOrd="0" presId="urn:microsoft.com/office/officeart/2005/8/layout/cycle8"/>
    <dgm:cxn modelId="{2F23AD7A-BB11-45B1-B801-612B68F498A8}" type="presParOf" srcId="{671C9455-663E-440F-BB37-0981CB56D012}" destId="{AAC542FE-EE37-48FC-BB50-56F295B77E87}" srcOrd="14" destOrd="0" presId="urn:microsoft.com/office/officeart/2005/8/layout/cycle8"/>
    <dgm:cxn modelId="{86998091-8E7C-40A2-8559-F40020888492}" type="presParOf" srcId="{671C9455-663E-440F-BB37-0981CB56D012}" destId="{25B1E27E-A068-40BD-8977-B043FB4B316A}" srcOrd="15" destOrd="0" presId="urn:microsoft.com/office/officeart/2005/8/layout/cycle8"/>
    <dgm:cxn modelId="{687EBD2C-3BEE-4EE6-84EE-BBAA0AE9306B}" type="presParOf" srcId="{671C9455-663E-440F-BB37-0981CB56D012}" destId="{A07C25E6-78CF-4D6B-83D2-267CC4FEF12A}" srcOrd="16" destOrd="0" presId="urn:microsoft.com/office/officeart/2005/8/layout/cycle8"/>
    <dgm:cxn modelId="{37AE3BF1-4574-449A-9C93-FE1F823577D2}" type="presParOf" srcId="{671C9455-663E-440F-BB37-0981CB56D012}" destId="{91936343-6513-4B6D-BBF4-E443E0A0A085}" srcOrd="17" destOrd="0" presId="urn:microsoft.com/office/officeart/2005/8/layout/cycle8"/>
    <dgm:cxn modelId="{1E80C5F5-51DD-4418-BC50-81C86D4B0CA1}" type="presParOf" srcId="{671C9455-663E-440F-BB37-0981CB56D012}" destId="{E65D873E-A61E-4F9B-9ED9-891BE1BCAA8E}" srcOrd="18" destOrd="0" presId="urn:microsoft.com/office/officeart/2005/8/layout/cycle8"/>
    <dgm:cxn modelId="{8C873DC4-2994-4763-84E1-9BEEAF341589}" type="presParOf" srcId="{671C9455-663E-440F-BB37-0981CB56D012}" destId="{9E1A753D-2EEE-419C-9FE1-D89F1F72977B}" srcOrd="19" destOrd="0" presId="urn:microsoft.com/office/officeart/2005/8/layout/cycle8"/>
    <dgm:cxn modelId="{FF2B7161-BE4C-4448-8ECF-E7760691861D}" type="presParOf" srcId="{671C9455-663E-440F-BB37-0981CB56D012}" destId="{A51285D7-ADDC-4654-AD42-E6B383547C72}" srcOrd="20" destOrd="0" presId="urn:microsoft.com/office/officeart/2005/8/layout/cycle8"/>
    <dgm:cxn modelId="{4FB31880-0E7F-43AB-B096-FB68BC1945FC}" type="presParOf" srcId="{671C9455-663E-440F-BB37-0981CB56D012}" destId="{BFDB8BD4-BAD7-4F6A-9D78-B0F459E3DEB6}" srcOrd="21" destOrd="0" presId="urn:microsoft.com/office/officeart/2005/8/layout/cycle8"/>
    <dgm:cxn modelId="{D77AD1B0-8CA4-4FC2-8CA4-568472531658}" type="presParOf" srcId="{671C9455-663E-440F-BB37-0981CB56D012}" destId="{575A2810-BE31-48BC-8A12-149F7AC92CAD}" srcOrd="22" destOrd="0" presId="urn:microsoft.com/office/officeart/2005/8/layout/cycle8"/>
    <dgm:cxn modelId="{1FD2DD4E-A255-446E-B7CC-440EB48BDF88}" type="presParOf" srcId="{671C9455-663E-440F-BB37-0981CB56D012}" destId="{D9E81F6D-A5F1-40A1-AAB8-AD7D595E32E9}" srcOrd="23" destOrd="0" presId="urn:microsoft.com/office/officeart/2005/8/layout/cycle8"/>
    <dgm:cxn modelId="{1F6817DD-65C0-4746-AD43-A50D4ADACF26}" type="presParOf" srcId="{671C9455-663E-440F-BB37-0981CB56D012}" destId="{BA9770E4-9FEB-4C84-A205-FCEA9EFD3D29}"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C9D469-2CF1-476D-B11D-483330DAF7EB}"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48F3653-C4B3-4134-9311-15DDECD0F273}">
      <dgm:prSet/>
      <dgm:spPr/>
      <dgm:t>
        <a:bodyPr/>
        <a:lstStyle/>
        <a:p>
          <a:r>
            <a:rPr lang="en-US" dirty="0"/>
            <a:t>College staffing structures present unique challenges</a:t>
          </a:r>
        </a:p>
      </dgm:t>
    </dgm:pt>
    <dgm:pt modelId="{A67219B0-23A6-4967-AC7D-49E79136C385}" type="parTrans" cxnId="{A9E7C645-36BC-444D-8931-3B19D68B9C98}">
      <dgm:prSet/>
      <dgm:spPr/>
      <dgm:t>
        <a:bodyPr/>
        <a:lstStyle/>
        <a:p>
          <a:endParaRPr lang="en-US"/>
        </a:p>
      </dgm:t>
    </dgm:pt>
    <dgm:pt modelId="{F1C40E37-3008-4275-8FAD-24C59FECF85A}" type="sibTrans" cxnId="{A9E7C645-36BC-444D-8931-3B19D68B9C98}">
      <dgm:prSet/>
      <dgm:spPr/>
      <dgm:t>
        <a:bodyPr/>
        <a:lstStyle/>
        <a:p>
          <a:endParaRPr lang="en-US"/>
        </a:p>
      </dgm:t>
    </dgm:pt>
    <dgm:pt modelId="{5FCB7D69-5FFE-4303-8C82-2468B901F09C}">
      <dgm:prSet/>
      <dgm:spPr/>
      <dgm:t>
        <a:bodyPr/>
        <a:lstStyle/>
        <a:p>
          <a:r>
            <a:rPr lang="en-US" dirty="0"/>
            <a:t>Institutional policies and campus rules must be considered</a:t>
          </a:r>
        </a:p>
      </dgm:t>
    </dgm:pt>
    <dgm:pt modelId="{BA33044E-C9B2-4109-BA7F-5F86C2C903FE}" type="parTrans" cxnId="{74844A33-A2A0-443C-A2A5-7864E016BFF9}">
      <dgm:prSet/>
      <dgm:spPr/>
      <dgm:t>
        <a:bodyPr/>
        <a:lstStyle/>
        <a:p>
          <a:endParaRPr lang="en-US"/>
        </a:p>
      </dgm:t>
    </dgm:pt>
    <dgm:pt modelId="{726FFF39-FA6A-48B7-B271-64839E3F5175}" type="sibTrans" cxnId="{74844A33-A2A0-443C-A2A5-7864E016BFF9}">
      <dgm:prSet/>
      <dgm:spPr/>
      <dgm:t>
        <a:bodyPr/>
        <a:lstStyle/>
        <a:p>
          <a:endParaRPr lang="en-US"/>
        </a:p>
      </dgm:t>
    </dgm:pt>
    <dgm:pt modelId="{4C56C5B2-92DA-4F27-98C0-F06CE7DF7018}">
      <dgm:prSet/>
      <dgm:spPr/>
      <dgm:t>
        <a:bodyPr/>
        <a:lstStyle/>
        <a:p>
          <a:r>
            <a:rPr lang="en-US" dirty="0"/>
            <a:t>Flexibility and coordination are essential</a:t>
          </a:r>
        </a:p>
      </dgm:t>
    </dgm:pt>
    <dgm:pt modelId="{58AC848E-0271-4C24-8D09-D6CF79C9AEA2}" type="parTrans" cxnId="{43DB0990-B4AC-4FFD-BC42-CBE7F7E88B85}">
      <dgm:prSet/>
      <dgm:spPr/>
      <dgm:t>
        <a:bodyPr/>
        <a:lstStyle/>
        <a:p>
          <a:endParaRPr lang="en-US"/>
        </a:p>
      </dgm:t>
    </dgm:pt>
    <dgm:pt modelId="{C7CF0AFE-8E44-4D8B-B805-EFC39F78046D}" type="sibTrans" cxnId="{43DB0990-B4AC-4FFD-BC42-CBE7F7E88B85}">
      <dgm:prSet/>
      <dgm:spPr/>
      <dgm:t>
        <a:bodyPr/>
        <a:lstStyle/>
        <a:p>
          <a:endParaRPr lang="en-US"/>
        </a:p>
      </dgm:t>
    </dgm:pt>
    <dgm:pt modelId="{8C0C499D-53EE-4EC4-916F-233FA5F44F95}">
      <dgm:prSet/>
      <dgm:spPr/>
      <dgm:t>
        <a:bodyPr/>
        <a:lstStyle/>
        <a:p>
          <a:r>
            <a:rPr lang="en-US" dirty="0"/>
            <a:t>Clear communication and planning is key</a:t>
          </a:r>
        </a:p>
      </dgm:t>
    </dgm:pt>
    <dgm:pt modelId="{B27FA862-25EC-416F-85DF-CB26405EB1AA}" type="parTrans" cxnId="{3ADB1255-FC54-48B3-A33C-4BEFB43534C2}">
      <dgm:prSet/>
      <dgm:spPr/>
      <dgm:t>
        <a:bodyPr/>
        <a:lstStyle/>
        <a:p>
          <a:endParaRPr lang="en-US"/>
        </a:p>
      </dgm:t>
    </dgm:pt>
    <dgm:pt modelId="{C5585700-9DAA-4C8D-BF24-D3134478106A}" type="sibTrans" cxnId="{3ADB1255-FC54-48B3-A33C-4BEFB43534C2}">
      <dgm:prSet/>
      <dgm:spPr/>
      <dgm:t>
        <a:bodyPr/>
        <a:lstStyle/>
        <a:p>
          <a:endParaRPr lang="en-US"/>
        </a:p>
      </dgm:t>
    </dgm:pt>
    <dgm:pt modelId="{DA119572-0235-49E1-BB41-18A2C480D9BB}">
      <dgm:prSet/>
      <dgm:spPr/>
      <dgm:t>
        <a:bodyPr/>
        <a:lstStyle/>
        <a:p>
          <a:r>
            <a:rPr lang="en-US" dirty="0"/>
            <a:t>Building internal champions supports sustainability </a:t>
          </a:r>
        </a:p>
      </dgm:t>
    </dgm:pt>
    <dgm:pt modelId="{CB4EB121-F247-4447-BC6E-74F66A2383D7}" type="parTrans" cxnId="{BA81D986-0CE2-4A0E-8E1A-4CA1B3678B7C}">
      <dgm:prSet/>
      <dgm:spPr/>
      <dgm:t>
        <a:bodyPr/>
        <a:lstStyle/>
        <a:p>
          <a:endParaRPr lang="en-US"/>
        </a:p>
      </dgm:t>
    </dgm:pt>
    <dgm:pt modelId="{881A1D01-A51C-47BE-88FD-5322639D79E0}" type="sibTrans" cxnId="{BA81D986-0CE2-4A0E-8E1A-4CA1B3678B7C}">
      <dgm:prSet/>
      <dgm:spPr/>
      <dgm:t>
        <a:bodyPr/>
        <a:lstStyle/>
        <a:p>
          <a:endParaRPr lang="en-US"/>
        </a:p>
      </dgm:t>
    </dgm:pt>
    <dgm:pt modelId="{7B5313D2-F6A5-4616-8ECD-8BD21041531B}" type="pres">
      <dgm:prSet presAssocID="{B7C9D469-2CF1-476D-B11D-483330DAF7EB}" presName="diagram" presStyleCnt="0">
        <dgm:presLayoutVars>
          <dgm:dir/>
          <dgm:resizeHandles val="exact"/>
        </dgm:presLayoutVars>
      </dgm:prSet>
      <dgm:spPr/>
    </dgm:pt>
    <dgm:pt modelId="{4E609463-AEEC-431A-B3D6-DFEA1A210154}" type="pres">
      <dgm:prSet presAssocID="{248F3653-C4B3-4134-9311-15DDECD0F273}" presName="node" presStyleLbl="node1" presStyleIdx="0" presStyleCnt="5">
        <dgm:presLayoutVars>
          <dgm:bulletEnabled val="1"/>
        </dgm:presLayoutVars>
      </dgm:prSet>
      <dgm:spPr/>
    </dgm:pt>
    <dgm:pt modelId="{FE894E97-6543-4CC3-990F-85DA4711BCB0}" type="pres">
      <dgm:prSet presAssocID="{F1C40E37-3008-4275-8FAD-24C59FECF85A}" presName="sibTrans" presStyleCnt="0"/>
      <dgm:spPr/>
    </dgm:pt>
    <dgm:pt modelId="{DB833F28-DD04-42BE-BC8D-ADA1F0DE98DE}" type="pres">
      <dgm:prSet presAssocID="{5FCB7D69-5FFE-4303-8C82-2468B901F09C}" presName="node" presStyleLbl="node1" presStyleIdx="1" presStyleCnt="5">
        <dgm:presLayoutVars>
          <dgm:bulletEnabled val="1"/>
        </dgm:presLayoutVars>
      </dgm:prSet>
      <dgm:spPr/>
    </dgm:pt>
    <dgm:pt modelId="{331D3B4A-6E60-4974-B75F-42E25BAE7B96}" type="pres">
      <dgm:prSet presAssocID="{726FFF39-FA6A-48B7-B271-64839E3F5175}" presName="sibTrans" presStyleCnt="0"/>
      <dgm:spPr/>
    </dgm:pt>
    <dgm:pt modelId="{7FA40250-1F7B-4F82-934C-4A8E6DD8A197}" type="pres">
      <dgm:prSet presAssocID="{4C56C5B2-92DA-4F27-98C0-F06CE7DF7018}" presName="node" presStyleLbl="node1" presStyleIdx="2" presStyleCnt="5">
        <dgm:presLayoutVars>
          <dgm:bulletEnabled val="1"/>
        </dgm:presLayoutVars>
      </dgm:prSet>
      <dgm:spPr/>
    </dgm:pt>
    <dgm:pt modelId="{28028C29-A5B7-4CE4-B542-19CB3C1069A2}" type="pres">
      <dgm:prSet presAssocID="{C7CF0AFE-8E44-4D8B-B805-EFC39F78046D}" presName="sibTrans" presStyleCnt="0"/>
      <dgm:spPr/>
    </dgm:pt>
    <dgm:pt modelId="{7A2C27B9-27CC-4202-8FE9-490B6F6EA543}" type="pres">
      <dgm:prSet presAssocID="{8C0C499D-53EE-4EC4-916F-233FA5F44F95}" presName="node" presStyleLbl="node1" presStyleIdx="3" presStyleCnt="5">
        <dgm:presLayoutVars>
          <dgm:bulletEnabled val="1"/>
        </dgm:presLayoutVars>
      </dgm:prSet>
      <dgm:spPr/>
    </dgm:pt>
    <dgm:pt modelId="{F9B3FCB8-4D19-47DD-A872-BE30ABA2592B}" type="pres">
      <dgm:prSet presAssocID="{C5585700-9DAA-4C8D-BF24-D3134478106A}" presName="sibTrans" presStyleCnt="0"/>
      <dgm:spPr/>
    </dgm:pt>
    <dgm:pt modelId="{856D65FB-2917-4773-8BB6-106FEF4D0AE4}" type="pres">
      <dgm:prSet presAssocID="{DA119572-0235-49E1-BB41-18A2C480D9BB}" presName="node" presStyleLbl="node1" presStyleIdx="4" presStyleCnt="5">
        <dgm:presLayoutVars>
          <dgm:bulletEnabled val="1"/>
        </dgm:presLayoutVars>
      </dgm:prSet>
      <dgm:spPr/>
    </dgm:pt>
  </dgm:ptLst>
  <dgm:cxnLst>
    <dgm:cxn modelId="{C1942C0D-2294-4A3A-A711-94D6EB1DBBF9}" type="presOf" srcId="{248F3653-C4B3-4134-9311-15DDECD0F273}" destId="{4E609463-AEEC-431A-B3D6-DFEA1A210154}" srcOrd="0" destOrd="0" presId="urn:microsoft.com/office/officeart/2005/8/layout/default"/>
    <dgm:cxn modelId="{22149820-C2B4-430F-B947-33C7C990039A}" type="presOf" srcId="{8C0C499D-53EE-4EC4-916F-233FA5F44F95}" destId="{7A2C27B9-27CC-4202-8FE9-490B6F6EA543}" srcOrd="0" destOrd="0" presId="urn:microsoft.com/office/officeart/2005/8/layout/default"/>
    <dgm:cxn modelId="{74844A33-A2A0-443C-A2A5-7864E016BFF9}" srcId="{B7C9D469-2CF1-476D-B11D-483330DAF7EB}" destId="{5FCB7D69-5FFE-4303-8C82-2468B901F09C}" srcOrd="1" destOrd="0" parTransId="{BA33044E-C9B2-4109-BA7F-5F86C2C903FE}" sibTransId="{726FFF39-FA6A-48B7-B271-64839E3F5175}"/>
    <dgm:cxn modelId="{A9E7C645-36BC-444D-8931-3B19D68B9C98}" srcId="{B7C9D469-2CF1-476D-B11D-483330DAF7EB}" destId="{248F3653-C4B3-4134-9311-15DDECD0F273}" srcOrd="0" destOrd="0" parTransId="{A67219B0-23A6-4967-AC7D-49E79136C385}" sibTransId="{F1C40E37-3008-4275-8FAD-24C59FECF85A}"/>
    <dgm:cxn modelId="{9B244C6E-821F-44A1-94AE-52EB3ABABEBF}" type="presOf" srcId="{B7C9D469-2CF1-476D-B11D-483330DAF7EB}" destId="{7B5313D2-F6A5-4616-8ECD-8BD21041531B}" srcOrd="0" destOrd="0" presId="urn:microsoft.com/office/officeart/2005/8/layout/default"/>
    <dgm:cxn modelId="{3ADB1255-FC54-48B3-A33C-4BEFB43534C2}" srcId="{B7C9D469-2CF1-476D-B11D-483330DAF7EB}" destId="{8C0C499D-53EE-4EC4-916F-233FA5F44F95}" srcOrd="3" destOrd="0" parTransId="{B27FA862-25EC-416F-85DF-CB26405EB1AA}" sibTransId="{C5585700-9DAA-4C8D-BF24-D3134478106A}"/>
    <dgm:cxn modelId="{BA81D986-0CE2-4A0E-8E1A-4CA1B3678B7C}" srcId="{B7C9D469-2CF1-476D-B11D-483330DAF7EB}" destId="{DA119572-0235-49E1-BB41-18A2C480D9BB}" srcOrd="4" destOrd="0" parTransId="{CB4EB121-F247-4447-BC6E-74F66A2383D7}" sibTransId="{881A1D01-A51C-47BE-88FD-5322639D79E0}"/>
    <dgm:cxn modelId="{43DB0990-B4AC-4FFD-BC42-CBE7F7E88B85}" srcId="{B7C9D469-2CF1-476D-B11D-483330DAF7EB}" destId="{4C56C5B2-92DA-4F27-98C0-F06CE7DF7018}" srcOrd="2" destOrd="0" parTransId="{58AC848E-0271-4C24-8D09-D6CF79C9AEA2}" sibTransId="{C7CF0AFE-8E44-4D8B-B805-EFC39F78046D}"/>
    <dgm:cxn modelId="{A9500B91-4FC2-4C0D-B2AC-B978EF17B37A}" type="presOf" srcId="{4C56C5B2-92DA-4F27-98C0-F06CE7DF7018}" destId="{7FA40250-1F7B-4F82-934C-4A8E6DD8A197}" srcOrd="0" destOrd="0" presId="urn:microsoft.com/office/officeart/2005/8/layout/default"/>
    <dgm:cxn modelId="{78D9149B-DCDE-4931-AC51-FE73BF786C3E}" type="presOf" srcId="{DA119572-0235-49E1-BB41-18A2C480D9BB}" destId="{856D65FB-2917-4773-8BB6-106FEF4D0AE4}" srcOrd="0" destOrd="0" presId="urn:microsoft.com/office/officeart/2005/8/layout/default"/>
    <dgm:cxn modelId="{756611A3-1DA5-4FAC-93A1-89AABBAF2E19}" type="presOf" srcId="{5FCB7D69-5FFE-4303-8C82-2468B901F09C}" destId="{DB833F28-DD04-42BE-BC8D-ADA1F0DE98DE}" srcOrd="0" destOrd="0" presId="urn:microsoft.com/office/officeart/2005/8/layout/default"/>
    <dgm:cxn modelId="{B626BED6-401F-4A09-BD9F-C1D3863F345E}" type="presParOf" srcId="{7B5313D2-F6A5-4616-8ECD-8BD21041531B}" destId="{4E609463-AEEC-431A-B3D6-DFEA1A210154}" srcOrd="0" destOrd="0" presId="urn:microsoft.com/office/officeart/2005/8/layout/default"/>
    <dgm:cxn modelId="{830C6D16-A971-41F4-B60E-A1FFD63EAAEC}" type="presParOf" srcId="{7B5313D2-F6A5-4616-8ECD-8BD21041531B}" destId="{FE894E97-6543-4CC3-990F-85DA4711BCB0}" srcOrd="1" destOrd="0" presId="urn:microsoft.com/office/officeart/2005/8/layout/default"/>
    <dgm:cxn modelId="{6673CFFA-C948-4D2F-A6FE-D446C516FBAB}" type="presParOf" srcId="{7B5313D2-F6A5-4616-8ECD-8BD21041531B}" destId="{DB833F28-DD04-42BE-BC8D-ADA1F0DE98DE}" srcOrd="2" destOrd="0" presId="urn:microsoft.com/office/officeart/2005/8/layout/default"/>
    <dgm:cxn modelId="{605B0DA1-E10B-4480-AF99-982D69C8571C}" type="presParOf" srcId="{7B5313D2-F6A5-4616-8ECD-8BD21041531B}" destId="{331D3B4A-6E60-4974-B75F-42E25BAE7B96}" srcOrd="3" destOrd="0" presId="urn:microsoft.com/office/officeart/2005/8/layout/default"/>
    <dgm:cxn modelId="{BDB40680-FB99-463A-BEA3-0495FA399FB7}" type="presParOf" srcId="{7B5313D2-F6A5-4616-8ECD-8BD21041531B}" destId="{7FA40250-1F7B-4F82-934C-4A8E6DD8A197}" srcOrd="4" destOrd="0" presId="urn:microsoft.com/office/officeart/2005/8/layout/default"/>
    <dgm:cxn modelId="{CAD628C5-A440-4023-AD89-3B223C7D1808}" type="presParOf" srcId="{7B5313D2-F6A5-4616-8ECD-8BD21041531B}" destId="{28028C29-A5B7-4CE4-B542-19CB3C1069A2}" srcOrd="5" destOrd="0" presId="urn:microsoft.com/office/officeart/2005/8/layout/default"/>
    <dgm:cxn modelId="{0E229816-5EA7-4F7A-AB8B-DAABA2470524}" type="presParOf" srcId="{7B5313D2-F6A5-4616-8ECD-8BD21041531B}" destId="{7A2C27B9-27CC-4202-8FE9-490B6F6EA543}" srcOrd="6" destOrd="0" presId="urn:microsoft.com/office/officeart/2005/8/layout/default"/>
    <dgm:cxn modelId="{0945EE9B-05AA-4B21-A35C-B8758E4469F9}" type="presParOf" srcId="{7B5313D2-F6A5-4616-8ECD-8BD21041531B}" destId="{F9B3FCB8-4D19-47DD-A872-BE30ABA2592B}" srcOrd="7" destOrd="0" presId="urn:microsoft.com/office/officeart/2005/8/layout/default"/>
    <dgm:cxn modelId="{84AACB3B-6D2D-4845-A688-2E87F3C4A541}" type="presParOf" srcId="{7B5313D2-F6A5-4616-8ECD-8BD21041531B}" destId="{856D65FB-2917-4773-8BB6-106FEF4D0AE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16A2DA-1BE4-454D-B7B4-C7D159B8A89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27DCE3E-B4CF-4916-BDDA-3C45FF4B380C}">
      <dgm:prSet custT="1"/>
      <dgm:spPr/>
      <dgm:t>
        <a:bodyPr/>
        <a:lstStyle/>
        <a:p>
          <a:pPr>
            <a:defRPr cap="all"/>
          </a:pPr>
          <a:r>
            <a:rPr lang="en-US" sz="1600" dirty="0"/>
            <a:t>Replicable model</a:t>
          </a:r>
        </a:p>
      </dgm:t>
    </dgm:pt>
    <dgm:pt modelId="{F614BB72-E35F-495E-9736-16B86845E2ED}" type="parTrans" cxnId="{8514A6E1-C92C-4E58-AA75-B86017C4183C}">
      <dgm:prSet/>
      <dgm:spPr/>
      <dgm:t>
        <a:bodyPr/>
        <a:lstStyle/>
        <a:p>
          <a:endParaRPr lang="en-US"/>
        </a:p>
      </dgm:t>
    </dgm:pt>
    <dgm:pt modelId="{F667E4CB-D72D-41C1-88F8-640021C9A405}" type="sibTrans" cxnId="{8514A6E1-C92C-4E58-AA75-B86017C4183C}">
      <dgm:prSet/>
      <dgm:spPr/>
      <dgm:t>
        <a:bodyPr/>
        <a:lstStyle/>
        <a:p>
          <a:endParaRPr lang="en-US"/>
        </a:p>
      </dgm:t>
    </dgm:pt>
    <dgm:pt modelId="{95186DFE-71D7-421B-A692-BB7F44CA32DA}">
      <dgm:prSet custT="1"/>
      <dgm:spPr/>
      <dgm:t>
        <a:bodyPr/>
        <a:lstStyle/>
        <a:p>
          <a:pPr>
            <a:defRPr cap="all"/>
          </a:pPr>
          <a:r>
            <a:rPr lang="en-US" sz="1600" dirty="0"/>
            <a:t>Documented best practices and lessons learned</a:t>
          </a:r>
        </a:p>
      </dgm:t>
    </dgm:pt>
    <dgm:pt modelId="{68A82096-87F2-4ED7-A1A7-3FDBEC40CE78}" type="parTrans" cxnId="{9D0F5175-894A-4507-94DD-66E1C0BBA61F}">
      <dgm:prSet/>
      <dgm:spPr/>
      <dgm:t>
        <a:bodyPr/>
        <a:lstStyle/>
        <a:p>
          <a:endParaRPr lang="en-US"/>
        </a:p>
      </dgm:t>
    </dgm:pt>
    <dgm:pt modelId="{9392D5E7-E37C-4A26-A9B0-67DAE14FE9A7}" type="sibTrans" cxnId="{9D0F5175-894A-4507-94DD-66E1C0BBA61F}">
      <dgm:prSet/>
      <dgm:spPr/>
      <dgm:t>
        <a:bodyPr/>
        <a:lstStyle/>
        <a:p>
          <a:endParaRPr lang="en-US"/>
        </a:p>
      </dgm:t>
    </dgm:pt>
    <dgm:pt modelId="{A99DE94E-0315-46DC-9C73-1CE7786C245D}">
      <dgm:prSet custT="1"/>
      <dgm:spPr/>
      <dgm:t>
        <a:bodyPr/>
        <a:lstStyle/>
        <a:p>
          <a:pPr>
            <a:defRPr cap="all"/>
          </a:pPr>
          <a:r>
            <a:rPr lang="en-US" sz="1600" dirty="0"/>
            <a:t>Strengthen partnerships for long term impact</a:t>
          </a:r>
        </a:p>
      </dgm:t>
    </dgm:pt>
    <dgm:pt modelId="{638C8822-CCE0-444B-89AC-525777EF62F9}" type="parTrans" cxnId="{DDBFBD3A-64D5-4534-90FE-0153FFFD63B1}">
      <dgm:prSet/>
      <dgm:spPr/>
      <dgm:t>
        <a:bodyPr/>
        <a:lstStyle/>
        <a:p>
          <a:endParaRPr lang="en-US"/>
        </a:p>
      </dgm:t>
    </dgm:pt>
    <dgm:pt modelId="{EBC60414-B42D-4276-B0A1-5D61DF87C159}" type="sibTrans" cxnId="{DDBFBD3A-64D5-4534-90FE-0153FFFD63B1}">
      <dgm:prSet/>
      <dgm:spPr/>
      <dgm:t>
        <a:bodyPr/>
        <a:lstStyle/>
        <a:p>
          <a:endParaRPr lang="en-US"/>
        </a:p>
      </dgm:t>
    </dgm:pt>
    <dgm:pt modelId="{6F59A074-643E-4521-9A66-C4419E41DCA1}">
      <dgm:prSet custT="1"/>
      <dgm:spPr/>
      <dgm:t>
        <a:bodyPr/>
        <a:lstStyle/>
        <a:p>
          <a:pPr>
            <a:defRPr cap="all"/>
          </a:pPr>
          <a:r>
            <a:rPr lang="en-US" sz="1600" dirty="0"/>
            <a:t>Build program capacity</a:t>
          </a:r>
        </a:p>
      </dgm:t>
    </dgm:pt>
    <dgm:pt modelId="{D07A810D-CD77-4DA8-876A-17E0E19EC500}" type="parTrans" cxnId="{585B2351-9F01-4DF7-9186-A3888540101F}">
      <dgm:prSet/>
      <dgm:spPr/>
      <dgm:t>
        <a:bodyPr/>
        <a:lstStyle/>
        <a:p>
          <a:endParaRPr lang="en-US"/>
        </a:p>
      </dgm:t>
    </dgm:pt>
    <dgm:pt modelId="{04B96A70-18E5-4669-B1C3-5AD89DEA15DE}" type="sibTrans" cxnId="{585B2351-9F01-4DF7-9186-A3888540101F}">
      <dgm:prSet/>
      <dgm:spPr/>
      <dgm:t>
        <a:bodyPr/>
        <a:lstStyle/>
        <a:p>
          <a:endParaRPr lang="en-US"/>
        </a:p>
      </dgm:t>
    </dgm:pt>
    <dgm:pt modelId="{9CDDB23A-8B35-486C-B5AB-676E8FDDA589}">
      <dgm:prSet custT="1"/>
      <dgm:spPr/>
      <dgm:t>
        <a:bodyPr/>
        <a:lstStyle/>
        <a:p>
          <a:pPr>
            <a:defRPr cap="all"/>
          </a:pPr>
          <a:r>
            <a:rPr lang="en-US" sz="1600" dirty="0"/>
            <a:t>Continue to evaluate outcomes to demonstrate effectiveness</a:t>
          </a:r>
        </a:p>
      </dgm:t>
    </dgm:pt>
    <dgm:pt modelId="{F08ECD01-AB07-4768-AAA1-EF18EF68BC4F}" type="parTrans" cxnId="{1A4248D2-00E9-4BA4-8D09-DE7820C23AF9}">
      <dgm:prSet/>
      <dgm:spPr/>
      <dgm:t>
        <a:bodyPr/>
        <a:lstStyle/>
        <a:p>
          <a:endParaRPr lang="en-US"/>
        </a:p>
      </dgm:t>
    </dgm:pt>
    <dgm:pt modelId="{AAE45C24-52F6-40D2-A981-A8D92DB07354}" type="sibTrans" cxnId="{1A4248D2-00E9-4BA4-8D09-DE7820C23AF9}">
      <dgm:prSet/>
      <dgm:spPr/>
      <dgm:t>
        <a:bodyPr/>
        <a:lstStyle/>
        <a:p>
          <a:endParaRPr lang="en-US"/>
        </a:p>
      </dgm:t>
    </dgm:pt>
    <dgm:pt modelId="{455DE1E4-8AC6-4A1B-86A0-6CE976BE0942}" type="pres">
      <dgm:prSet presAssocID="{6A16A2DA-1BE4-454D-B7B4-C7D159B8A89D}" presName="root" presStyleCnt="0">
        <dgm:presLayoutVars>
          <dgm:dir/>
          <dgm:resizeHandles val="exact"/>
        </dgm:presLayoutVars>
      </dgm:prSet>
      <dgm:spPr/>
    </dgm:pt>
    <dgm:pt modelId="{33BE955C-8D8D-412E-83E5-4AD72020714C}" type="pres">
      <dgm:prSet presAssocID="{327DCE3E-B4CF-4916-BDDA-3C45FF4B380C}" presName="compNode" presStyleCnt="0"/>
      <dgm:spPr/>
    </dgm:pt>
    <dgm:pt modelId="{3BF55751-58DF-4D77-97C4-3AC3566B713A}" type="pres">
      <dgm:prSet presAssocID="{327DCE3E-B4CF-4916-BDDA-3C45FF4B380C}" presName="iconBgRect" presStyleLbl="bgShp" presStyleIdx="0" presStyleCnt="5"/>
      <dgm:spPr>
        <a:prstGeom prst="round2DiagRect">
          <a:avLst>
            <a:gd name="adj1" fmla="val 29727"/>
            <a:gd name="adj2" fmla="val 0"/>
          </a:avLst>
        </a:prstGeom>
      </dgm:spPr>
    </dgm:pt>
    <dgm:pt modelId="{2E5A3A5F-4556-420B-B14D-1D145338F8CA}" type="pres">
      <dgm:prSet presAssocID="{327DCE3E-B4CF-4916-BDDA-3C45FF4B380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2F1D94B-A49E-412A-8888-6FB74AB613DA}" type="pres">
      <dgm:prSet presAssocID="{327DCE3E-B4CF-4916-BDDA-3C45FF4B380C}" presName="spaceRect" presStyleCnt="0"/>
      <dgm:spPr/>
    </dgm:pt>
    <dgm:pt modelId="{DCE37F72-8C63-4171-AF7E-206ED6B68F10}" type="pres">
      <dgm:prSet presAssocID="{327DCE3E-B4CF-4916-BDDA-3C45FF4B380C}" presName="textRect" presStyleLbl="revTx" presStyleIdx="0" presStyleCnt="5">
        <dgm:presLayoutVars>
          <dgm:chMax val="1"/>
          <dgm:chPref val="1"/>
        </dgm:presLayoutVars>
      </dgm:prSet>
      <dgm:spPr/>
    </dgm:pt>
    <dgm:pt modelId="{AA0E2F99-1AD3-49B4-9B99-E917EEE26CA5}" type="pres">
      <dgm:prSet presAssocID="{F667E4CB-D72D-41C1-88F8-640021C9A405}" presName="sibTrans" presStyleCnt="0"/>
      <dgm:spPr/>
    </dgm:pt>
    <dgm:pt modelId="{71F0227B-245F-4C37-A163-CE41089A69FC}" type="pres">
      <dgm:prSet presAssocID="{95186DFE-71D7-421B-A692-BB7F44CA32DA}" presName="compNode" presStyleCnt="0"/>
      <dgm:spPr/>
    </dgm:pt>
    <dgm:pt modelId="{2A3A01C3-C9F9-43FA-BAFD-96968FD62659}" type="pres">
      <dgm:prSet presAssocID="{95186DFE-71D7-421B-A692-BB7F44CA32DA}" presName="iconBgRect" presStyleLbl="bgShp" presStyleIdx="1" presStyleCnt="5"/>
      <dgm:spPr>
        <a:prstGeom prst="round2DiagRect">
          <a:avLst>
            <a:gd name="adj1" fmla="val 29727"/>
            <a:gd name="adj2" fmla="val 0"/>
          </a:avLst>
        </a:prstGeom>
      </dgm:spPr>
    </dgm:pt>
    <dgm:pt modelId="{DB52675D-A15B-47A3-9051-04987324989F}" type="pres">
      <dgm:prSet presAssocID="{95186DFE-71D7-421B-A692-BB7F44CA32D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8607AF29-14D2-45FD-9A32-341BFF29BB5C}" type="pres">
      <dgm:prSet presAssocID="{95186DFE-71D7-421B-A692-BB7F44CA32DA}" presName="spaceRect" presStyleCnt="0"/>
      <dgm:spPr/>
    </dgm:pt>
    <dgm:pt modelId="{9A953A6B-A9B4-48D3-AED4-0EBC567C16E3}" type="pres">
      <dgm:prSet presAssocID="{95186DFE-71D7-421B-A692-BB7F44CA32DA}" presName="textRect" presStyleLbl="revTx" presStyleIdx="1" presStyleCnt="5">
        <dgm:presLayoutVars>
          <dgm:chMax val="1"/>
          <dgm:chPref val="1"/>
        </dgm:presLayoutVars>
      </dgm:prSet>
      <dgm:spPr/>
    </dgm:pt>
    <dgm:pt modelId="{7B3710BF-198B-4B8F-949F-13E6E6B5A874}" type="pres">
      <dgm:prSet presAssocID="{9392D5E7-E37C-4A26-A9B0-67DAE14FE9A7}" presName="sibTrans" presStyleCnt="0"/>
      <dgm:spPr/>
    </dgm:pt>
    <dgm:pt modelId="{B8394B5D-E375-46A6-9718-31D478836630}" type="pres">
      <dgm:prSet presAssocID="{A99DE94E-0315-46DC-9C73-1CE7786C245D}" presName="compNode" presStyleCnt="0"/>
      <dgm:spPr/>
    </dgm:pt>
    <dgm:pt modelId="{CB115163-33C3-4FB0-B15D-6887FA7C51FB}" type="pres">
      <dgm:prSet presAssocID="{A99DE94E-0315-46DC-9C73-1CE7786C245D}" presName="iconBgRect" presStyleLbl="bgShp" presStyleIdx="2" presStyleCnt="5"/>
      <dgm:spPr>
        <a:prstGeom prst="round2DiagRect">
          <a:avLst>
            <a:gd name="adj1" fmla="val 29727"/>
            <a:gd name="adj2" fmla="val 0"/>
          </a:avLst>
        </a:prstGeom>
      </dgm:spPr>
    </dgm:pt>
    <dgm:pt modelId="{6AC14560-8E8E-4A54-8EFF-C5588A7F5F8B}" type="pres">
      <dgm:prSet presAssocID="{A99DE94E-0315-46DC-9C73-1CE7786C24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97A19DA5-B2B4-44B6-BF0A-1C391B5813E8}" type="pres">
      <dgm:prSet presAssocID="{A99DE94E-0315-46DC-9C73-1CE7786C245D}" presName="spaceRect" presStyleCnt="0"/>
      <dgm:spPr/>
    </dgm:pt>
    <dgm:pt modelId="{F45CEC3D-4E6D-45AD-9993-8D4DCA0CC30B}" type="pres">
      <dgm:prSet presAssocID="{A99DE94E-0315-46DC-9C73-1CE7786C245D}" presName="textRect" presStyleLbl="revTx" presStyleIdx="2" presStyleCnt="5">
        <dgm:presLayoutVars>
          <dgm:chMax val="1"/>
          <dgm:chPref val="1"/>
        </dgm:presLayoutVars>
      </dgm:prSet>
      <dgm:spPr/>
    </dgm:pt>
    <dgm:pt modelId="{E5FB4A22-CB61-422D-8C09-12A58CAC67F9}" type="pres">
      <dgm:prSet presAssocID="{EBC60414-B42D-4276-B0A1-5D61DF87C159}" presName="sibTrans" presStyleCnt="0"/>
      <dgm:spPr/>
    </dgm:pt>
    <dgm:pt modelId="{49DFDCE9-7C1D-47A8-882F-3F0F52864FD1}" type="pres">
      <dgm:prSet presAssocID="{6F59A074-643E-4521-9A66-C4419E41DCA1}" presName="compNode" presStyleCnt="0"/>
      <dgm:spPr/>
    </dgm:pt>
    <dgm:pt modelId="{220505CA-D31E-4922-927C-5323D5B2B41D}" type="pres">
      <dgm:prSet presAssocID="{6F59A074-643E-4521-9A66-C4419E41DCA1}" presName="iconBgRect" presStyleLbl="bgShp" presStyleIdx="3" presStyleCnt="5"/>
      <dgm:spPr>
        <a:prstGeom prst="round2DiagRect">
          <a:avLst>
            <a:gd name="adj1" fmla="val 29727"/>
            <a:gd name="adj2" fmla="val 0"/>
          </a:avLst>
        </a:prstGeom>
      </dgm:spPr>
    </dgm:pt>
    <dgm:pt modelId="{CED2612E-A99E-4158-AFC7-5D684907293B}" type="pres">
      <dgm:prSet presAssocID="{6F59A074-643E-4521-9A66-C4419E41DC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64D7022-574C-4135-A4FD-99DC11A9016B}" type="pres">
      <dgm:prSet presAssocID="{6F59A074-643E-4521-9A66-C4419E41DCA1}" presName="spaceRect" presStyleCnt="0"/>
      <dgm:spPr/>
    </dgm:pt>
    <dgm:pt modelId="{05646C48-7A04-4615-837B-B2E150E83AAA}" type="pres">
      <dgm:prSet presAssocID="{6F59A074-643E-4521-9A66-C4419E41DCA1}" presName="textRect" presStyleLbl="revTx" presStyleIdx="3" presStyleCnt="5">
        <dgm:presLayoutVars>
          <dgm:chMax val="1"/>
          <dgm:chPref val="1"/>
        </dgm:presLayoutVars>
      </dgm:prSet>
      <dgm:spPr/>
    </dgm:pt>
    <dgm:pt modelId="{A155184F-7A46-4093-BEB9-28ED0E44A57D}" type="pres">
      <dgm:prSet presAssocID="{04B96A70-18E5-4669-B1C3-5AD89DEA15DE}" presName="sibTrans" presStyleCnt="0"/>
      <dgm:spPr/>
    </dgm:pt>
    <dgm:pt modelId="{A35F1C57-9E59-4950-8AD8-073A71ECCB2E}" type="pres">
      <dgm:prSet presAssocID="{9CDDB23A-8B35-486C-B5AB-676E8FDDA589}" presName="compNode" presStyleCnt="0"/>
      <dgm:spPr/>
    </dgm:pt>
    <dgm:pt modelId="{D6832821-4125-4C3D-8FD3-E77B9BBEEBD8}" type="pres">
      <dgm:prSet presAssocID="{9CDDB23A-8B35-486C-B5AB-676E8FDDA589}" presName="iconBgRect" presStyleLbl="bgShp" presStyleIdx="4" presStyleCnt="5"/>
      <dgm:spPr>
        <a:prstGeom prst="round2DiagRect">
          <a:avLst>
            <a:gd name="adj1" fmla="val 29727"/>
            <a:gd name="adj2" fmla="val 0"/>
          </a:avLst>
        </a:prstGeom>
      </dgm:spPr>
    </dgm:pt>
    <dgm:pt modelId="{0430CB3B-E437-4CF9-8C2C-D61B75841A09}" type="pres">
      <dgm:prSet presAssocID="{9CDDB23A-8B35-486C-B5AB-676E8FDDA58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A1C13D5E-9637-4ECD-AB41-718E97C753CB}" type="pres">
      <dgm:prSet presAssocID="{9CDDB23A-8B35-486C-B5AB-676E8FDDA589}" presName="spaceRect" presStyleCnt="0"/>
      <dgm:spPr/>
    </dgm:pt>
    <dgm:pt modelId="{70797A7C-1E19-4EC0-9FDB-2A40BDCB3B87}" type="pres">
      <dgm:prSet presAssocID="{9CDDB23A-8B35-486C-B5AB-676E8FDDA589}" presName="textRect" presStyleLbl="revTx" presStyleIdx="4" presStyleCnt="5">
        <dgm:presLayoutVars>
          <dgm:chMax val="1"/>
          <dgm:chPref val="1"/>
        </dgm:presLayoutVars>
      </dgm:prSet>
      <dgm:spPr/>
    </dgm:pt>
  </dgm:ptLst>
  <dgm:cxnLst>
    <dgm:cxn modelId="{D7AB8D14-2960-44AC-B13A-BD235AD96F5A}" type="presOf" srcId="{327DCE3E-B4CF-4916-BDDA-3C45FF4B380C}" destId="{DCE37F72-8C63-4171-AF7E-206ED6B68F10}" srcOrd="0" destOrd="0" presId="urn:microsoft.com/office/officeart/2018/5/layout/IconLeafLabelList"/>
    <dgm:cxn modelId="{D898EF34-701D-44C7-BB07-69A9197ABEB8}" type="presOf" srcId="{95186DFE-71D7-421B-A692-BB7F44CA32DA}" destId="{9A953A6B-A9B4-48D3-AED4-0EBC567C16E3}" srcOrd="0" destOrd="0" presId="urn:microsoft.com/office/officeart/2018/5/layout/IconLeafLabelList"/>
    <dgm:cxn modelId="{DDBFBD3A-64D5-4534-90FE-0153FFFD63B1}" srcId="{6A16A2DA-1BE4-454D-B7B4-C7D159B8A89D}" destId="{A99DE94E-0315-46DC-9C73-1CE7786C245D}" srcOrd="2" destOrd="0" parTransId="{638C8822-CCE0-444B-89AC-525777EF62F9}" sibTransId="{EBC60414-B42D-4276-B0A1-5D61DF87C159}"/>
    <dgm:cxn modelId="{29B27C5B-15F7-4892-8E41-E8FD478D775D}" type="presOf" srcId="{A99DE94E-0315-46DC-9C73-1CE7786C245D}" destId="{F45CEC3D-4E6D-45AD-9993-8D4DCA0CC30B}" srcOrd="0" destOrd="0" presId="urn:microsoft.com/office/officeart/2018/5/layout/IconLeafLabelList"/>
    <dgm:cxn modelId="{585B2351-9F01-4DF7-9186-A3888540101F}" srcId="{6A16A2DA-1BE4-454D-B7B4-C7D159B8A89D}" destId="{6F59A074-643E-4521-9A66-C4419E41DCA1}" srcOrd="3" destOrd="0" parTransId="{D07A810D-CD77-4DA8-876A-17E0E19EC500}" sibTransId="{04B96A70-18E5-4669-B1C3-5AD89DEA15DE}"/>
    <dgm:cxn modelId="{771F2952-8498-4A5D-A833-E825DB47D204}" type="presOf" srcId="{6F59A074-643E-4521-9A66-C4419E41DCA1}" destId="{05646C48-7A04-4615-837B-B2E150E83AAA}" srcOrd="0" destOrd="0" presId="urn:microsoft.com/office/officeart/2018/5/layout/IconLeafLabelList"/>
    <dgm:cxn modelId="{9D0F5175-894A-4507-94DD-66E1C0BBA61F}" srcId="{6A16A2DA-1BE4-454D-B7B4-C7D159B8A89D}" destId="{95186DFE-71D7-421B-A692-BB7F44CA32DA}" srcOrd="1" destOrd="0" parTransId="{68A82096-87F2-4ED7-A1A7-3FDBEC40CE78}" sibTransId="{9392D5E7-E37C-4A26-A9B0-67DAE14FE9A7}"/>
    <dgm:cxn modelId="{9BE1D79B-0057-4730-887C-71F276216E89}" type="presOf" srcId="{9CDDB23A-8B35-486C-B5AB-676E8FDDA589}" destId="{70797A7C-1E19-4EC0-9FDB-2A40BDCB3B87}" srcOrd="0" destOrd="0" presId="urn:microsoft.com/office/officeart/2018/5/layout/IconLeafLabelList"/>
    <dgm:cxn modelId="{1A4248D2-00E9-4BA4-8D09-DE7820C23AF9}" srcId="{6A16A2DA-1BE4-454D-B7B4-C7D159B8A89D}" destId="{9CDDB23A-8B35-486C-B5AB-676E8FDDA589}" srcOrd="4" destOrd="0" parTransId="{F08ECD01-AB07-4768-AAA1-EF18EF68BC4F}" sibTransId="{AAE45C24-52F6-40D2-A981-A8D92DB07354}"/>
    <dgm:cxn modelId="{8514A6E1-C92C-4E58-AA75-B86017C4183C}" srcId="{6A16A2DA-1BE4-454D-B7B4-C7D159B8A89D}" destId="{327DCE3E-B4CF-4916-BDDA-3C45FF4B380C}" srcOrd="0" destOrd="0" parTransId="{F614BB72-E35F-495E-9736-16B86845E2ED}" sibTransId="{F667E4CB-D72D-41C1-88F8-640021C9A405}"/>
    <dgm:cxn modelId="{C8D2F7F5-587F-4012-BE3D-00EB9A1726DB}" type="presOf" srcId="{6A16A2DA-1BE4-454D-B7B4-C7D159B8A89D}" destId="{455DE1E4-8AC6-4A1B-86A0-6CE976BE0942}" srcOrd="0" destOrd="0" presId="urn:microsoft.com/office/officeart/2018/5/layout/IconLeafLabelList"/>
    <dgm:cxn modelId="{6F77D913-72A6-4F00-B802-78C133B5070E}" type="presParOf" srcId="{455DE1E4-8AC6-4A1B-86A0-6CE976BE0942}" destId="{33BE955C-8D8D-412E-83E5-4AD72020714C}" srcOrd="0" destOrd="0" presId="urn:microsoft.com/office/officeart/2018/5/layout/IconLeafLabelList"/>
    <dgm:cxn modelId="{E06413FC-A9EA-4508-B89D-8545AD8AF7F2}" type="presParOf" srcId="{33BE955C-8D8D-412E-83E5-4AD72020714C}" destId="{3BF55751-58DF-4D77-97C4-3AC3566B713A}" srcOrd="0" destOrd="0" presId="urn:microsoft.com/office/officeart/2018/5/layout/IconLeafLabelList"/>
    <dgm:cxn modelId="{BFB0F5BC-6CB9-4C61-B4C7-70FC44F7EC84}" type="presParOf" srcId="{33BE955C-8D8D-412E-83E5-4AD72020714C}" destId="{2E5A3A5F-4556-420B-B14D-1D145338F8CA}" srcOrd="1" destOrd="0" presId="urn:microsoft.com/office/officeart/2018/5/layout/IconLeafLabelList"/>
    <dgm:cxn modelId="{172C8F9A-9EE5-4D13-BEFF-B6238FDBBB30}" type="presParOf" srcId="{33BE955C-8D8D-412E-83E5-4AD72020714C}" destId="{A2F1D94B-A49E-412A-8888-6FB74AB613DA}" srcOrd="2" destOrd="0" presId="urn:microsoft.com/office/officeart/2018/5/layout/IconLeafLabelList"/>
    <dgm:cxn modelId="{A47CE248-04FB-4310-A9B8-8A1D5128EEE1}" type="presParOf" srcId="{33BE955C-8D8D-412E-83E5-4AD72020714C}" destId="{DCE37F72-8C63-4171-AF7E-206ED6B68F10}" srcOrd="3" destOrd="0" presId="urn:microsoft.com/office/officeart/2018/5/layout/IconLeafLabelList"/>
    <dgm:cxn modelId="{282494B8-94E1-449C-A9F9-EA5CF01402C3}" type="presParOf" srcId="{455DE1E4-8AC6-4A1B-86A0-6CE976BE0942}" destId="{AA0E2F99-1AD3-49B4-9B99-E917EEE26CA5}" srcOrd="1" destOrd="0" presId="urn:microsoft.com/office/officeart/2018/5/layout/IconLeafLabelList"/>
    <dgm:cxn modelId="{10DC7A34-2C28-4134-A88F-A3E58C0D4CF0}" type="presParOf" srcId="{455DE1E4-8AC6-4A1B-86A0-6CE976BE0942}" destId="{71F0227B-245F-4C37-A163-CE41089A69FC}" srcOrd="2" destOrd="0" presId="urn:microsoft.com/office/officeart/2018/5/layout/IconLeafLabelList"/>
    <dgm:cxn modelId="{12373B14-7957-4440-847E-D97C625D0E48}" type="presParOf" srcId="{71F0227B-245F-4C37-A163-CE41089A69FC}" destId="{2A3A01C3-C9F9-43FA-BAFD-96968FD62659}" srcOrd="0" destOrd="0" presId="urn:microsoft.com/office/officeart/2018/5/layout/IconLeafLabelList"/>
    <dgm:cxn modelId="{D63D4180-3E2D-4433-9130-90E0BA960A4C}" type="presParOf" srcId="{71F0227B-245F-4C37-A163-CE41089A69FC}" destId="{DB52675D-A15B-47A3-9051-04987324989F}" srcOrd="1" destOrd="0" presId="urn:microsoft.com/office/officeart/2018/5/layout/IconLeafLabelList"/>
    <dgm:cxn modelId="{3D517D4E-2EAE-46AE-9A1D-4684822D8FB7}" type="presParOf" srcId="{71F0227B-245F-4C37-A163-CE41089A69FC}" destId="{8607AF29-14D2-45FD-9A32-341BFF29BB5C}" srcOrd="2" destOrd="0" presId="urn:microsoft.com/office/officeart/2018/5/layout/IconLeafLabelList"/>
    <dgm:cxn modelId="{B07F8567-A957-4D82-99AB-05AAB7F9EF26}" type="presParOf" srcId="{71F0227B-245F-4C37-A163-CE41089A69FC}" destId="{9A953A6B-A9B4-48D3-AED4-0EBC567C16E3}" srcOrd="3" destOrd="0" presId="urn:microsoft.com/office/officeart/2018/5/layout/IconLeafLabelList"/>
    <dgm:cxn modelId="{F17F8B69-D1C5-434E-A3C9-C4B48313CCB3}" type="presParOf" srcId="{455DE1E4-8AC6-4A1B-86A0-6CE976BE0942}" destId="{7B3710BF-198B-4B8F-949F-13E6E6B5A874}" srcOrd="3" destOrd="0" presId="urn:microsoft.com/office/officeart/2018/5/layout/IconLeafLabelList"/>
    <dgm:cxn modelId="{3DF3BC00-7597-4353-AB99-FF8B63987EB7}" type="presParOf" srcId="{455DE1E4-8AC6-4A1B-86A0-6CE976BE0942}" destId="{B8394B5D-E375-46A6-9718-31D478836630}" srcOrd="4" destOrd="0" presId="urn:microsoft.com/office/officeart/2018/5/layout/IconLeafLabelList"/>
    <dgm:cxn modelId="{3A929003-2F97-4195-9459-EFDD2EC317B1}" type="presParOf" srcId="{B8394B5D-E375-46A6-9718-31D478836630}" destId="{CB115163-33C3-4FB0-B15D-6887FA7C51FB}" srcOrd="0" destOrd="0" presId="urn:microsoft.com/office/officeart/2018/5/layout/IconLeafLabelList"/>
    <dgm:cxn modelId="{389E64DC-5EE0-459E-80B1-A27B4D1C17F1}" type="presParOf" srcId="{B8394B5D-E375-46A6-9718-31D478836630}" destId="{6AC14560-8E8E-4A54-8EFF-C5588A7F5F8B}" srcOrd="1" destOrd="0" presId="urn:microsoft.com/office/officeart/2018/5/layout/IconLeafLabelList"/>
    <dgm:cxn modelId="{A0A835F2-311C-4FF3-AC26-C3ED2ABED64D}" type="presParOf" srcId="{B8394B5D-E375-46A6-9718-31D478836630}" destId="{97A19DA5-B2B4-44B6-BF0A-1C391B5813E8}" srcOrd="2" destOrd="0" presId="urn:microsoft.com/office/officeart/2018/5/layout/IconLeafLabelList"/>
    <dgm:cxn modelId="{E44EA1F4-018E-4431-853E-F4C0F7D1945A}" type="presParOf" srcId="{B8394B5D-E375-46A6-9718-31D478836630}" destId="{F45CEC3D-4E6D-45AD-9993-8D4DCA0CC30B}" srcOrd="3" destOrd="0" presId="urn:microsoft.com/office/officeart/2018/5/layout/IconLeafLabelList"/>
    <dgm:cxn modelId="{FF5B2180-F3ED-421D-9ACF-5DA62EE00492}" type="presParOf" srcId="{455DE1E4-8AC6-4A1B-86A0-6CE976BE0942}" destId="{E5FB4A22-CB61-422D-8C09-12A58CAC67F9}" srcOrd="5" destOrd="0" presId="urn:microsoft.com/office/officeart/2018/5/layout/IconLeafLabelList"/>
    <dgm:cxn modelId="{342F4C22-0754-48DB-A49C-15FE28289BCA}" type="presParOf" srcId="{455DE1E4-8AC6-4A1B-86A0-6CE976BE0942}" destId="{49DFDCE9-7C1D-47A8-882F-3F0F52864FD1}" srcOrd="6" destOrd="0" presId="urn:microsoft.com/office/officeart/2018/5/layout/IconLeafLabelList"/>
    <dgm:cxn modelId="{5440931E-247A-46D9-9EBD-4533917225B6}" type="presParOf" srcId="{49DFDCE9-7C1D-47A8-882F-3F0F52864FD1}" destId="{220505CA-D31E-4922-927C-5323D5B2B41D}" srcOrd="0" destOrd="0" presId="urn:microsoft.com/office/officeart/2018/5/layout/IconLeafLabelList"/>
    <dgm:cxn modelId="{5C614ECD-19F6-4FD1-A177-E9E2E007B515}" type="presParOf" srcId="{49DFDCE9-7C1D-47A8-882F-3F0F52864FD1}" destId="{CED2612E-A99E-4158-AFC7-5D684907293B}" srcOrd="1" destOrd="0" presId="urn:microsoft.com/office/officeart/2018/5/layout/IconLeafLabelList"/>
    <dgm:cxn modelId="{F21EF04A-EF8B-4C75-96BD-FB0C5F81A9D2}" type="presParOf" srcId="{49DFDCE9-7C1D-47A8-882F-3F0F52864FD1}" destId="{E64D7022-574C-4135-A4FD-99DC11A9016B}" srcOrd="2" destOrd="0" presId="urn:microsoft.com/office/officeart/2018/5/layout/IconLeafLabelList"/>
    <dgm:cxn modelId="{75C5F2F2-FEA2-4303-AFCD-F16A6F8C0D15}" type="presParOf" srcId="{49DFDCE9-7C1D-47A8-882F-3F0F52864FD1}" destId="{05646C48-7A04-4615-837B-B2E150E83AAA}" srcOrd="3" destOrd="0" presId="urn:microsoft.com/office/officeart/2018/5/layout/IconLeafLabelList"/>
    <dgm:cxn modelId="{181FAFC6-7E5E-4052-90B6-69371F41769E}" type="presParOf" srcId="{455DE1E4-8AC6-4A1B-86A0-6CE976BE0942}" destId="{A155184F-7A46-4093-BEB9-28ED0E44A57D}" srcOrd="7" destOrd="0" presId="urn:microsoft.com/office/officeart/2018/5/layout/IconLeafLabelList"/>
    <dgm:cxn modelId="{811B9CC6-35ED-4B5C-8B31-44D88C80D290}" type="presParOf" srcId="{455DE1E4-8AC6-4A1B-86A0-6CE976BE0942}" destId="{A35F1C57-9E59-4950-8AD8-073A71ECCB2E}" srcOrd="8" destOrd="0" presId="urn:microsoft.com/office/officeart/2018/5/layout/IconLeafLabelList"/>
    <dgm:cxn modelId="{09907795-9A69-4949-9901-357F87C70639}" type="presParOf" srcId="{A35F1C57-9E59-4950-8AD8-073A71ECCB2E}" destId="{D6832821-4125-4C3D-8FD3-E77B9BBEEBD8}" srcOrd="0" destOrd="0" presId="urn:microsoft.com/office/officeart/2018/5/layout/IconLeafLabelList"/>
    <dgm:cxn modelId="{51DB6356-E6F7-4541-A23C-F5B9048359E7}" type="presParOf" srcId="{A35F1C57-9E59-4950-8AD8-073A71ECCB2E}" destId="{0430CB3B-E437-4CF9-8C2C-D61B75841A09}" srcOrd="1" destOrd="0" presId="urn:microsoft.com/office/officeart/2018/5/layout/IconLeafLabelList"/>
    <dgm:cxn modelId="{1FD337E9-4209-4D06-AA24-55CBD666DBA4}" type="presParOf" srcId="{A35F1C57-9E59-4950-8AD8-073A71ECCB2E}" destId="{A1C13D5E-9637-4ECD-AB41-718E97C753CB}" srcOrd="2" destOrd="0" presId="urn:microsoft.com/office/officeart/2018/5/layout/IconLeafLabelList"/>
    <dgm:cxn modelId="{F2C77434-4747-4E92-B1DC-ECC69C09C8E3}" type="presParOf" srcId="{A35F1C57-9E59-4950-8AD8-073A71ECCB2E}" destId="{70797A7C-1E19-4EC0-9FDB-2A40BDCB3B8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F4A3C1-4D7B-4FD7-8EC3-771D4E24B691}"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3C9A70CF-1AE6-4C44-BB4B-6B4290022352}">
      <dgm:prSet custT="1"/>
      <dgm:spPr/>
      <dgm:t>
        <a:bodyPr/>
        <a:lstStyle/>
        <a:p>
          <a:r>
            <a:rPr lang="en-US" sz="1600" dirty="0">
              <a:solidFill>
                <a:schemeClr val="bg1"/>
              </a:solidFill>
            </a:rPr>
            <a:t>Empowers individuals with disabilities to achieve meaningful, community-based employment at or above minimum wage</a:t>
          </a:r>
        </a:p>
      </dgm:t>
    </dgm:pt>
    <dgm:pt modelId="{A05B3A10-6959-4D25-9C92-044006A94DA6}" type="parTrans" cxnId="{436F3CAD-C6C6-4F56-AD7A-5FD5787E329B}">
      <dgm:prSet/>
      <dgm:spPr/>
      <dgm:t>
        <a:bodyPr/>
        <a:lstStyle/>
        <a:p>
          <a:endParaRPr lang="en-US">
            <a:solidFill>
              <a:schemeClr val="bg1"/>
            </a:solidFill>
          </a:endParaRPr>
        </a:p>
      </dgm:t>
    </dgm:pt>
    <dgm:pt modelId="{D27F37CF-CCC5-4A82-9E7D-6E121CC13EF5}" type="sibTrans" cxnId="{436F3CAD-C6C6-4F56-AD7A-5FD5787E329B}">
      <dgm:prSet/>
      <dgm:spPr/>
      <dgm:t>
        <a:bodyPr/>
        <a:lstStyle/>
        <a:p>
          <a:endParaRPr lang="en-US">
            <a:solidFill>
              <a:schemeClr val="bg1"/>
            </a:solidFill>
          </a:endParaRPr>
        </a:p>
      </dgm:t>
    </dgm:pt>
    <dgm:pt modelId="{FEB7D9D0-51FE-4F82-B966-32F01E0F607F}">
      <dgm:prSet custT="1"/>
      <dgm:spPr/>
      <dgm:t>
        <a:bodyPr/>
        <a:lstStyle/>
        <a:p>
          <a:r>
            <a:rPr lang="en-US" sz="1600" dirty="0">
              <a:solidFill>
                <a:schemeClr val="bg1"/>
              </a:solidFill>
            </a:rPr>
            <a:t>Provides comprehensive, coordinated supports — integrating education, career training, benefits counseling, and employment services under one program</a:t>
          </a:r>
        </a:p>
      </dgm:t>
    </dgm:pt>
    <dgm:pt modelId="{583D8015-52F2-4F83-B361-D13F6FB82609}" type="parTrans" cxnId="{B65B9BBC-0A4B-4EC7-9104-AD542CBD380D}">
      <dgm:prSet/>
      <dgm:spPr/>
      <dgm:t>
        <a:bodyPr/>
        <a:lstStyle/>
        <a:p>
          <a:endParaRPr lang="en-US">
            <a:solidFill>
              <a:schemeClr val="bg1"/>
            </a:solidFill>
          </a:endParaRPr>
        </a:p>
      </dgm:t>
    </dgm:pt>
    <dgm:pt modelId="{FFC5C743-F888-44D5-B5D6-169DB0885416}" type="sibTrans" cxnId="{B65B9BBC-0A4B-4EC7-9104-AD542CBD380D}">
      <dgm:prSet/>
      <dgm:spPr/>
      <dgm:t>
        <a:bodyPr/>
        <a:lstStyle/>
        <a:p>
          <a:endParaRPr lang="en-US">
            <a:solidFill>
              <a:schemeClr val="bg1"/>
            </a:solidFill>
          </a:endParaRPr>
        </a:p>
      </dgm:t>
    </dgm:pt>
    <dgm:pt modelId="{EC62C47D-DDB4-4B5D-A3A3-23AA8D47F84D}">
      <dgm:prSet custT="1"/>
      <dgm:spPr/>
      <dgm:t>
        <a:bodyPr/>
        <a:lstStyle/>
        <a:p>
          <a:r>
            <a:rPr lang="en-US" sz="1600" dirty="0">
              <a:solidFill>
                <a:schemeClr val="bg1"/>
              </a:solidFill>
            </a:rPr>
            <a:t>Strengthens partnerships between the Department of Rehabilitation, community colleges, and local service providers</a:t>
          </a:r>
        </a:p>
      </dgm:t>
    </dgm:pt>
    <dgm:pt modelId="{B5D00017-249D-488F-BB6E-3EE127003671}" type="parTrans" cxnId="{BAFE2B02-4397-44C2-9E60-09DBD358DCC0}">
      <dgm:prSet/>
      <dgm:spPr/>
      <dgm:t>
        <a:bodyPr/>
        <a:lstStyle/>
        <a:p>
          <a:endParaRPr lang="en-US">
            <a:solidFill>
              <a:schemeClr val="bg1"/>
            </a:solidFill>
          </a:endParaRPr>
        </a:p>
      </dgm:t>
    </dgm:pt>
    <dgm:pt modelId="{B65C967F-762F-4DFD-BE07-3D24123C98A0}" type="sibTrans" cxnId="{BAFE2B02-4397-44C2-9E60-09DBD358DCC0}">
      <dgm:prSet/>
      <dgm:spPr/>
      <dgm:t>
        <a:bodyPr/>
        <a:lstStyle/>
        <a:p>
          <a:endParaRPr lang="en-US">
            <a:solidFill>
              <a:schemeClr val="bg1"/>
            </a:solidFill>
          </a:endParaRPr>
        </a:p>
      </dgm:t>
    </dgm:pt>
    <dgm:pt modelId="{E0325235-B65B-4E36-80DF-0C2CF0C458B8}">
      <dgm:prSet custT="1"/>
      <dgm:spPr/>
      <dgm:t>
        <a:bodyPr/>
        <a:lstStyle/>
        <a:p>
          <a:r>
            <a:rPr lang="en-US" sz="1600" dirty="0">
              <a:solidFill>
                <a:schemeClr val="bg1"/>
              </a:solidFill>
            </a:rPr>
            <a:t>Creates a replicable model that can inform future statewide efforts to expand competitive integrated employment (CIE)</a:t>
          </a:r>
        </a:p>
      </dgm:t>
    </dgm:pt>
    <dgm:pt modelId="{8C4FBE69-9339-4E12-8010-0D252D11A34C}" type="parTrans" cxnId="{0B3CFBA3-7D0A-4F37-8920-C66103343FAC}">
      <dgm:prSet/>
      <dgm:spPr/>
      <dgm:t>
        <a:bodyPr/>
        <a:lstStyle/>
        <a:p>
          <a:endParaRPr lang="en-US">
            <a:solidFill>
              <a:schemeClr val="bg1"/>
            </a:solidFill>
          </a:endParaRPr>
        </a:p>
      </dgm:t>
    </dgm:pt>
    <dgm:pt modelId="{208CCF02-FF3E-4D14-A189-7EDD89B8403C}" type="sibTrans" cxnId="{0B3CFBA3-7D0A-4F37-8920-C66103343FAC}">
      <dgm:prSet/>
      <dgm:spPr/>
      <dgm:t>
        <a:bodyPr/>
        <a:lstStyle/>
        <a:p>
          <a:endParaRPr lang="en-US">
            <a:solidFill>
              <a:schemeClr val="bg1"/>
            </a:solidFill>
          </a:endParaRPr>
        </a:p>
      </dgm:t>
    </dgm:pt>
    <dgm:pt modelId="{C0BDF2D8-F2B9-4AA0-8C3E-F71D664E679F}">
      <dgm:prSet custT="1"/>
      <dgm:spPr/>
      <dgm:t>
        <a:bodyPr/>
        <a:lstStyle/>
        <a:p>
          <a:r>
            <a:rPr lang="en-US" sz="1600" dirty="0">
              <a:solidFill>
                <a:schemeClr val="bg1"/>
              </a:solidFill>
            </a:rPr>
            <a:t>Promotes inclusion and economic self-sufficiency, reducing reliance on segregated or subminimum-wage work settings</a:t>
          </a:r>
        </a:p>
      </dgm:t>
    </dgm:pt>
    <dgm:pt modelId="{B5C63FDA-8F59-4B2E-AC8E-A2FA855F1B03}" type="parTrans" cxnId="{07CCCCB2-0EDC-4204-AFC5-165A8E913372}">
      <dgm:prSet/>
      <dgm:spPr/>
      <dgm:t>
        <a:bodyPr/>
        <a:lstStyle/>
        <a:p>
          <a:endParaRPr lang="en-US">
            <a:solidFill>
              <a:schemeClr val="bg1"/>
            </a:solidFill>
          </a:endParaRPr>
        </a:p>
      </dgm:t>
    </dgm:pt>
    <dgm:pt modelId="{F2A5207D-C306-4B6A-BA50-C7F3BD27723C}" type="sibTrans" cxnId="{07CCCCB2-0EDC-4204-AFC5-165A8E913372}">
      <dgm:prSet/>
      <dgm:spPr/>
      <dgm:t>
        <a:bodyPr/>
        <a:lstStyle/>
        <a:p>
          <a:endParaRPr lang="en-US">
            <a:solidFill>
              <a:schemeClr val="bg1"/>
            </a:solidFill>
          </a:endParaRPr>
        </a:p>
      </dgm:t>
    </dgm:pt>
    <dgm:pt modelId="{6180B426-AD88-4D7E-A596-7CB52695FF1B}" type="pres">
      <dgm:prSet presAssocID="{21F4A3C1-4D7B-4FD7-8EC3-771D4E24B691}" presName="diagram" presStyleCnt="0">
        <dgm:presLayoutVars>
          <dgm:dir/>
          <dgm:resizeHandles val="exact"/>
        </dgm:presLayoutVars>
      </dgm:prSet>
      <dgm:spPr/>
    </dgm:pt>
    <dgm:pt modelId="{551D3173-542A-48A6-9FDD-6BC9C6C982F5}" type="pres">
      <dgm:prSet presAssocID="{3C9A70CF-1AE6-4C44-BB4B-6B4290022352}" presName="node" presStyleLbl="node1" presStyleIdx="0" presStyleCnt="5">
        <dgm:presLayoutVars>
          <dgm:bulletEnabled val="1"/>
        </dgm:presLayoutVars>
      </dgm:prSet>
      <dgm:spPr/>
    </dgm:pt>
    <dgm:pt modelId="{486DFB6A-D415-41EA-9888-A19E41939990}" type="pres">
      <dgm:prSet presAssocID="{D27F37CF-CCC5-4A82-9E7D-6E121CC13EF5}" presName="sibTrans" presStyleCnt="0"/>
      <dgm:spPr/>
    </dgm:pt>
    <dgm:pt modelId="{3B7484FC-A065-414B-AE23-AD8E22BD9D27}" type="pres">
      <dgm:prSet presAssocID="{FEB7D9D0-51FE-4F82-B966-32F01E0F607F}" presName="node" presStyleLbl="node1" presStyleIdx="1" presStyleCnt="5">
        <dgm:presLayoutVars>
          <dgm:bulletEnabled val="1"/>
        </dgm:presLayoutVars>
      </dgm:prSet>
      <dgm:spPr/>
    </dgm:pt>
    <dgm:pt modelId="{C2347B63-CED1-4F29-B342-315C6E430A4A}" type="pres">
      <dgm:prSet presAssocID="{FFC5C743-F888-44D5-B5D6-169DB0885416}" presName="sibTrans" presStyleCnt="0"/>
      <dgm:spPr/>
    </dgm:pt>
    <dgm:pt modelId="{73820A31-43D8-45DE-AB04-E1CE092205B9}" type="pres">
      <dgm:prSet presAssocID="{EC62C47D-DDB4-4B5D-A3A3-23AA8D47F84D}" presName="node" presStyleLbl="node1" presStyleIdx="2" presStyleCnt="5">
        <dgm:presLayoutVars>
          <dgm:bulletEnabled val="1"/>
        </dgm:presLayoutVars>
      </dgm:prSet>
      <dgm:spPr/>
    </dgm:pt>
    <dgm:pt modelId="{79649420-759D-4939-9F20-4E6329711C94}" type="pres">
      <dgm:prSet presAssocID="{B65C967F-762F-4DFD-BE07-3D24123C98A0}" presName="sibTrans" presStyleCnt="0"/>
      <dgm:spPr/>
    </dgm:pt>
    <dgm:pt modelId="{B48DD167-104E-43B2-BC2D-F63DA5D1734A}" type="pres">
      <dgm:prSet presAssocID="{E0325235-B65B-4E36-80DF-0C2CF0C458B8}" presName="node" presStyleLbl="node1" presStyleIdx="3" presStyleCnt="5">
        <dgm:presLayoutVars>
          <dgm:bulletEnabled val="1"/>
        </dgm:presLayoutVars>
      </dgm:prSet>
      <dgm:spPr/>
    </dgm:pt>
    <dgm:pt modelId="{74B8DD54-BDF7-4176-8CFB-21DE4AF190F4}" type="pres">
      <dgm:prSet presAssocID="{208CCF02-FF3E-4D14-A189-7EDD89B8403C}" presName="sibTrans" presStyleCnt="0"/>
      <dgm:spPr/>
    </dgm:pt>
    <dgm:pt modelId="{26FFDDA1-D0E2-4D82-9684-28DF80C519F1}" type="pres">
      <dgm:prSet presAssocID="{C0BDF2D8-F2B9-4AA0-8C3E-F71D664E679F}" presName="node" presStyleLbl="node1" presStyleIdx="4" presStyleCnt="5">
        <dgm:presLayoutVars>
          <dgm:bulletEnabled val="1"/>
        </dgm:presLayoutVars>
      </dgm:prSet>
      <dgm:spPr/>
    </dgm:pt>
  </dgm:ptLst>
  <dgm:cxnLst>
    <dgm:cxn modelId="{BAFE2B02-4397-44C2-9E60-09DBD358DCC0}" srcId="{21F4A3C1-4D7B-4FD7-8EC3-771D4E24B691}" destId="{EC62C47D-DDB4-4B5D-A3A3-23AA8D47F84D}" srcOrd="2" destOrd="0" parTransId="{B5D00017-249D-488F-BB6E-3EE127003671}" sibTransId="{B65C967F-762F-4DFD-BE07-3D24123C98A0}"/>
    <dgm:cxn modelId="{E1A0052B-E4B0-4000-A9B6-83997F7928CA}" type="presOf" srcId="{E0325235-B65B-4E36-80DF-0C2CF0C458B8}" destId="{B48DD167-104E-43B2-BC2D-F63DA5D1734A}" srcOrd="0" destOrd="0" presId="urn:microsoft.com/office/officeart/2005/8/layout/default"/>
    <dgm:cxn modelId="{F0F79138-EAC3-4DDB-81C9-81F248F8830E}" type="presOf" srcId="{21F4A3C1-4D7B-4FD7-8EC3-771D4E24B691}" destId="{6180B426-AD88-4D7E-A596-7CB52695FF1B}" srcOrd="0" destOrd="0" presId="urn:microsoft.com/office/officeart/2005/8/layout/default"/>
    <dgm:cxn modelId="{D9B96A85-FE81-4EC4-9F30-56936424791F}" type="presOf" srcId="{FEB7D9D0-51FE-4F82-B966-32F01E0F607F}" destId="{3B7484FC-A065-414B-AE23-AD8E22BD9D27}" srcOrd="0" destOrd="0" presId="urn:microsoft.com/office/officeart/2005/8/layout/default"/>
    <dgm:cxn modelId="{0B3CFBA3-7D0A-4F37-8920-C66103343FAC}" srcId="{21F4A3C1-4D7B-4FD7-8EC3-771D4E24B691}" destId="{E0325235-B65B-4E36-80DF-0C2CF0C458B8}" srcOrd="3" destOrd="0" parTransId="{8C4FBE69-9339-4E12-8010-0D252D11A34C}" sibTransId="{208CCF02-FF3E-4D14-A189-7EDD89B8403C}"/>
    <dgm:cxn modelId="{9AB5F3AA-5DD5-4FEC-A39D-700582EBDBA2}" type="presOf" srcId="{C0BDF2D8-F2B9-4AA0-8C3E-F71D664E679F}" destId="{26FFDDA1-D0E2-4D82-9684-28DF80C519F1}" srcOrd="0" destOrd="0" presId="urn:microsoft.com/office/officeart/2005/8/layout/default"/>
    <dgm:cxn modelId="{436F3CAD-C6C6-4F56-AD7A-5FD5787E329B}" srcId="{21F4A3C1-4D7B-4FD7-8EC3-771D4E24B691}" destId="{3C9A70CF-1AE6-4C44-BB4B-6B4290022352}" srcOrd="0" destOrd="0" parTransId="{A05B3A10-6959-4D25-9C92-044006A94DA6}" sibTransId="{D27F37CF-CCC5-4A82-9E7D-6E121CC13EF5}"/>
    <dgm:cxn modelId="{07CCCCB2-0EDC-4204-AFC5-165A8E913372}" srcId="{21F4A3C1-4D7B-4FD7-8EC3-771D4E24B691}" destId="{C0BDF2D8-F2B9-4AA0-8C3E-F71D664E679F}" srcOrd="4" destOrd="0" parTransId="{B5C63FDA-8F59-4B2E-AC8E-A2FA855F1B03}" sibTransId="{F2A5207D-C306-4B6A-BA50-C7F3BD27723C}"/>
    <dgm:cxn modelId="{B65B9BBC-0A4B-4EC7-9104-AD542CBD380D}" srcId="{21F4A3C1-4D7B-4FD7-8EC3-771D4E24B691}" destId="{FEB7D9D0-51FE-4F82-B966-32F01E0F607F}" srcOrd="1" destOrd="0" parTransId="{583D8015-52F2-4F83-B361-D13F6FB82609}" sibTransId="{FFC5C743-F888-44D5-B5D6-169DB0885416}"/>
    <dgm:cxn modelId="{4CC1EDEB-2D79-46D2-BD03-0574F0AAA2F7}" type="presOf" srcId="{3C9A70CF-1AE6-4C44-BB4B-6B4290022352}" destId="{551D3173-542A-48A6-9FDD-6BC9C6C982F5}" srcOrd="0" destOrd="0" presId="urn:microsoft.com/office/officeart/2005/8/layout/default"/>
    <dgm:cxn modelId="{73391EF3-6120-44DB-B4C8-88A1D779786D}" type="presOf" srcId="{EC62C47D-DDB4-4B5D-A3A3-23AA8D47F84D}" destId="{73820A31-43D8-45DE-AB04-E1CE092205B9}" srcOrd="0" destOrd="0" presId="urn:microsoft.com/office/officeart/2005/8/layout/default"/>
    <dgm:cxn modelId="{C3F8681F-767D-4601-8A02-900A13BE1CB4}" type="presParOf" srcId="{6180B426-AD88-4D7E-A596-7CB52695FF1B}" destId="{551D3173-542A-48A6-9FDD-6BC9C6C982F5}" srcOrd="0" destOrd="0" presId="urn:microsoft.com/office/officeart/2005/8/layout/default"/>
    <dgm:cxn modelId="{1588AACC-5001-4052-9E10-A1A067BDBED3}" type="presParOf" srcId="{6180B426-AD88-4D7E-A596-7CB52695FF1B}" destId="{486DFB6A-D415-41EA-9888-A19E41939990}" srcOrd="1" destOrd="0" presId="urn:microsoft.com/office/officeart/2005/8/layout/default"/>
    <dgm:cxn modelId="{BE265298-3FAA-4676-B2DB-A6696DEADD30}" type="presParOf" srcId="{6180B426-AD88-4D7E-A596-7CB52695FF1B}" destId="{3B7484FC-A065-414B-AE23-AD8E22BD9D27}" srcOrd="2" destOrd="0" presId="urn:microsoft.com/office/officeart/2005/8/layout/default"/>
    <dgm:cxn modelId="{5BE8F0B0-8277-4C6F-B574-313A854C6AE4}" type="presParOf" srcId="{6180B426-AD88-4D7E-A596-7CB52695FF1B}" destId="{C2347B63-CED1-4F29-B342-315C6E430A4A}" srcOrd="3" destOrd="0" presId="urn:microsoft.com/office/officeart/2005/8/layout/default"/>
    <dgm:cxn modelId="{CAA935EB-5C44-4524-B8D4-16B394999530}" type="presParOf" srcId="{6180B426-AD88-4D7E-A596-7CB52695FF1B}" destId="{73820A31-43D8-45DE-AB04-E1CE092205B9}" srcOrd="4" destOrd="0" presId="urn:microsoft.com/office/officeart/2005/8/layout/default"/>
    <dgm:cxn modelId="{5B63E761-3F4C-46DE-BF64-7A6F82176FA7}" type="presParOf" srcId="{6180B426-AD88-4D7E-A596-7CB52695FF1B}" destId="{79649420-759D-4939-9F20-4E6329711C94}" srcOrd="5" destOrd="0" presId="urn:microsoft.com/office/officeart/2005/8/layout/default"/>
    <dgm:cxn modelId="{C6691377-C930-4245-A688-239E0AEB1365}" type="presParOf" srcId="{6180B426-AD88-4D7E-A596-7CB52695FF1B}" destId="{B48DD167-104E-43B2-BC2D-F63DA5D1734A}" srcOrd="6" destOrd="0" presId="urn:microsoft.com/office/officeart/2005/8/layout/default"/>
    <dgm:cxn modelId="{C40AB05B-C616-4B53-BF28-5F30344CCF10}" type="presParOf" srcId="{6180B426-AD88-4D7E-A596-7CB52695FF1B}" destId="{74B8DD54-BDF7-4176-8CFB-21DE4AF190F4}" srcOrd="7" destOrd="0" presId="urn:microsoft.com/office/officeart/2005/8/layout/default"/>
    <dgm:cxn modelId="{A415D8F7-267A-4C14-BA99-10B5CA2A25EC}" type="presParOf" srcId="{6180B426-AD88-4D7E-A596-7CB52695FF1B}" destId="{26FFDDA1-D0E2-4D82-9684-28DF80C519F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72032-69AA-4B63-986F-5521918469E4}">
      <dsp:nvSpPr>
        <dsp:cNvPr id="0" name=""/>
        <dsp:cNvSpPr/>
      </dsp:nvSpPr>
      <dsp:spPr>
        <a:xfrm>
          <a:off x="2189239" y="477442"/>
          <a:ext cx="3275643" cy="3275643"/>
        </a:xfrm>
        <a:prstGeom prst="blockArc">
          <a:avLst>
            <a:gd name="adj1" fmla="val 12600000"/>
            <a:gd name="adj2" fmla="val 162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DC1186-7550-462F-B66C-D28D1EED4E8B}">
      <dsp:nvSpPr>
        <dsp:cNvPr id="0" name=""/>
        <dsp:cNvSpPr/>
      </dsp:nvSpPr>
      <dsp:spPr>
        <a:xfrm>
          <a:off x="2189239" y="477442"/>
          <a:ext cx="3275643" cy="3275643"/>
        </a:xfrm>
        <a:prstGeom prst="blockArc">
          <a:avLst>
            <a:gd name="adj1" fmla="val 9000000"/>
            <a:gd name="adj2" fmla="val 126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2D70A2-B00F-45EF-98AF-6B532A071EFA}">
      <dsp:nvSpPr>
        <dsp:cNvPr id="0" name=""/>
        <dsp:cNvSpPr/>
      </dsp:nvSpPr>
      <dsp:spPr>
        <a:xfrm>
          <a:off x="2189239" y="477442"/>
          <a:ext cx="3275643" cy="3275643"/>
        </a:xfrm>
        <a:prstGeom prst="blockArc">
          <a:avLst>
            <a:gd name="adj1" fmla="val 5400000"/>
            <a:gd name="adj2" fmla="val 90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D0DA41-266A-4FEA-9298-94A38188EF04}">
      <dsp:nvSpPr>
        <dsp:cNvPr id="0" name=""/>
        <dsp:cNvSpPr/>
      </dsp:nvSpPr>
      <dsp:spPr>
        <a:xfrm>
          <a:off x="2189239" y="477442"/>
          <a:ext cx="3275643" cy="3275643"/>
        </a:xfrm>
        <a:prstGeom prst="blockArc">
          <a:avLst>
            <a:gd name="adj1" fmla="val 1800000"/>
            <a:gd name="adj2" fmla="val 54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18518A-1C23-4C52-9B04-7976FE7C744C}">
      <dsp:nvSpPr>
        <dsp:cNvPr id="0" name=""/>
        <dsp:cNvSpPr/>
      </dsp:nvSpPr>
      <dsp:spPr>
        <a:xfrm>
          <a:off x="2189239" y="477442"/>
          <a:ext cx="3275643" cy="3275643"/>
        </a:xfrm>
        <a:prstGeom prst="blockArc">
          <a:avLst>
            <a:gd name="adj1" fmla="val 19800000"/>
            <a:gd name="adj2" fmla="val 1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0724CE-910E-4608-836D-D4CCC41AE79F}">
      <dsp:nvSpPr>
        <dsp:cNvPr id="0" name=""/>
        <dsp:cNvSpPr/>
      </dsp:nvSpPr>
      <dsp:spPr>
        <a:xfrm>
          <a:off x="2189239" y="477442"/>
          <a:ext cx="3275643" cy="3275643"/>
        </a:xfrm>
        <a:prstGeom prst="blockArc">
          <a:avLst>
            <a:gd name="adj1" fmla="val 16200000"/>
            <a:gd name="adj2" fmla="val 19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3B3E35-40DC-4CC2-89BD-A86A334ADBCD}">
      <dsp:nvSpPr>
        <dsp:cNvPr id="0" name=""/>
        <dsp:cNvSpPr/>
      </dsp:nvSpPr>
      <dsp:spPr>
        <a:xfrm>
          <a:off x="3092669" y="1380872"/>
          <a:ext cx="1468784" cy="14687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Participant</a:t>
          </a:r>
        </a:p>
      </dsp:txBody>
      <dsp:txXfrm>
        <a:off x="3307767" y="1595970"/>
        <a:ext cx="1038588" cy="1038588"/>
      </dsp:txXfrm>
    </dsp:sp>
    <dsp:sp modelId="{B4811132-1344-4423-BDC2-3AD533F48C21}">
      <dsp:nvSpPr>
        <dsp:cNvPr id="0" name=""/>
        <dsp:cNvSpPr/>
      </dsp:nvSpPr>
      <dsp:spPr>
        <a:xfrm>
          <a:off x="3312986" y="381"/>
          <a:ext cx="1028149" cy="1028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Work-Based Learning Experiences</a:t>
          </a:r>
        </a:p>
      </dsp:txBody>
      <dsp:txXfrm>
        <a:off x="3463555" y="150950"/>
        <a:ext cx="727011" cy="727011"/>
      </dsp:txXfrm>
    </dsp:sp>
    <dsp:sp modelId="{F38F0F76-19AD-494C-99B9-16F492479CB8}">
      <dsp:nvSpPr>
        <dsp:cNvPr id="0" name=""/>
        <dsp:cNvSpPr/>
      </dsp:nvSpPr>
      <dsp:spPr>
        <a:xfrm>
          <a:off x="4699327" y="800785"/>
          <a:ext cx="1028149" cy="1028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Peer Mentoring</a:t>
          </a:r>
        </a:p>
      </dsp:txBody>
      <dsp:txXfrm>
        <a:off x="4849896" y="951354"/>
        <a:ext cx="727011" cy="727011"/>
      </dsp:txXfrm>
    </dsp:sp>
    <dsp:sp modelId="{77F37712-BD86-40EF-9966-54397DCD683F}">
      <dsp:nvSpPr>
        <dsp:cNvPr id="0" name=""/>
        <dsp:cNvSpPr/>
      </dsp:nvSpPr>
      <dsp:spPr>
        <a:xfrm>
          <a:off x="4699327" y="2401594"/>
          <a:ext cx="1028149" cy="1028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Benefits Counseling</a:t>
          </a:r>
        </a:p>
      </dsp:txBody>
      <dsp:txXfrm>
        <a:off x="4849896" y="2552163"/>
        <a:ext cx="727011" cy="727011"/>
      </dsp:txXfrm>
    </dsp:sp>
    <dsp:sp modelId="{EC70B167-B2D2-4D6A-A689-768B7F24A0DD}">
      <dsp:nvSpPr>
        <dsp:cNvPr id="0" name=""/>
        <dsp:cNvSpPr/>
      </dsp:nvSpPr>
      <dsp:spPr>
        <a:xfrm>
          <a:off x="3312986" y="3201998"/>
          <a:ext cx="1028149" cy="1028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Access to Higher Education</a:t>
          </a:r>
        </a:p>
      </dsp:txBody>
      <dsp:txXfrm>
        <a:off x="3463555" y="3352567"/>
        <a:ext cx="727011" cy="727011"/>
      </dsp:txXfrm>
    </dsp:sp>
    <dsp:sp modelId="{62C4E2B0-65AB-427F-B251-4453C0831FD5}">
      <dsp:nvSpPr>
        <dsp:cNvPr id="0" name=""/>
        <dsp:cNvSpPr/>
      </dsp:nvSpPr>
      <dsp:spPr>
        <a:xfrm>
          <a:off x="1926646" y="2401594"/>
          <a:ext cx="1028149" cy="1028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Traditional and Customized Employment Services</a:t>
          </a:r>
        </a:p>
      </dsp:txBody>
      <dsp:txXfrm>
        <a:off x="2077215" y="2552163"/>
        <a:ext cx="727011" cy="727011"/>
      </dsp:txXfrm>
    </dsp:sp>
    <dsp:sp modelId="{5A87C850-9BB0-4C7D-9A0B-A416E242AC7D}">
      <dsp:nvSpPr>
        <dsp:cNvPr id="0" name=""/>
        <dsp:cNvSpPr/>
      </dsp:nvSpPr>
      <dsp:spPr>
        <a:xfrm>
          <a:off x="1926646" y="800785"/>
          <a:ext cx="1028149" cy="1028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Strategies to Overcome Barriers</a:t>
          </a:r>
        </a:p>
      </dsp:txBody>
      <dsp:txXfrm>
        <a:off x="2077215" y="951354"/>
        <a:ext cx="727011" cy="727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7AE9F-07B9-430F-934E-60C3A9D3E679}">
      <dsp:nvSpPr>
        <dsp:cNvPr id="0" name=""/>
        <dsp:cNvSpPr/>
      </dsp:nvSpPr>
      <dsp:spPr>
        <a:xfrm>
          <a:off x="0" y="18934"/>
          <a:ext cx="6858512" cy="3574858"/>
        </a:xfrm>
        <a:prstGeom prst="rightArrow">
          <a:avLst/>
        </a:prstGeom>
        <a:solidFill>
          <a:schemeClr val="tx1"/>
        </a:solidFill>
        <a:ln>
          <a:noFill/>
        </a:ln>
        <a:effectLst/>
      </dsp:spPr>
      <dsp:style>
        <a:lnRef idx="0">
          <a:scrgbClr r="0" g="0" b="0"/>
        </a:lnRef>
        <a:fillRef idx="1">
          <a:scrgbClr r="0" g="0" b="0"/>
        </a:fillRef>
        <a:effectRef idx="0">
          <a:scrgbClr r="0" g="0" b="0"/>
        </a:effectRef>
        <a:fontRef idx="minor"/>
      </dsp:style>
    </dsp:sp>
    <dsp:sp modelId="{B680EA9B-2159-4891-901D-72FD04EFB3B7}">
      <dsp:nvSpPr>
        <dsp:cNvPr id="0" name=""/>
        <dsp:cNvSpPr/>
      </dsp:nvSpPr>
      <dsp:spPr>
        <a:xfrm>
          <a:off x="0" y="1087454"/>
          <a:ext cx="2104857" cy="1446414"/>
        </a:xfrm>
        <a:prstGeom prst="roundRect">
          <a:avLst/>
        </a:prstGeom>
        <a:solidFill>
          <a:schemeClr val="accent1"/>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solidFill>
                <a:schemeClr val="bg1"/>
              </a:solidFill>
              <a:latin typeface="Calibri"/>
              <a:cs typeface="Calibri"/>
            </a:rPr>
            <a:t>Employment Preparation</a:t>
          </a:r>
          <a:endParaRPr lang="en-US" sz="1200" kern="1200" dirty="0"/>
        </a:p>
        <a:p>
          <a:pPr marL="0" lvl="0" indent="0" algn="ctr" defTabSz="533400">
            <a:lnSpc>
              <a:spcPct val="90000"/>
            </a:lnSpc>
            <a:spcBef>
              <a:spcPct val="0"/>
            </a:spcBef>
            <a:spcAft>
              <a:spcPct val="35000"/>
            </a:spcAft>
            <a:buNone/>
          </a:pPr>
          <a:r>
            <a:rPr lang="en-US" sz="1200" kern="1200" dirty="0">
              <a:solidFill>
                <a:schemeClr val="bg1"/>
              </a:solidFill>
              <a:latin typeface="Calibri"/>
              <a:cs typeface="Calibri"/>
            </a:rPr>
            <a:t>-Employment Portfolio</a:t>
          </a:r>
          <a:endParaRPr lang="en-US" sz="1200" kern="1200" dirty="0">
            <a:solidFill>
              <a:srgbClr val="000000"/>
            </a:solidFill>
            <a:latin typeface="Calibri"/>
            <a:cs typeface="Calibri"/>
          </a:endParaRPr>
        </a:p>
        <a:p>
          <a:pPr marL="0" lvl="0" indent="0" algn="ctr" defTabSz="533400">
            <a:lnSpc>
              <a:spcPct val="90000"/>
            </a:lnSpc>
            <a:spcBef>
              <a:spcPct val="0"/>
            </a:spcBef>
            <a:spcAft>
              <a:spcPct val="35000"/>
            </a:spcAft>
            <a:buNone/>
          </a:pPr>
          <a:r>
            <a:rPr lang="en-US" sz="1200" kern="1200" dirty="0">
              <a:solidFill>
                <a:srgbClr val="000000"/>
              </a:solidFill>
              <a:latin typeface="Calibri"/>
              <a:cs typeface="Calibri"/>
            </a:rPr>
            <a:t>-Interview preparation</a:t>
          </a:r>
          <a:endParaRPr lang="en-US" sz="1200" kern="1200" dirty="0">
            <a:latin typeface="Calibri"/>
            <a:cs typeface="Calibri"/>
          </a:endParaRPr>
        </a:p>
        <a:p>
          <a:pPr marL="0" lvl="0" indent="0" algn="ctr" defTabSz="533400" rtl="0">
            <a:lnSpc>
              <a:spcPct val="90000"/>
            </a:lnSpc>
            <a:spcBef>
              <a:spcPct val="0"/>
            </a:spcBef>
            <a:spcAft>
              <a:spcPct val="35000"/>
            </a:spcAft>
            <a:buNone/>
          </a:pPr>
          <a:r>
            <a:rPr lang="en-US" sz="1200" kern="1200" dirty="0">
              <a:solidFill>
                <a:schemeClr val="bg1"/>
              </a:solidFill>
              <a:latin typeface="Calibri"/>
              <a:cs typeface="Calibri"/>
            </a:rPr>
            <a:t>-Volunteer and paid work experience</a:t>
          </a:r>
        </a:p>
        <a:p>
          <a:pPr marL="0" lvl="0" indent="0" algn="ctr" defTabSz="533400">
            <a:lnSpc>
              <a:spcPct val="90000"/>
            </a:lnSpc>
            <a:spcBef>
              <a:spcPct val="0"/>
            </a:spcBef>
            <a:spcAft>
              <a:spcPct val="35000"/>
            </a:spcAft>
            <a:buNone/>
          </a:pPr>
          <a:endParaRPr lang="en-US" sz="1200" kern="1200" dirty="0">
            <a:solidFill>
              <a:schemeClr val="bg1"/>
            </a:solidFill>
            <a:latin typeface="Calibri"/>
            <a:cs typeface="Calibri"/>
          </a:endParaRPr>
        </a:p>
        <a:p>
          <a:pPr marL="0" lvl="0" indent="0" algn="ctr" defTabSz="533400">
            <a:lnSpc>
              <a:spcPct val="90000"/>
            </a:lnSpc>
            <a:spcBef>
              <a:spcPct val="0"/>
            </a:spcBef>
            <a:spcAft>
              <a:spcPct val="35000"/>
            </a:spcAft>
            <a:buNone/>
          </a:pPr>
          <a:endParaRPr lang="en-US" sz="900" kern="1200" dirty="0">
            <a:solidFill>
              <a:schemeClr val="bg1"/>
            </a:solidFill>
            <a:latin typeface="Calibri"/>
            <a:cs typeface="Calibri"/>
          </a:endParaRPr>
        </a:p>
      </dsp:txBody>
      <dsp:txXfrm>
        <a:off x="70608" y="1158062"/>
        <a:ext cx="1963641" cy="1305198"/>
      </dsp:txXfrm>
    </dsp:sp>
    <dsp:sp modelId="{12938278-58AE-49BD-ADA5-B62FD4C19A91}">
      <dsp:nvSpPr>
        <dsp:cNvPr id="0" name=""/>
        <dsp:cNvSpPr/>
      </dsp:nvSpPr>
      <dsp:spPr>
        <a:xfrm>
          <a:off x="2121875" y="1103451"/>
          <a:ext cx="2104857" cy="1446414"/>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u="sng" kern="1200" dirty="0">
              <a:solidFill>
                <a:schemeClr val="bg1"/>
              </a:solidFill>
              <a:latin typeface="Calibri"/>
              <a:cs typeface="Calibri"/>
            </a:rPr>
            <a:t>Job Development and Placement </a:t>
          </a:r>
        </a:p>
        <a:p>
          <a:pPr marL="0" lvl="0" indent="0" algn="ctr" defTabSz="488950">
            <a:lnSpc>
              <a:spcPct val="90000"/>
            </a:lnSpc>
            <a:spcBef>
              <a:spcPct val="0"/>
            </a:spcBef>
            <a:spcAft>
              <a:spcPct val="35000"/>
            </a:spcAft>
            <a:buNone/>
          </a:pPr>
          <a:r>
            <a:rPr lang="en-US" sz="1100" b="0" u="none" kern="1200" dirty="0">
              <a:solidFill>
                <a:schemeClr val="bg1"/>
              </a:solidFill>
              <a:latin typeface="Calibri"/>
              <a:cs typeface="Calibri"/>
            </a:rPr>
            <a:t>-Teaching how to find a job</a:t>
          </a:r>
        </a:p>
        <a:p>
          <a:pPr marL="0" lvl="0" indent="0" algn="ctr" defTabSz="488950">
            <a:lnSpc>
              <a:spcPct val="90000"/>
            </a:lnSpc>
            <a:spcBef>
              <a:spcPct val="0"/>
            </a:spcBef>
            <a:spcAft>
              <a:spcPct val="35000"/>
            </a:spcAft>
            <a:buNone/>
          </a:pPr>
          <a:r>
            <a:rPr lang="en-US" sz="1100" b="0" u="none" kern="1200" dirty="0">
              <a:solidFill>
                <a:schemeClr val="bg1"/>
              </a:solidFill>
              <a:latin typeface="Calibri"/>
              <a:cs typeface="Calibri"/>
            </a:rPr>
            <a:t>-Advocating with employers</a:t>
          </a:r>
        </a:p>
        <a:p>
          <a:pPr marL="0" lvl="0" indent="0" algn="ctr" defTabSz="488950">
            <a:lnSpc>
              <a:spcPct val="90000"/>
            </a:lnSpc>
            <a:spcBef>
              <a:spcPct val="0"/>
            </a:spcBef>
            <a:spcAft>
              <a:spcPct val="35000"/>
            </a:spcAft>
            <a:buNone/>
          </a:pPr>
          <a:r>
            <a:rPr lang="en-US" sz="1100" b="0" u="none" kern="1200" dirty="0">
              <a:solidFill>
                <a:schemeClr val="bg1"/>
              </a:solidFill>
              <a:latin typeface="Calibri"/>
              <a:cs typeface="Calibri"/>
            </a:rPr>
            <a:t>-Interview and onboarding assistance</a:t>
          </a:r>
        </a:p>
        <a:p>
          <a:pPr marL="0" lvl="0" indent="0" algn="ctr" defTabSz="488950">
            <a:lnSpc>
              <a:spcPct val="90000"/>
            </a:lnSpc>
            <a:spcBef>
              <a:spcPct val="0"/>
            </a:spcBef>
            <a:spcAft>
              <a:spcPct val="35000"/>
            </a:spcAft>
            <a:buNone/>
          </a:pPr>
          <a:endParaRPr lang="en-US" sz="1000" b="0" u="none" kern="1200" dirty="0">
            <a:solidFill>
              <a:schemeClr val="bg1"/>
            </a:solidFill>
            <a:latin typeface="Calibri"/>
            <a:cs typeface="Calibri"/>
          </a:endParaRPr>
        </a:p>
      </dsp:txBody>
      <dsp:txXfrm>
        <a:off x="2192483" y="1174059"/>
        <a:ext cx="1963641" cy="1305198"/>
      </dsp:txXfrm>
    </dsp:sp>
    <dsp:sp modelId="{C86A346F-48E9-45FD-9C4E-D09094D5C6A0}">
      <dsp:nvSpPr>
        <dsp:cNvPr id="0" name=""/>
        <dsp:cNvSpPr/>
      </dsp:nvSpPr>
      <dsp:spPr>
        <a:xfrm>
          <a:off x="4214664" y="1098099"/>
          <a:ext cx="2104857" cy="1446414"/>
        </a:xfrm>
        <a:prstGeom prst="roundRect">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u="sng" kern="1200" dirty="0">
              <a:solidFill>
                <a:schemeClr val="bg1"/>
              </a:solidFill>
              <a:latin typeface="Calibri"/>
              <a:cs typeface="Calibri"/>
            </a:rPr>
            <a:t>Retention</a:t>
          </a:r>
        </a:p>
        <a:p>
          <a:pPr marL="0" lvl="0" indent="0" algn="ctr" defTabSz="533400">
            <a:lnSpc>
              <a:spcPct val="90000"/>
            </a:lnSpc>
            <a:spcBef>
              <a:spcPct val="0"/>
            </a:spcBef>
            <a:spcAft>
              <a:spcPct val="35000"/>
            </a:spcAft>
            <a:buNone/>
          </a:pPr>
          <a:r>
            <a:rPr lang="en-US" sz="1200" b="0" u="none" kern="1200" dirty="0">
              <a:solidFill>
                <a:schemeClr val="bg1"/>
              </a:solidFill>
              <a:latin typeface="Calibri"/>
              <a:cs typeface="Calibri"/>
            </a:rPr>
            <a:t>-Assistance with training</a:t>
          </a:r>
        </a:p>
        <a:p>
          <a:pPr marL="0" lvl="0" indent="0" algn="ctr" defTabSz="533400">
            <a:lnSpc>
              <a:spcPct val="90000"/>
            </a:lnSpc>
            <a:spcBef>
              <a:spcPct val="0"/>
            </a:spcBef>
            <a:spcAft>
              <a:spcPct val="35000"/>
            </a:spcAft>
            <a:buNone/>
          </a:pPr>
          <a:r>
            <a:rPr lang="en-US" sz="1200" b="0" u="none" kern="1200" dirty="0">
              <a:solidFill>
                <a:schemeClr val="bg1"/>
              </a:solidFill>
              <a:latin typeface="Calibri"/>
              <a:cs typeface="Calibri"/>
            </a:rPr>
            <a:t>-Job Coaching</a:t>
          </a:r>
        </a:p>
        <a:p>
          <a:pPr marL="0" lvl="0" indent="0" algn="ctr" defTabSz="533400" rtl="0">
            <a:lnSpc>
              <a:spcPct val="90000"/>
            </a:lnSpc>
            <a:spcBef>
              <a:spcPct val="0"/>
            </a:spcBef>
            <a:spcAft>
              <a:spcPct val="35000"/>
            </a:spcAft>
            <a:buNone/>
          </a:pPr>
          <a:r>
            <a:rPr lang="en-US" sz="1200" b="0" u="none" kern="1200" dirty="0">
              <a:solidFill>
                <a:schemeClr val="bg1"/>
              </a:solidFill>
              <a:latin typeface="Calibri"/>
              <a:cs typeface="Calibri"/>
            </a:rPr>
            <a:t>-Consistent communication between job developer and employer</a:t>
          </a:r>
        </a:p>
      </dsp:txBody>
      <dsp:txXfrm>
        <a:off x="4285272" y="1168707"/>
        <a:ext cx="1963641" cy="1305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A28CF-F55A-44AB-89B5-ECA3BC4701CD}">
      <dsp:nvSpPr>
        <dsp:cNvPr id="0" name=""/>
        <dsp:cNvSpPr/>
      </dsp:nvSpPr>
      <dsp:spPr>
        <a:xfrm>
          <a:off x="0" y="129535"/>
          <a:ext cx="3394220" cy="1141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Strengthened relationships with local Department of Developmental Services (DDS) agencies in both regions</a:t>
          </a:r>
          <a:endParaRPr lang="en-US" sz="1600" kern="1200" dirty="0">
            <a:solidFill>
              <a:schemeClr val="tx1"/>
            </a:solidFill>
          </a:endParaRPr>
        </a:p>
      </dsp:txBody>
      <dsp:txXfrm>
        <a:off x="55744" y="185279"/>
        <a:ext cx="3282732" cy="1030432"/>
      </dsp:txXfrm>
    </dsp:sp>
    <dsp:sp modelId="{D9404B3A-AA3F-4F55-8235-803D3C1EADA2}">
      <dsp:nvSpPr>
        <dsp:cNvPr id="0" name=""/>
        <dsp:cNvSpPr/>
      </dsp:nvSpPr>
      <dsp:spPr>
        <a:xfrm>
          <a:off x="0" y="1317535"/>
          <a:ext cx="3394220" cy="1141920"/>
        </a:xfrm>
        <a:prstGeom prst="roundRect">
          <a:avLst/>
        </a:prstGeom>
        <a:solidFill>
          <a:schemeClr val="accent2">
            <a:hueOff val="1578546"/>
            <a:satOff val="8236"/>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Conduct regular presentations to DDS teams</a:t>
          </a:r>
          <a:endParaRPr lang="en-US" sz="1600" kern="1200" dirty="0">
            <a:solidFill>
              <a:schemeClr val="tx1"/>
            </a:solidFill>
          </a:endParaRPr>
        </a:p>
      </dsp:txBody>
      <dsp:txXfrm>
        <a:off x="55744" y="1373279"/>
        <a:ext cx="3282732" cy="1030432"/>
      </dsp:txXfrm>
    </dsp:sp>
    <dsp:sp modelId="{4F61D278-9003-4F73-A194-CF08F90204D6}">
      <dsp:nvSpPr>
        <dsp:cNvPr id="0" name=""/>
        <dsp:cNvSpPr/>
      </dsp:nvSpPr>
      <dsp:spPr>
        <a:xfrm>
          <a:off x="0" y="2505535"/>
          <a:ext cx="3394220" cy="1141920"/>
        </a:xfrm>
        <a:prstGeom prst="roundRect">
          <a:avLst/>
        </a:prstGeom>
        <a:solidFill>
          <a:schemeClr val="accent2">
            <a:hueOff val="3157092"/>
            <a:satOff val="16471"/>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Engaged with Adult Transition Programs</a:t>
          </a:r>
          <a:endParaRPr lang="en-US" sz="1600" kern="1200" dirty="0">
            <a:solidFill>
              <a:schemeClr val="tx1"/>
            </a:solidFill>
          </a:endParaRPr>
        </a:p>
      </dsp:txBody>
      <dsp:txXfrm>
        <a:off x="55744" y="2561279"/>
        <a:ext cx="3282732" cy="1030432"/>
      </dsp:txXfrm>
    </dsp:sp>
    <dsp:sp modelId="{DD71EF44-9907-41BD-8A97-90159580FE9E}">
      <dsp:nvSpPr>
        <dsp:cNvPr id="0" name=""/>
        <dsp:cNvSpPr/>
      </dsp:nvSpPr>
      <dsp:spPr>
        <a:xfrm>
          <a:off x="0" y="3693535"/>
          <a:ext cx="3394220" cy="1141920"/>
        </a:xfrm>
        <a:prstGeom prst="round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chemeClr val="tx1"/>
              </a:solidFill>
            </a:rPr>
            <a:t>Collaborated with former 14(c) providers </a:t>
          </a:r>
          <a:endParaRPr lang="en-US" sz="1600" kern="1200" dirty="0">
            <a:solidFill>
              <a:schemeClr val="tx1"/>
            </a:solidFill>
          </a:endParaRPr>
        </a:p>
      </dsp:txBody>
      <dsp:txXfrm>
        <a:off x="55744" y="3749279"/>
        <a:ext cx="3282732" cy="103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416EB-EEFE-44F1-8B67-9447181CD733}">
      <dsp:nvSpPr>
        <dsp:cNvPr id="0" name=""/>
        <dsp:cNvSpPr/>
      </dsp:nvSpPr>
      <dsp:spPr>
        <a:xfrm>
          <a:off x="757542" y="310200"/>
          <a:ext cx="4209509" cy="4209509"/>
        </a:xfrm>
        <a:prstGeom prst="pie">
          <a:avLst>
            <a:gd name="adj1" fmla="val 16200000"/>
            <a:gd name="adj2" fmla="val 2052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Built trust and visibility</a:t>
          </a:r>
        </a:p>
      </dsp:txBody>
      <dsp:txXfrm>
        <a:off x="2953503" y="1017799"/>
        <a:ext cx="1353056" cy="902037"/>
      </dsp:txXfrm>
    </dsp:sp>
    <dsp:sp modelId="{0C90A44D-C2A4-45CB-A071-5EB400474EB8}">
      <dsp:nvSpPr>
        <dsp:cNvPr id="0" name=""/>
        <dsp:cNvSpPr/>
      </dsp:nvSpPr>
      <dsp:spPr>
        <a:xfrm>
          <a:off x="793623" y="422454"/>
          <a:ext cx="4209509" cy="4209509"/>
        </a:xfrm>
        <a:prstGeom prst="pie">
          <a:avLst>
            <a:gd name="adj1" fmla="val 20520000"/>
            <a:gd name="adj2" fmla="val 3240000"/>
          </a:avLst>
        </a:prstGeom>
        <a:solidFill>
          <a:schemeClr val="accent3">
            <a:shade val="80000"/>
            <a:hueOff val="-184006"/>
            <a:satOff val="-10506"/>
            <a:lumOff val="8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Reinforced shared goals</a:t>
          </a:r>
        </a:p>
      </dsp:txBody>
      <dsp:txXfrm>
        <a:off x="3504748" y="2345799"/>
        <a:ext cx="1252830" cy="1002264"/>
      </dsp:txXfrm>
    </dsp:sp>
    <dsp:sp modelId="{2B48012E-29C4-46A8-B279-988979F2FA28}">
      <dsp:nvSpPr>
        <dsp:cNvPr id="0" name=""/>
        <dsp:cNvSpPr/>
      </dsp:nvSpPr>
      <dsp:spPr>
        <a:xfrm>
          <a:off x="698408" y="491610"/>
          <a:ext cx="4209509" cy="4209509"/>
        </a:xfrm>
        <a:prstGeom prst="pie">
          <a:avLst>
            <a:gd name="adj1" fmla="val 3240000"/>
            <a:gd name="adj2" fmla="val 7560000"/>
          </a:avLst>
        </a:prstGeom>
        <a:solidFill>
          <a:schemeClr val="accent3">
            <a:shade val="80000"/>
            <a:hueOff val="-368012"/>
            <a:satOff val="-21012"/>
            <a:lumOff val="175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Maintained engagement</a:t>
          </a:r>
        </a:p>
      </dsp:txBody>
      <dsp:txXfrm>
        <a:off x="2201804" y="3448289"/>
        <a:ext cx="1202717" cy="1102490"/>
      </dsp:txXfrm>
    </dsp:sp>
    <dsp:sp modelId="{F73EC27E-BF5A-46B9-9868-A77EF4B7BFFD}">
      <dsp:nvSpPr>
        <dsp:cNvPr id="0" name=""/>
        <dsp:cNvSpPr/>
      </dsp:nvSpPr>
      <dsp:spPr>
        <a:xfrm>
          <a:off x="603193" y="422454"/>
          <a:ext cx="4209509" cy="4209509"/>
        </a:xfrm>
        <a:prstGeom prst="pie">
          <a:avLst>
            <a:gd name="adj1" fmla="val 7560000"/>
            <a:gd name="adj2" fmla="val 11880000"/>
          </a:avLst>
        </a:prstGeom>
        <a:solidFill>
          <a:schemeClr val="accent3">
            <a:shade val="80000"/>
            <a:hueOff val="-552018"/>
            <a:satOff val="-31519"/>
            <a:lumOff val="263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Collaborated with Adult Transition Programs</a:t>
          </a:r>
        </a:p>
      </dsp:txBody>
      <dsp:txXfrm>
        <a:off x="848748" y="2345799"/>
        <a:ext cx="1252830" cy="1002264"/>
      </dsp:txXfrm>
    </dsp:sp>
    <dsp:sp modelId="{A07C25E6-78CF-4D6B-83D2-267CC4FEF12A}">
      <dsp:nvSpPr>
        <dsp:cNvPr id="0" name=""/>
        <dsp:cNvSpPr/>
      </dsp:nvSpPr>
      <dsp:spPr>
        <a:xfrm>
          <a:off x="639275" y="310200"/>
          <a:ext cx="4209509" cy="4209509"/>
        </a:xfrm>
        <a:prstGeom prst="pie">
          <a:avLst>
            <a:gd name="adj1" fmla="val 11880000"/>
            <a:gd name="adj2" fmla="val 16200000"/>
          </a:avLst>
        </a:prstGeom>
        <a:solidFill>
          <a:schemeClr val="accent3">
            <a:shade val="80000"/>
            <a:hueOff val="-736024"/>
            <a:satOff val="-42025"/>
            <a:lumOff val="351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solidFill>
                <a:schemeClr val="tx1"/>
              </a:solidFill>
            </a:rPr>
            <a:t>Partnered with former 14(c) providers</a:t>
          </a:r>
        </a:p>
      </dsp:txBody>
      <dsp:txXfrm>
        <a:off x="1299767" y="1017799"/>
        <a:ext cx="1353056" cy="902037"/>
      </dsp:txXfrm>
    </dsp:sp>
    <dsp:sp modelId="{A51285D7-ADDC-4654-AD42-E6B383547C72}">
      <dsp:nvSpPr>
        <dsp:cNvPr id="0" name=""/>
        <dsp:cNvSpPr/>
      </dsp:nvSpPr>
      <dsp:spPr>
        <a:xfrm>
          <a:off x="496755" y="49612"/>
          <a:ext cx="4730687" cy="4730687"/>
        </a:xfrm>
        <a:prstGeom prst="circularArrow">
          <a:avLst>
            <a:gd name="adj1" fmla="val 5085"/>
            <a:gd name="adj2" fmla="val 327528"/>
            <a:gd name="adj3" fmla="val 20192361"/>
            <a:gd name="adj4" fmla="val 16200324"/>
            <a:gd name="adj5" fmla="val 5932"/>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DB8BD4-BAD7-4F6A-9D78-B0F459E3DEB6}">
      <dsp:nvSpPr>
        <dsp:cNvPr id="0" name=""/>
        <dsp:cNvSpPr/>
      </dsp:nvSpPr>
      <dsp:spPr>
        <a:xfrm>
          <a:off x="533325" y="161828"/>
          <a:ext cx="4730687" cy="4730687"/>
        </a:xfrm>
        <a:prstGeom prst="circularArrow">
          <a:avLst>
            <a:gd name="adj1" fmla="val 5085"/>
            <a:gd name="adj2" fmla="val 327528"/>
            <a:gd name="adj3" fmla="val 2912753"/>
            <a:gd name="adj4" fmla="val 20519953"/>
            <a:gd name="adj5" fmla="val 5932"/>
          </a:avLst>
        </a:prstGeom>
        <a:solidFill>
          <a:schemeClr val="accent3">
            <a:shade val="90000"/>
            <a:hueOff val="-184418"/>
            <a:satOff val="-10392"/>
            <a:lumOff val="82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5A2810-BE31-48BC-8A12-149F7AC92CAD}">
      <dsp:nvSpPr>
        <dsp:cNvPr id="0" name=""/>
        <dsp:cNvSpPr/>
      </dsp:nvSpPr>
      <dsp:spPr>
        <a:xfrm>
          <a:off x="437819" y="231196"/>
          <a:ext cx="4730687" cy="4730687"/>
        </a:xfrm>
        <a:prstGeom prst="circularArrow">
          <a:avLst>
            <a:gd name="adj1" fmla="val 5085"/>
            <a:gd name="adj2" fmla="val 327528"/>
            <a:gd name="adj3" fmla="val 7232777"/>
            <a:gd name="adj4" fmla="val 3239695"/>
            <a:gd name="adj5" fmla="val 5932"/>
          </a:avLst>
        </a:prstGeom>
        <a:solidFill>
          <a:schemeClr val="accent3">
            <a:shade val="90000"/>
            <a:hueOff val="-368836"/>
            <a:satOff val="-20784"/>
            <a:lumOff val="165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81F6D-A5F1-40A1-AAB8-AD7D595E32E9}">
      <dsp:nvSpPr>
        <dsp:cNvPr id="0" name=""/>
        <dsp:cNvSpPr/>
      </dsp:nvSpPr>
      <dsp:spPr>
        <a:xfrm>
          <a:off x="342313" y="161828"/>
          <a:ext cx="4730687" cy="4730687"/>
        </a:xfrm>
        <a:prstGeom prst="circularArrow">
          <a:avLst>
            <a:gd name="adj1" fmla="val 5085"/>
            <a:gd name="adj2" fmla="val 327528"/>
            <a:gd name="adj3" fmla="val 11552519"/>
            <a:gd name="adj4" fmla="val 7559718"/>
            <a:gd name="adj5" fmla="val 5932"/>
          </a:avLst>
        </a:prstGeom>
        <a:solidFill>
          <a:schemeClr val="accent3">
            <a:shade val="90000"/>
            <a:hueOff val="-553254"/>
            <a:satOff val="-31176"/>
            <a:lumOff val="2475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770E4-9FEB-4C84-A205-FCEA9EFD3D29}">
      <dsp:nvSpPr>
        <dsp:cNvPr id="0" name=""/>
        <dsp:cNvSpPr/>
      </dsp:nvSpPr>
      <dsp:spPr>
        <a:xfrm>
          <a:off x="378884" y="49612"/>
          <a:ext cx="4730687" cy="4730687"/>
        </a:xfrm>
        <a:prstGeom prst="circularArrow">
          <a:avLst>
            <a:gd name="adj1" fmla="val 5085"/>
            <a:gd name="adj2" fmla="val 327528"/>
            <a:gd name="adj3" fmla="val 15872148"/>
            <a:gd name="adj4" fmla="val 11880111"/>
            <a:gd name="adj5" fmla="val 5932"/>
          </a:avLst>
        </a:prstGeom>
        <a:solidFill>
          <a:schemeClr val="accent3">
            <a:shade val="90000"/>
            <a:hueOff val="-737672"/>
            <a:satOff val="-41568"/>
            <a:lumOff val="3301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09463-AEEC-431A-B3D6-DFEA1A210154}">
      <dsp:nvSpPr>
        <dsp:cNvPr id="0" name=""/>
        <dsp:cNvSpPr/>
      </dsp:nvSpPr>
      <dsp:spPr>
        <a:xfrm>
          <a:off x="687920" y="243"/>
          <a:ext cx="2627475" cy="157648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College staffing structures present unique challenges</a:t>
          </a:r>
        </a:p>
      </dsp:txBody>
      <dsp:txXfrm>
        <a:off x="687920" y="243"/>
        <a:ext cx="2627475" cy="1576485"/>
      </dsp:txXfrm>
    </dsp:sp>
    <dsp:sp modelId="{DB833F28-DD04-42BE-BC8D-ADA1F0DE98DE}">
      <dsp:nvSpPr>
        <dsp:cNvPr id="0" name=""/>
        <dsp:cNvSpPr/>
      </dsp:nvSpPr>
      <dsp:spPr>
        <a:xfrm>
          <a:off x="3578143" y="243"/>
          <a:ext cx="2627475" cy="157648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Institutional policies and campus rules must be considered</a:t>
          </a:r>
        </a:p>
      </dsp:txBody>
      <dsp:txXfrm>
        <a:off x="3578143" y="243"/>
        <a:ext cx="2627475" cy="1576485"/>
      </dsp:txXfrm>
    </dsp:sp>
    <dsp:sp modelId="{7FA40250-1F7B-4F82-934C-4A8E6DD8A197}">
      <dsp:nvSpPr>
        <dsp:cNvPr id="0" name=""/>
        <dsp:cNvSpPr/>
      </dsp:nvSpPr>
      <dsp:spPr>
        <a:xfrm>
          <a:off x="6468366" y="243"/>
          <a:ext cx="2627475" cy="157648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Flexibility and coordination are essential</a:t>
          </a:r>
        </a:p>
      </dsp:txBody>
      <dsp:txXfrm>
        <a:off x="6468366" y="243"/>
        <a:ext cx="2627475" cy="1576485"/>
      </dsp:txXfrm>
    </dsp:sp>
    <dsp:sp modelId="{7A2C27B9-27CC-4202-8FE9-490B6F6EA543}">
      <dsp:nvSpPr>
        <dsp:cNvPr id="0" name=""/>
        <dsp:cNvSpPr/>
      </dsp:nvSpPr>
      <dsp:spPr>
        <a:xfrm>
          <a:off x="2133032" y="1839476"/>
          <a:ext cx="2627475" cy="157648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Clear communication and planning is key</a:t>
          </a:r>
        </a:p>
      </dsp:txBody>
      <dsp:txXfrm>
        <a:off x="2133032" y="1839476"/>
        <a:ext cx="2627475" cy="1576485"/>
      </dsp:txXfrm>
    </dsp:sp>
    <dsp:sp modelId="{856D65FB-2917-4773-8BB6-106FEF4D0AE4}">
      <dsp:nvSpPr>
        <dsp:cNvPr id="0" name=""/>
        <dsp:cNvSpPr/>
      </dsp:nvSpPr>
      <dsp:spPr>
        <a:xfrm>
          <a:off x="5023255" y="1839476"/>
          <a:ext cx="2627475" cy="157648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Building internal champions supports sustainability </a:t>
          </a:r>
        </a:p>
      </dsp:txBody>
      <dsp:txXfrm>
        <a:off x="5023255" y="1839476"/>
        <a:ext cx="2627475" cy="15764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55751-58DF-4D77-97C4-3AC3566B713A}">
      <dsp:nvSpPr>
        <dsp:cNvPr id="0" name=""/>
        <dsp:cNvSpPr/>
      </dsp:nvSpPr>
      <dsp:spPr>
        <a:xfrm>
          <a:off x="336897" y="485719"/>
          <a:ext cx="1046531" cy="104653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A3A5F-4556-420B-B14D-1D145338F8CA}">
      <dsp:nvSpPr>
        <dsp:cNvPr id="0" name=""/>
        <dsp:cNvSpPr/>
      </dsp:nvSpPr>
      <dsp:spPr>
        <a:xfrm>
          <a:off x="559928" y="708750"/>
          <a:ext cx="600468" cy="6004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E37F72-8C63-4171-AF7E-206ED6B68F10}">
      <dsp:nvSpPr>
        <dsp:cNvPr id="0" name=""/>
        <dsp:cNvSpPr/>
      </dsp:nvSpPr>
      <dsp:spPr>
        <a:xfrm>
          <a:off x="2350" y="1858219"/>
          <a:ext cx="1715625" cy="107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Replicable model</a:t>
          </a:r>
        </a:p>
      </dsp:txBody>
      <dsp:txXfrm>
        <a:off x="2350" y="1858219"/>
        <a:ext cx="1715625" cy="1072265"/>
      </dsp:txXfrm>
    </dsp:sp>
    <dsp:sp modelId="{2A3A01C3-C9F9-43FA-BAFD-96968FD62659}">
      <dsp:nvSpPr>
        <dsp:cNvPr id="0" name=""/>
        <dsp:cNvSpPr/>
      </dsp:nvSpPr>
      <dsp:spPr>
        <a:xfrm>
          <a:off x="2352756" y="485719"/>
          <a:ext cx="1046531" cy="104653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52675D-A15B-47A3-9051-04987324989F}">
      <dsp:nvSpPr>
        <dsp:cNvPr id="0" name=""/>
        <dsp:cNvSpPr/>
      </dsp:nvSpPr>
      <dsp:spPr>
        <a:xfrm>
          <a:off x="2575787" y="708750"/>
          <a:ext cx="600468" cy="6004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53A6B-A9B4-48D3-AED4-0EBC567C16E3}">
      <dsp:nvSpPr>
        <dsp:cNvPr id="0" name=""/>
        <dsp:cNvSpPr/>
      </dsp:nvSpPr>
      <dsp:spPr>
        <a:xfrm>
          <a:off x="2018209" y="1858219"/>
          <a:ext cx="1715625" cy="107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Documented best practices and lessons learned</a:t>
          </a:r>
        </a:p>
      </dsp:txBody>
      <dsp:txXfrm>
        <a:off x="2018209" y="1858219"/>
        <a:ext cx="1715625" cy="1072265"/>
      </dsp:txXfrm>
    </dsp:sp>
    <dsp:sp modelId="{CB115163-33C3-4FB0-B15D-6887FA7C51FB}">
      <dsp:nvSpPr>
        <dsp:cNvPr id="0" name=""/>
        <dsp:cNvSpPr/>
      </dsp:nvSpPr>
      <dsp:spPr>
        <a:xfrm>
          <a:off x="4368615" y="485719"/>
          <a:ext cx="1046531" cy="104653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14560-8E8E-4A54-8EFF-C5588A7F5F8B}">
      <dsp:nvSpPr>
        <dsp:cNvPr id="0" name=""/>
        <dsp:cNvSpPr/>
      </dsp:nvSpPr>
      <dsp:spPr>
        <a:xfrm>
          <a:off x="4591647" y="708750"/>
          <a:ext cx="600468" cy="6004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5CEC3D-4E6D-45AD-9993-8D4DCA0CC30B}">
      <dsp:nvSpPr>
        <dsp:cNvPr id="0" name=""/>
        <dsp:cNvSpPr/>
      </dsp:nvSpPr>
      <dsp:spPr>
        <a:xfrm>
          <a:off x="4034069" y="1858219"/>
          <a:ext cx="1715625" cy="107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Strengthen partnerships for long term impact</a:t>
          </a:r>
        </a:p>
      </dsp:txBody>
      <dsp:txXfrm>
        <a:off x="4034069" y="1858219"/>
        <a:ext cx="1715625" cy="1072265"/>
      </dsp:txXfrm>
    </dsp:sp>
    <dsp:sp modelId="{220505CA-D31E-4922-927C-5323D5B2B41D}">
      <dsp:nvSpPr>
        <dsp:cNvPr id="0" name=""/>
        <dsp:cNvSpPr/>
      </dsp:nvSpPr>
      <dsp:spPr>
        <a:xfrm>
          <a:off x="6384475" y="485719"/>
          <a:ext cx="1046531" cy="104653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2612E-A99E-4158-AFC7-5D684907293B}">
      <dsp:nvSpPr>
        <dsp:cNvPr id="0" name=""/>
        <dsp:cNvSpPr/>
      </dsp:nvSpPr>
      <dsp:spPr>
        <a:xfrm>
          <a:off x="6607506" y="708750"/>
          <a:ext cx="600468" cy="6004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646C48-7A04-4615-837B-B2E150E83AAA}">
      <dsp:nvSpPr>
        <dsp:cNvPr id="0" name=""/>
        <dsp:cNvSpPr/>
      </dsp:nvSpPr>
      <dsp:spPr>
        <a:xfrm>
          <a:off x="6049928" y="1858219"/>
          <a:ext cx="1715625" cy="107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Build program capacity</a:t>
          </a:r>
        </a:p>
      </dsp:txBody>
      <dsp:txXfrm>
        <a:off x="6049928" y="1858219"/>
        <a:ext cx="1715625" cy="1072265"/>
      </dsp:txXfrm>
    </dsp:sp>
    <dsp:sp modelId="{D6832821-4125-4C3D-8FD3-E77B9BBEEBD8}">
      <dsp:nvSpPr>
        <dsp:cNvPr id="0" name=""/>
        <dsp:cNvSpPr/>
      </dsp:nvSpPr>
      <dsp:spPr>
        <a:xfrm>
          <a:off x="8400334" y="485719"/>
          <a:ext cx="1046531" cy="1046531"/>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0CB3B-E437-4CF9-8C2C-D61B75841A09}">
      <dsp:nvSpPr>
        <dsp:cNvPr id="0" name=""/>
        <dsp:cNvSpPr/>
      </dsp:nvSpPr>
      <dsp:spPr>
        <a:xfrm>
          <a:off x="8623365" y="708750"/>
          <a:ext cx="600468" cy="6004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797A7C-1E19-4EC0-9FDB-2A40BDCB3B87}">
      <dsp:nvSpPr>
        <dsp:cNvPr id="0" name=""/>
        <dsp:cNvSpPr/>
      </dsp:nvSpPr>
      <dsp:spPr>
        <a:xfrm>
          <a:off x="8065787" y="1858219"/>
          <a:ext cx="1715625" cy="107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Continue to evaluate outcomes to demonstrate effectiveness</a:t>
          </a:r>
        </a:p>
      </dsp:txBody>
      <dsp:txXfrm>
        <a:off x="8065787" y="1858219"/>
        <a:ext cx="1715625" cy="10722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D3173-542A-48A6-9FDD-6BC9C6C982F5}">
      <dsp:nvSpPr>
        <dsp:cNvPr id="0" name=""/>
        <dsp:cNvSpPr/>
      </dsp:nvSpPr>
      <dsp:spPr>
        <a:xfrm>
          <a:off x="687920" y="243"/>
          <a:ext cx="2627475" cy="15764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Empowers individuals with disabilities to achieve meaningful, community-based employment at or above minimum wage</a:t>
          </a:r>
        </a:p>
      </dsp:txBody>
      <dsp:txXfrm>
        <a:off x="687920" y="243"/>
        <a:ext cx="2627475" cy="1576485"/>
      </dsp:txXfrm>
    </dsp:sp>
    <dsp:sp modelId="{3B7484FC-A065-414B-AE23-AD8E22BD9D27}">
      <dsp:nvSpPr>
        <dsp:cNvPr id="0" name=""/>
        <dsp:cNvSpPr/>
      </dsp:nvSpPr>
      <dsp:spPr>
        <a:xfrm>
          <a:off x="3578143" y="243"/>
          <a:ext cx="2627475" cy="15764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Provides comprehensive, coordinated supports — integrating education, career training, benefits counseling, and employment services under one program</a:t>
          </a:r>
        </a:p>
      </dsp:txBody>
      <dsp:txXfrm>
        <a:off x="3578143" y="243"/>
        <a:ext cx="2627475" cy="1576485"/>
      </dsp:txXfrm>
    </dsp:sp>
    <dsp:sp modelId="{73820A31-43D8-45DE-AB04-E1CE092205B9}">
      <dsp:nvSpPr>
        <dsp:cNvPr id="0" name=""/>
        <dsp:cNvSpPr/>
      </dsp:nvSpPr>
      <dsp:spPr>
        <a:xfrm>
          <a:off x="6468366" y="243"/>
          <a:ext cx="2627475" cy="15764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Strengthens partnerships between the Department of Rehabilitation, community colleges, and local service providers</a:t>
          </a:r>
        </a:p>
      </dsp:txBody>
      <dsp:txXfrm>
        <a:off x="6468366" y="243"/>
        <a:ext cx="2627475" cy="1576485"/>
      </dsp:txXfrm>
    </dsp:sp>
    <dsp:sp modelId="{B48DD167-104E-43B2-BC2D-F63DA5D1734A}">
      <dsp:nvSpPr>
        <dsp:cNvPr id="0" name=""/>
        <dsp:cNvSpPr/>
      </dsp:nvSpPr>
      <dsp:spPr>
        <a:xfrm>
          <a:off x="2133032" y="1839476"/>
          <a:ext cx="2627475" cy="15764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Creates a replicable model that can inform future statewide efforts to expand competitive integrated employment (CIE)</a:t>
          </a:r>
        </a:p>
      </dsp:txBody>
      <dsp:txXfrm>
        <a:off x="2133032" y="1839476"/>
        <a:ext cx="2627475" cy="1576485"/>
      </dsp:txXfrm>
    </dsp:sp>
    <dsp:sp modelId="{26FFDDA1-D0E2-4D82-9684-28DF80C519F1}">
      <dsp:nvSpPr>
        <dsp:cNvPr id="0" name=""/>
        <dsp:cNvSpPr/>
      </dsp:nvSpPr>
      <dsp:spPr>
        <a:xfrm>
          <a:off x="5023255" y="1839476"/>
          <a:ext cx="2627475" cy="157648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Promotes inclusion and economic self-sufficiency, reducing reliance on segregated or subminimum-wage work settings</a:t>
          </a:r>
        </a:p>
      </dsp:txBody>
      <dsp:txXfrm>
        <a:off x="5023255" y="1839476"/>
        <a:ext cx="2627475" cy="157648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A9210-DD81-4C80-B150-03FF7DA9F0DF}" type="datetimeFigureOut">
              <a:rPr lang="en-US" smtClean="0"/>
              <a:t>10/23/2025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187C6-B32B-4A03-BC6A-87C6F1042412}" type="slidenum">
              <a:rPr lang="en-US" smtClean="0"/>
              <a:t>‹#›</a:t>
            </a:fld>
            <a:endParaRPr lang="en-US"/>
          </a:p>
        </p:txBody>
      </p:sp>
    </p:spTree>
    <p:extLst>
      <p:ext uri="{BB962C8B-B14F-4D97-AF65-F5344CB8AC3E}">
        <p14:creationId xmlns:p14="http://schemas.microsoft.com/office/powerpoint/2010/main" val="327058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9187C6-B32B-4A03-BC6A-87C6F1042412}" type="slidenum">
              <a:rPr lang="en-US" smtClean="0"/>
              <a:t>1</a:t>
            </a:fld>
            <a:endParaRPr lang="en-US"/>
          </a:p>
        </p:txBody>
      </p:sp>
    </p:spTree>
    <p:extLst>
      <p:ext uri="{BB962C8B-B14F-4D97-AF65-F5344CB8AC3E}">
        <p14:creationId xmlns:p14="http://schemas.microsoft.com/office/powerpoint/2010/main" val="305208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3C730-57AD-F952-41A6-168F223AC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FBFEE-D83C-C7C1-DA25-E32C8136DA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F2E42-3632-3E43-2611-75DAA571FB2A}"/>
              </a:ext>
            </a:extLst>
          </p:cNvPr>
          <p:cNvSpPr>
            <a:spLocks noGrp="1"/>
          </p:cNvSpPr>
          <p:nvPr>
            <p:ph type="body" idx="1"/>
          </p:nvPr>
        </p:nvSpPr>
        <p:spPr/>
        <p:txBody>
          <a:bodyPr/>
          <a:lstStyle/>
          <a:p>
            <a:pPr marL="0" indent="0" algn="l">
              <a:spcBef>
                <a:spcPts val="600"/>
              </a:spcBef>
              <a:buFont typeface="Arial" panose="020B0604020202020204" pitchFamily="34" charset="0"/>
              <a:buNone/>
            </a:pPr>
            <a:endParaRPr lang="en-US" b="0" dirty="0">
              <a:cs typeface="Calibri"/>
            </a:endParaRPr>
          </a:p>
        </p:txBody>
      </p:sp>
      <p:sp>
        <p:nvSpPr>
          <p:cNvPr id="4" name="Slide Number Placeholder 3">
            <a:extLst>
              <a:ext uri="{FF2B5EF4-FFF2-40B4-BE49-F238E27FC236}">
                <a16:creationId xmlns:a16="http://schemas.microsoft.com/office/drawing/2014/main" id="{B5435E73-3E87-0F6C-837A-689D241758DE}"/>
              </a:ext>
            </a:extLst>
          </p:cNvPr>
          <p:cNvSpPr>
            <a:spLocks noGrp="1"/>
          </p:cNvSpPr>
          <p:nvPr>
            <p:ph type="sldNum" sz="quarter" idx="5"/>
          </p:nvPr>
        </p:nvSpPr>
        <p:spPr/>
        <p:txBody>
          <a:bodyPr/>
          <a:lstStyle/>
          <a:p>
            <a:fld id="{959187C6-B32B-4A03-BC6A-87C6F1042412}" type="slidenum">
              <a:rPr lang="en-US" smtClean="0"/>
              <a:t>10</a:t>
            </a:fld>
            <a:endParaRPr lang="en-US"/>
          </a:p>
        </p:txBody>
      </p:sp>
    </p:spTree>
    <p:extLst>
      <p:ext uri="{BB962C8B-B14F-4D97-AF65-F5344CB8AC3E}">
        <p14:creationId xmlns:p14="http://schemas.microsoft.com/office/powerpoint/2010/main" val="96986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860F7-07C6-14D0-93D9-1CEFC85358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3216F-C3A1-2EDC-A439-9079230B9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7AD9E-F763-9363-3E71-722115C4497E}"/>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3199752C-B3D9-332E-7AB4-F2F045239C3A}"/>
              </a:ext>
            </a:extLst>
          </p:cNvPr>
          <p:cNvSpPr>
            <a:spLocks noGrp="1"/>
          </p:cNvSpPr>
          <p:nvPr>
            <p:ph type="sldNum" sz="quarter" idx="5"/>
          </p:nvPr>
        </p:nvSpPr>
        <p:spPr/>
        <p:txBody>
          <a:bodyPr/>
          <a:lstStyle/>
          <a:p>
            <a:fld id="{959187C6-B32B-4A03-BC6A-87C6F1042412}" type="slidenum">
              <a:rPr lang="en-US" smtClean="0"/>
              <a:t>11</a:t>
            </a:fld>
            <a:endParaRPr lang="en-US"/>
          </a:p>
        </p:txBody>
      </p:sp>
    </p:spTree>
    <p:extLst>
      <p:ext uri="{BB962C8B-B14F-4D97-AF65-F5344CB8AC3E}">
        <p14:creationId xmlns:p14="http://schemas.microsoft.com/office/powerpoint/2010/main" val="440964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3E85-BEB9-40F3-7120-767392FFB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ADECB1-A7B6-155E-B712-3DC1154A1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2781F-E79F-2153-C022-33B5AE80A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5C1250-EA34-ADDB-E67C-613605C87889}"/>
              </a:ext>
            </a:extLst>
          </p:cNvPr>
          <p:cNvSpPr>
            <a:spLocks noGrp="1"/>
          </p:cNvSpPr>
          <p:nvPr>
            <p:ph type="sldNum" sz="quarter" idx="5"/>
          </p:nvPr>
        </p:nvSpPr>
        <p:spPr/>
        <p:txBody>
          <a:bodyPr/>
          <a:lstStyle/>
          <a:p>
            <a:fld id="{959187C6-B32B-4A03-BC6A-87C6F1042412}" type="slidenum">
              <a:rPr lang="en-US" smtClean="0"/>
              <a:t>12</a:t>
            </a:fld>
            <a:endParaRPr lang="en-US"/>
          </a:p>
        </p:txBody>
      </p:sp>
    </p:spTree>
    <p:extLst>
      <p:ext uri="{BB962C8B-B14F-4D97-AF65-F5344CB8AC3E}">
        <p14:creationId xmlns:p14="http://schemas.microsoft.com/office/powerpoint/2010/main" val="107411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CE957-2600-764A-0700-45E078B050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0BFB5A-C9E9-3C54-B938-ECBA3C7CB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2DD93-535C-06C3-5781-0D07B35730FD}"/>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D78E4412-0149-9B9C-C02C-C94F2F54CC63}"/>
              </a:ext>
            </a:extLst>
          </p:cNvPr>
          <p:cNvSpPr>
            <a:spLocks noGrp="1"/>
          </p:cNvSpPr>
          <p:nvPr>
            <p:ph type="sldNum" sz="quarter" idx="5"/>
          </p:nvPr>
        </p:nvSpPr>
        <p:spPr/>
        <p:txBody>
          <a:bodyPr/>
          <a:lstStyle/>
          <a:p>
            <a:fld id="{959187C6-B32B-4A03-BC6A-87C6F1042412}" type="slidenum">
              <a:rPr lang="en-US" smtClean="0"/>
              <a:t>13</a:t>
            </a:fld>
            <a:endParaRPr lang="en-US"/>
          </a:p>
        </p:txBody>
      </p:sp>
    </p:spTree>
    <p:extLst>
      <p:ext uri="{BB962C8B-B14F-4D97-AF65-F5344CB8AC3E}">
        <p14:creationId xmlns:p14="http://schemas.microsoft.com/office/powerpoint/2010/main" val="70075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187C6-B32B-4A03-BC6A-87C6F1042412}" type="slidenum">
              <a:rPr lang="en-US" smtClean="0"/>
              <a:t>14</a:t>
            </a:fld>
            <a:endParaRPr lang="en-US"/>
          </a:p>
        </p:txBody>
      </p:sp>
    </p:spTree>
    <p:extLst>
      <p:ext uri="{BB962C8B-B14F-4D97-AF65-F5344CB8AC3E}">
        <p14:creationId xmlns:p14="http://schemas.microsoft.com/office/powerpoint/2010/main" val="37503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9187C6-B32B-4A03-BC6A-87C6F1042412}" type="slidenum">
              <a:rPr lang="en-US" smtClean="0"/>
              <a:t>15</a:t>
            </a:fld>
            <a:endParaRPr lang="en-US"/>
          </a:p>
        </p:txBody>
      </p:sp>
    </p:spTree>
    <p:extLst>
      <p:ext uri="{BB962C8B-B14F-4D97-AF65-F5344CB8AC3E}">
        <p14:creationId xmlns:p14="http://schemas.microsoft.com/office/powerpoint/2010/main" val="200082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9187C6-B32B-4A03-BC6A-87C6F1042412}" type="slidenum">
              <a:rPr lang="en-US" smtClean="0"/>
              <a:t>16</a:t>
            </a:fld>
            <a:endParaRPr lang="en-US"/>
          </a:p>
        </p:txBody>
      </p:sp>
    </p:spTree>
    <p:extLst>
      <p:ext uri="{BB962C8B-B14F-4D97-AF65-F5344CB8AC3E}">
        <p14:creationId xmlns:p14="http://schemas.microsoft.com/office/powerpoint/2010/main" val="157574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0E86-39D5-A81B-CACF-34A96064EC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F2F2B-28C4-B3E1-15D0-2EE0DFBBD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1E37F-C9C3-97D4-586F-9DD792166E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B0C105-80A8-4C51-1523-A6E68066398A}"/>
              </a:ext>
            </a:extLst>
          </p:cNvPr>
          <p:cNvSpPr>
            <a:spLocks noGrp="1"/>
          </p:cNvSpPr>
          <p:nvPr>
            <p:ph type="sldNum" sz="quarter" idx="5"/>
          </p:nvPr>
        </p:nvSpPr>
        <p:spPr/>
        <p:txBody>
          <a:bodyPr/>
          <a:lstStyle/>
          <a:p>
            <a:fld id="{959187C6-B32B-4A03-BC6A-87C6F1042412}" type="slidenum">
              <a:rPr lang="en-US" smtClean="0"/>
              <a:t>17</a:t>
            </a:fld>
            <a:endParaRPr lang="en-US"/>
          </a:p>
        </p:txBody>
      </p:sp>
    </p:spTree>
    <p:extLst>
      <p:ext uri="{BB962C8B-B14F-4D97-AF65-F5344CB8AC3E}">
        <p14:creationId xmlns:p14="http://schemas.microsoft.com/office/powerpoint/2010/main" val="179176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59187C6-B32B-4A03-BC6A-87C6F1042412}" type="slidenum">
              <a:rPr lang="en-US" smtClean="0"/>
              <a:t>18</a:t>
            </a:fld>
            <a:endParaRPr lang="en-US"/>
          </a:p>
        </p:txBody>
      </p:sp>
    </p:spTree>
    <p:extLst>
      <p:ext uri="{BB962C8B-B14F-4D97-AF65-F5344CB8AC3E}">
        <p14:creationId xmlns:p14="http://schemas.microsoft.com/office/powerpoint/2010/main" val="319316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187C6-B32B-4A03-BC6A-87C6F1042412}" type="slidenum">
              <a:rPr lang="en-US" smtClean="0"/>
              <a:t>2</a:t>
            </a:fld>
            <a:endParaRPr lang="en-US"/>
          </a:p>
        </p:txBody>
      </p:sp>
    </p:spTree>
    <p:extLst>
      <p:ext uri="{BB962C8B-B14F-4D97-AF65-F5344CB8AC3E}">
        <p14:creationId xmlns:p14="http://schemas.microsoft.com/office/powerpoint/2010/main" val="22393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187C6-B32B-4A03-BC6A-87C6F1042412}" type="slidenum">
              <a:rPr lang="en-US" smtClean="0"/>
              <a:t>3</a:t>
            </a:fld>
            <a:endParaRPr lang="en-US"/>
          </a:p>
        </p:txBody>
      </p:sp>
    </p:spTree>
    <p:extLst>
      <p:ext uri="{BB962C8B-B14F-4D97-AF65-F5344CB8AC3E}">
        <p14:creationId xmlns:p14="http://schemas.microsoft.com/office/powerpoint/2010/main" val="3342322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AB660-745C-6803-2EDC-BE83862C2A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D175A7-FB19-9FCE-E2F4-6AE6CB0E30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C84D0-D4A4-74E8-5819-E1B979FAA54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70C50081-1B32-CF42-60A0-32946856A8F2}"/>
              </a:ext>
            </a:extLst>
          </p:cNvPr>
          <p:cNvSpPr>
            <a:spLocks noGrp="1"/>
          </p:cNvSpPr>
          <p:nvPr>
            <p:ph type="sldNum" sz="quarter" idx="5"/>
          </p:nvPr>
        </p:nvSpPr>
        <p:spPr/>
        <p:txBody>
          <a:bodyPr/>
          <a:lstStyle/>
          <a:p>
            <a:fld id="{959187C6-B32B-4A03-BC6A-87C6F1042412}" type="slidenum">
              <a:rPr lang="en-US" smtClean="0"/>
              <a:t>4</a:t>
            </a:fld>
            <a:endParaRPr lang="en-US"/>
          </a:p>
        </p:txBody>
      </p:sp>
    </p:spTree>
    <p:extLst>
      <p:ext uri="{BB962C8B-B14F-4D97-AF65-F5344CB8AC3E}">
        <p14:creationId xmlns:p14="http://schemas.microsoft.com/office/powerpoint/2010/main" val="95153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9187C6-B32B-4A03-BC6A-87C6F1042412}" type="slidenum">
              <a:rPr lang="en-US" smtClean="0"/>
              <a:t>5</a:t>
            </a:fld>
            <a:endParaRPr lang="en-US"/>
          </a:p>
        </p:txBody>
      </p:sp>
    </p:spTree>
    <p:extLst>
      <p:ext uri="{BB962C8B-B14F-4D97-AF65-F5344CB8AC3E}">
        <p14:creationId xmlns:p14="http://schemas.microsoft.com/office/powerpoint/2010/main" val="252145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08B2-A087-32E9-6C74-618D0882D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08635-658C-7FB4-05F3-773984EB5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EF7D2-4675-B546-C906-A7C239094F24}"/>
              </a:ext>
            </a:extLst>
          </p:cNvPr>
          <p:cNvSpPr>
            <a:spLocks noGrp="1"/>
          </p:cNvSpPr>
          <p:nvPr>
            <p:ph type="body" idx="1"/>
          </p:nvPr>
        </p:nvSpPr>
        <p:spPr/>
        <p:txBody>
          <a:bodyPr/>
          <a:lstStyle/>
          <a:p>
            <a:endParaRPr lang="en-US" dirty="0"/>
          </a:p>
          <a:p>
            <a:endParaRPr lang="en-US" dirty="0">
              <a:cs typeface="Calibri"/>
            </a:endParaRPr>
          </a:p>
        </p:txBody>
      </p:sp>
      <p:sp>
        <p:nvSpPr>
          <p:cNvPr id="4" name="Slide Number Placeholder 3">
            <a:extLst>
              <a:ext uri="{FF2B5EF4-FFF2-40B4-BE49-F238E27FC236}">
                <a16:creationId xmlns:a16="http://schemas.microsoft.com/office/drawing/2014/main" id="{F7F1A201-B540-4F7A-C22E-EC8213FEA30D}"/>
              </a:ext>
            </a:extLst>
          </p:cNvPr>
          <p:cNvSpPr>
            <a:spLocks noGrp="1"/>
          </p:cNvSpPr>
          <p:nvPr>
            <p:ph type="sldNum" sz="quarter" idx="5"/>
          </p:nvPr>
        </p:nvSpPr>
        <p:spPr/>
        <p:txBody>
          <a:bodyPr/>
          <a:lstStyle/>
          <a:p>
            <a:fld id="{959187C6-B32B-4A03-BC6A-87C6F1042412}" type="slidenum">
              <a:rPr lang="en-US" smtClean="0"/>
              <a:t>6</a:t>
            </a:fld>
            <a:endParaRPr lang="en-US"/>
          </a:p>
        </p:txBody>
      </p:sp>
    </p:spTree>
    <p:extLst>
      <p:ext uri="{BB962C8B-B14F-4D97-AF65-F5344CB8AC3E}">
        <p14:creationId xmlns:p14="http://schemas.microsoft.com/office/powerpoint/2010/main" val="1589625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59187C6-B32B-4A03-BC6A-87C6F1042412}" type="slidenum">
              <a:rPr lang="en-US" smtClean="0"/>
              <a:t>7</a:t>
            </a:fld>
            <a:endParaRPr lang="en-US"/>
          </a:p>
        </p:txBody>
      </p:sp>
    </p:spTree>
    <p:extLst>
      <p:ext uri="{BB962C8B-B14F-4D97-AF65-F5344CB8AC3E}">
        <p14:creationId xmlns:p14="http://schemas.microsoft.com/office/powerpoint/2010/main" val="378061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187C6-B32B-4A03-BC6A-87C6F1042412}" type="slidenum">
              <a:rPr lang="en-US" smtClean="0"/>
              <a:t>8</a:t>
            </a:fld>
            <a:endParaRPr lang="en-US"/>
          </a:p>
        </p:txBody>
      </p:sp>
    </p:spTree>
    <p:extLst>
      <p:ext uri="{BB962C8B-B14F-4D97-AF65-F5344CB8AC3E}">
        <p14:creationId xmlns:p14="http://schemas.microsoft.com/office/powerpoint/2010/main" val="239490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5BF7-2AEF-EB64-973A-AE24168EE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E834A-8BC8-06C8-1202-456895D1C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7742EA-FD4B-C90A-0974-46E9599997D4}"/>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63FC9279-405A-D7EC-5D04-928E3912B947}"/>
              </a:ext>
            </a:extLst>
          </p:cNvPr>
          <p:cNvSpPr>
            <a:spLocks noGrp="1"/>
          </p:cNvSpPr>
          <p:nvPr>
            <p:ph type="sldNum" sz="quarter" idx="5"/>
          </p:nvPr>
        </p:nvSpPr>
        <p:spPr/>
        <p:txBody>
          <a:bodyPr/>
          <a:lstStyle/>
          <a:p>
            <a:fld id="{959187C6-B32B-4A03-BC6A-87C6F1042412}" type="slidenum">
              <a:rPr lang="en-US" smtClean="0"/>
              <a:t>9</a:t>
            </a:fld>
            <a:endParaRPr lang="en-US"/>
          </a:p>
        </p:txBody>
      </p:sp>
    </p:spTree>
    <p:extLst>
      <p:ext uri="{BB962C8B-B14F-4D97-AF65-F5344CB8AC3E}">
        <p14:creationId xmlns:p14="http://schemas.microsoft.com/office/powerpoint/2010/main" val="421699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3013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2656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10/23/2025</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4085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2884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10/23/2025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9095993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2872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4464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1719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56544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29987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40276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10/23/2025</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9038946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g"/><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notesSlide" Target="../notesSlides/notesSlide16.xml"/><Relationship Id="rId16"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C7E2C6-B50A-5A62-0659-EC4C96917916}"/>
              </a:ext>
            </a:extLst>
          </p:cNvPr>
          <p:cNvSpPr>
            <a:spLocks noGrp="1"/>
          </p:cNvSpPr>
          <p:nvPr>
            <p:ph type="subTitle" idx="1"/>
          </p:nvPr>
        </p:nvSpPr>
        <p:spPr>
          <a:xfrm>
            <a:off x="7920318" y="350321"/>
            <a:ext cx="4003106" cy="1942434"/>
          </a:xfrm>
        </p:spPr>
        <p:txBody>
          <a:bodyPr>
            <a:normAutofit/>
          </a:bodyPr>
          <a:lstStyle/>
          <a:p>
            <a:r>
              <a:rPr lang="en-US" sz="3200" dirty="0"/>
              <a:t>The CA SWTCIE Project</a:t>
            </a:r>
          </a:p>
        </p:txBody>
      </p:sp>
      <p:sp>
        <p:nvSpPr>
          <p:cNvPr id="12" name="Rectangle 11">
            <a:extLst>
              <a:ext uri="{FF2B5EF4-FFF2-40B4-BE49-F238E27FC236}">
                <a16:creationId xmlns:a16="http://schemas.microsoft.com/office/drawing/2014/main" id="{09677A03-C22A-4962-AF1F-A5DB769A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0358"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86DFEB7-EED9-28CB-5A70-E0D41578001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a:fillRect/>
          </a:stretch>
        </p:blipFill>
        <p:spPr>
          <a:xfrm>
            <a:off x="634275" y="598634"/>
            <a:ext cx="6266001" cy="5619286"/>
          </a:xfrm>
          <a:prstGeom prst="rect">
            <a:avLst/>
          </a:prstGeom>
        </p:spPr>
      </p:pic>
      <p:sp>
        <p:nvSpPr>
          <p:cNvPr id="7" name="Footer Placeholder 2">
            <a:extLst>
              <a:ext uri="{FF2B5EF4-FFF2-40B4-BE49-F238E27FC236}">
                <a16:creationId xmlns:a16="http://schemas.microsoft.com/office/drawing/2014/main" id="{BB504120-97D2-656D-D008-FBD260BFE676}"/>
              </a:ext>
            </a:extLst>
          </p:cNvPr>
          <p:cNvSpPr>
            <a:spLocks noGrp="1"/>
          </p:cNvSpPr>
          <p:nvPr>
            <p:ph type="ftr" sz="quarter" idx="11"/>
          </p:nvPr>
        </p:nvSpPr>
        <p:spPr>
          <a:xfrm>
            <a:off x="731519" y="6422854"/>
            <a:ext cx="6555545" cy="365125"/>
          </a:xfrm>
        </p:spPr>
        <p:txBody>
          <a:bodyPr>
            <a:normAutofit/>
          </a:bodyPr>
          <a:lstStyle/>
          <a:p>
            <a:pPr algn="l">
              <a:lnSpc>
                <a:spcPct val="90000"/>
              </a:lnSpc>
              <a:spcAft>
                <a:spcPts val="600"/>
              </a:spcAft>
            </a:pPr>
            <a:r>
              <a:rPr lang="en-US" sz="600" dirty="0">
                <a:solidFill>
                  <a:schemeClr val="bg2"/>
                </a:solidFill>
              </a:rPr>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pic>
        <p:nvPicPr>
          <p:cNvPr id="4" name="Picture 3" descr="This is the Department of Rehabilitation logo.">
            <a:extLst>
              <a:ext uri="{FF2B5EF4-FFF2-40B4-BE49-F238E27FC236}">
                <a16:creationId xmlns:a16="http://schemas.microsoft.com/office/drawing/2014/main" id="{15DC3B5B-A12F-8637-95C3-0B468D524809}"/>
              </a:ext>
            </a:extLst>
          </p:cNvPr>
          <p:cNvPicPr>
            <a:picLocks noChangeAspect="1"/>
          </p:cNvPicPr>
          <p:nvPr/>
        </p:nvPicPr>
        <p:blipFill>
          <a:blip r:embed="rId4"/>
          <a:stretch>
            <a:fillRect/>
          </a:stretch>
        </p:blipFill>
        <p:spPr>
          <a:xfrm>
            <a:off x="8249593" y="2662679"/>
            <a:ext cx="3190397" cy="766321"/>
          </a:xfrm>
          <a:prstGeom prst="rect">
            <a:avLst/>
          </a:prstGeom>
        </p:spPr>
      </p:pic>
      <p:pic>
        <p:nvPicPr>
          <p:cNvPr id="8" name="Picture 7" descr="This is a picture of a student standing in front of a window with a black cap and colorful shirt.">
            <a:extLst>
              <a:ext uri="{FF2B5EF4-FFF2-40B4-BE49-F238E27FC236}">
                <a16:creationId xmlns:a16="http://schemas.microsoft.com/office/drawing/2014/main" id="{3F54F683-1380-B498-ADEB-51FD67EEAE77}"/>
              </a:ext>
            </a:extLst>
          </p:cNvPr>
          <p:cNvPicPr>
            <a:picLocks noChangeAspect="1"/>
          </p:cNvPicPr>
          <p:nvPr/>
        </p:nvPicPr>
        <p:blipFill>
          <a:blip r:embed="rId5"/>
          <a:stretch>
            <a:fillRect/>
          </a:stretch>
        </p:blipFill>
        <p:spPr>
          <a:xfrm>
            <a:off x="1783942" y="1767696"/>
            <a:ext cx="2493480" cy="3322608"/>
          </a:xfrm>
          <a:prstGeom prst="rect">
            <a:avLst/>
          </a:prstGeom>
        </p:spPr>
      </p:pic>
      <p:sp>
        <p:nvSpPr>
          <p:cNvPr id="2" name="Title 1">
            <a:extLst>
              <a:ext uri="{FF2B5EF4-FFF2-40B4-BE49-F238E27FC236}">
                <a16:creationId xmlns:a16="http://schemas.microsoft.com/office/drawing/2014/main" id="{01989905-2624-CFA1-247B-0BB1ACEE9B0A}"/>
              </a:ext>
            </a:extLst>
          </p:cNvPr>
          <p:cNvSpPr>
            <a:spLocks noGrp="1"/>
          </p:cNvSpPr>
          <p:nvPr>
            <p:ph type="ctrTitle"/>
          </p:nvPr>
        </p:nvSpPr>
        <p:spPr>
          <a:xfrm>
            <a:off x="365759" y="-1739347"/>
            <a:ext cx="11471565" cy="1739347"/>
          </a:xfrm>
        </p:spPr>
        <p:txBody>
          <a:bodyPr vert="horz" lIns="91440" tIns="45720" rIns="91440" bIns="45720" rtlCol="0" anchor="b">
            <a:normAutofit/>
          </a:bodyPr>
          <a:lstStyle/>
          <a:p>
            <a:r>
              <a:rPr lang="en-US" dirty="0"/>
              <a:t>The CA SWTCIE project</a:t>
            </a:r>
          </a:p>
        </p:txBody>
      </p:sp>
    </p:spTree>
    <p:extLst>
      <p:ext uri="{BB962C8B-B14F-4D97-AF65-F5344CB8AC3E}">
        <p14:creationId xmlns:p14="http://schemas.microsoft.com/office/powerpoint/2010/main" val="345610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50E1D58-8B55-A44B-664E-6631E2681D4A}"/>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37E6D20-479A-4FAB-99FD-CB9355D67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263897BD-3FEE-4148-905C-EFBE4781E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B08BD3-67C7-4273-9EA7-07733AA54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98272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FD53C697-7B7F-FDF4-7B69-B77420BE4E6E}"/>
              </a:ext>
            </a:extLst>
          </p:cNvPr>
          <p:cNvSpPr>
            <a:spLocks noGrp="1"/>
          </p:cNvSpPr>
          <p:nvPr>
            <p:ph type="title"/>
          </p:nvPr>
        </p:nvSpPr>
        <p:spPr>
          <a:xfrm>
            <a:off x="365759" y="4119880"/>
            <a:ext cx="11471565" cy="1739347"/>
          </a:xfrm>
        </p:spPr>
        <p:txBody>
          <a:bodyPr vert="horz" lIns="91440" tIns="45720" rIns="91440" bIns="45720" rtlCol="0" anchor="ctr">
            <a:normAutofit/>
          </a:bodyPr>
          <a:lstStyle/>
          <a:p>
            <a:pPr algn="ctr">
              <a:lnSpc>
                <a:spcPct val="80000"/>
              </a:lnSpc>
            </a:pPr>
            <a:r>
              <a:rPr lang="en-US" sz="6000" spc="150" dirty="0"/>
              <a:t>Peer Mentoring and Family Supports</a:t>
            </a:r>
          </a:p>
        </p:txBody>
      </p:sp>
      <p:sp>
        <p:nvSpPr>
          <p:cNvPr id="23" name="Rectangle 22">
            <a:extLst>
              <a:ext uri="{FF2B5EF4-FFF2-40B4-BE49-F238E27FC236}">
                <a16:creationId xmlns:a16="http://schemas.microsoft.com/office/drawing/2014/main" id="{C830092F-F110-4A3C-A5BA-262D4A098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571" y="616626"/>
            <a:ext cx="4158191"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standing in a room&#10;&#10;4 CSP students standing next to each other">
            <a:extLst>
              <a:ext uri="{FF2B5EF4-FFF2-40B4-BE49-F238E27FC236}">
                <a16:creationId xmlns:a16="http://schemas.microsoft.com/office/drawing/2014/main" id="{DDB0EE11-1CDC-6B60-4622-5DE3A86767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6304" y="1209173"/>
            <a:ext cx="3514725" cy="1977032"/>
          </a:xfrm>
          <a:prstGeom prst="rect">
            <a:avLst/>
          </a:prstGeom>
        </p:spPr>
      </p:pic>
      <p:sp>
        <p:nvSpPr>
          <p:cNvPr id="21" name="Rectangle 20">
            <a:extLst>
              <a:ext uri="{FF2B5EF4-FFF2-40B4-BE49-F238E27FC236}">
                <a16:creationId xmlns:a16="http://schemas.microsoft.com/office/drawing/2014/main" id="{436B355D-681C-4477-ACD2-2C2DF3508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616626"/>
            <a:ext cx="4158191" cy="31826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ext Chapter Parent Hours picture">
            <a:extLst>
              <a:ext uri="{FF2B5EF4-FFF2-40B4-BE49-F238E27FC236}">
                <a16:creationId xmlns:a16="http://schemas.microsoft.com/office/drawing/2014/main" id="{3A09EFCC-3025-846A-8410-2E8457D804DA}"/>
              </a:ext>
            </a:extLst>
          </p:cNvPr>
          <p:cNvPicPr>
            <a:picLocks noChangeAspect="1"/>
          </p:cNvPicPr>
          <p:nvPr/>
        </p:nvPicPr>
        <p:blipFill>
          <a:blip r:embed="rId4"/>
          <a:stretch>
            <a:fillRect/>
          </a:stretch>
        </p:blipFill>
        <p:spPr>
          <a:xfrm>
            <a:off x="6984171" y="987885"/>
            <a:ext cx="2542716" cy="2542716"/>
          </a:xfrm>
          <a:prstGeom prst="rect">
            <a:avLst/>
          </a:prstGeom>
        </p:spPr>
      </p:pic>
      <p:pic>
        <p:nvPicPr>
          <p:cNvPr id="4" name="Picture 3" descr="DOR logo">
            <a:extLst>
              <a:ext uri="{FF2B5EF4-FFF2-40B4-BE49-F238E27FC236}">
                <a16:creationId xmlns:a16="http://schemas.microsoft.com/office/drawing/2014/main" id="{1141F0DC-7445-40DA-3B75-7E1A397471B8}"/>
              </a:ext>
            </a:extLst>
          </p:cNvPr>
          <p:cNvPicPr>
            <a:picLocks noChangeAspect="1"/>
          </p:cNvPicPr>
          <p:nvPr/>
        </p:nvPicPr>
        <p:blipFill>
          <a:blip r:embed="rId5"/>
          <a:stretch>
            <a:fillRect/>
          </a:stretch>
        </p:blipFill>
        <p:spPr>
          <a:xfrm>
            <a:off x="9191021" y="6036030"/>
            <a:ext cx="2487384" cy="597460"/>
          </a:xfrm>
          <a:prstGeom prst="rect">
            <a:avLst/>
          </a:prstGeom>
        </p:spPr>
      </p:pic>
      <p:sp>
        <p:nvSpPr>
          <p:cNvPr id="5" name="Footer Placeholder 2">
            <a:extLst>
              <a:ext uri="{FF2B5EF4-FFF2-40B4-BE49-F238E27FC236}">
                <a16:creationId xmlns:a16="http://schemas.microsoft.com/office/drawing/2014/main" id="{F423A5DF-A9D3-A6BB-7ECE-6F41CE05E2B9}"/>
              </a:ext>
            </a:extLst>
          </p:cNvPr>
          <p:cNvSpPr>
            <a:spLocks noGrp="1"/>
          </p:cNvSpPr>
          <p:nvPr>
            <p:ph type="ftr" sz="quarter" idx="11"/>
          </p:nvPr>
        </p:nvSpPr>
        <p:spPr>
          <a:xfrm>
            <a:off x="218049" y="6372133"/>
            <a:ext cx="8672733"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232046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EF2374F-F58C-F39E-3F8A-C7022DC0F5DC}"/>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F1DD0A1-FE98-C84F-A854-B9F38DEFB446}"/>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t>Key Learnings</a:t>
            </a:r>
          </a:p>
        </p:txBody>
      </p:sp>
      <p:graphicFrame>
        <p:nvGraphicFramePr>
          <p:cNvPr id="13" name="TextBox 9" descr="5 colorful boxes with text inside each.">
            <a:extLst>
              <a:ext uri="{FF2B5EF4-FFF2-40B4-BE49-F238E27FC236}">
                <a16:creationId xmlns:a16="http://schemas.microsoft.com/office/drawing/2014/main" id="{76D8C539-014E-763C-27A8-7CDDDD274B8C}"/>
              </a:ext>
            </a:extLst>
          </p:cNvPr>
          <p:cNvGraphicFramePr/>
          <p:nvPr>
            <p:extLst>
              <p:ext uri="{D42A27DB-BD31-4B8C-83A1-F6EECF244321}">
                <p14:modId xmlns:p14="http://schemas.microsoft.com/office/powerpoint/2010/main" val="2562077525"/>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OR logo">
            <a:extLst>
              <a:ext uri="{FF2B5EF4-FFF2-40B4-BE49-F238E27FC236}">
                <a16:creationId xmlns:a16="http://schemas.microsoft.com/office/drawing/2014/main" id="{3A964DB5-A9E4-A42A-6F68-5369F31CED23}"/>
              </a:ext>
            </a:extLst>
          </p:cNvPr>
          <p:cNvPicPr>
            <a:picLocks noChangeAspect="1"/>
          </p:cNvPicPr>
          <p:nvPr/>
        </p:nvPicPr>
        <p:blipFill>
          <a:blip r:embed="rId8"/>
          <a:stretch>
            <a:fillRect/>
          </a:stretch>
        </p:blipFill>
        <p:spPr>
          <a:xfrm>
            <a:off x="9528217" y="315349"/>
            <a:ext cx="2487384" cy="597460"/>
          </a:xfrm>
          <a:prstGeom prst="rect">
            <a:avLst/>
          </a:prstGeom>
        </p:spPr>
      </p:pic>
      <p:sp>
        <p:nvSpPr>
          <p:cNvPr id="5" name="Footer Placeholder 2">
            <a:extLst>
              <a:ext uri="{FF2B5EF4-FFF2-40B4-BE49-F238E27FC236}">
                <a16:creationId xmlns:a16="http://schemas.microsoft.com/office/drawing/2014/main" id="{9410FD3F-A7E0-B0E8-7439-3B4D1654F2DE}"/>
              </a:ext>
            </a:extLst>
          </p:cNvPr>
          <p:cNvSpPr>
            <a:spLocks noGrp="1"/>
          </p:cNvSpPr>
          <p:nvPr>
            <p:ph type="ftr" sz="quarter" idx="11"/>
          </p:nvPr>
        </p:nvSpPr>
        <p:spPr>
          <a:xfrm>
            <a:off x="351692" y="6316766"/>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106353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9C74064-274F-AF79-497A-B9811CCEA3E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D3564E1-CA23-5813-B658-B1EEB3934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494CDA3-8886-7E15-FB6D-F535B505C6BD}"/>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t>Future Plans - Sustainability</a:t>
            </a:r>
          </a:p>
        </p:txBody>
      </p:sp>
      <p:graphicFrame>
        <p:nvGraphicFramePr>
          <p:cNvPr id="7" name="TextBox 4" descr="5 colorful boxes with symbols inside each and text below each one.">
            <a:extLst>
              <a:ext uri="{FF2B5EF4-FFF2-40B4-BE49-F238E27FC236}">
                <a16:creationId xmlns:a16="http://schemas.microsoft.com/office/drawing/2014/main" id="{A18A910E-BA68-4E64-8512-E9E4BB6A7626}"/>
              </a:ext>
            </a:extLst>
          </p:cNvPr>
          <p:cNvGraphicFramePr/>
          <p:nvPr>
            <p:extLst>
              <p:ext uri="{D42A27DB-BD31-4B8C-83A1-F6EECF244321}">
                <p14:modId xmlns:p14="http://schemas.microsoft.com/office/powerpoint/2010/main" val="1238235799"/>
              </p:ext>
            </p:extLst>
          </p:nvPr>
        </p:nvGraphicFramePr>
        <p:xfrm>
          <a:off x="1138464" y="2013659"/>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OR logo">
            <a:extLst>
              <a:ext uri="{FF2B5EF4-FFF2-40B4-BE49-F238E27FC236}">
                <a16:creationId xmlns:a16="http://schemas.microsoft.com/office/drawing/2014/main" id="{49046E02-176D-269E-8394-85F9EE035C7F}"/>
              </a:ext>
            </a:extLst>
          </p:cNvPr>
          <p:cNvPicPr>
            <a:picLocks noChangeAspect="1"/>
          </p:cNvPicPr>
          <p:nvPr/>
        </p:nvPicPr>
        <p:blipFill>
          <a:blip r:embed="rId8"/>
          <a:stretch>
            <a:fillRect/>
          </a:stretch>
        </p:blipFill>
        <p:spPr>
          <a:xfrm>
            <a:off x="9397219" y="367740"/>
            <a:ext cx="2487384" cy="597460"/>
          </a:xfrm>
          <a:prstGeom prst="rect">
            <a:avLst/>
          </a:prstGeom>
        </p:spPr>
      </p:pic>
      <p:sp>
        <p:nvSpPr>
          <p:cNvPr id="5" name="Footer Placeholder 2">
            <a:extLst>
              <a:ext uri="{FF2B5EF4-FFF2-40B4-BE49-F238E27FC236}">
                <a16:creationId xmlns:a16="http://schemas.microsoft.com/office/drawing/2014/main" id="{A12C4086-7663-F4EE-2F30-2511F92F8AAD}"/>
              </a:ext>
            </a:extLst>
          </p:cNvPr>
          <p:cNvSpPr>
            <a:spLocks noGrp="1"/>
          </p:cNvSpPr>
          <p:nvPr>
            <p:ph type="ftr" sz="quarter" idx="11"/>
          </p:nvPr>
        </p:nvSpPr>
        <p:spPr>
          <a:xfrm>
            <a:off x="218049" y="6372133"/>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280529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23FA12F-B06B-943A-ECB3-0A1F33ABC042}"/>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A4F6020-52AB-DE0B-41F3-957DCE03728A}"/>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t>Key Takeaways of the Program</a:t>
            </a:r>
          </a:p>
        </p:txBody>
      </p:sp>
      <p:graphicFrame>
        <p:nvGraphicFramePr>
          <p:cNvPr id="10" name="TextBox 7" descr="5 boxes with green background and white text in each.">
            <a:extLst>
              <a:ext uri="{FF2B5EF4-FFF2-40B4-BE49-F238E27FC236}">
                <a16:creationId xmlns:a16="http://schemas.microsoft.com/office/drawing/2014/main" id="{734E4094-1548-E8E7-BF86-FEA844CE2C5E}"/>
              </a:ext>
            </a:extLst>
          </p:cNvPr>
          <p:cNvGraphicFramePr/>
          <p:nvPr>
            <p:extLst>
              <p:ext uri="{D42A27DB-BD31-4B8C-83A1-F6EECF244321}">
                <p14:modId xmlns:p14="http://schemas.microsoft.com/office/powerpoint/2010/main" val="130794422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OR logo">
            <a:extLst>
              <a:ext uri="{FF2B5EF4-FFF2-40B4-BE49-F238E27FC236}">
                <a16:creationId xmlns:a16="http://schemas.microsoft.com/office/drawing/2014/main" id="{B84BE4AC-EB63-779D-31EB-38786395F855}"/>
              </a:ext>
            </a:extLst>
          </p:cNvPr>
          <p:cNvPicPr>
            <a:picLocks noChangeAspect="1"/>
          </p:cNvPicPr>
          <p:nvPr/>
        </p:nvPicPr>
        <p:blipFill>
          <a:blip r:embed="rId8"/>
          <a:stretch>
            <a:fillRect/>
          </a:stretch>
        </p:blipFill>
        <p:spPr>
          <a:xfrm>
            <a:off x="9497044" y="367740"/>
            <a:ext cx="2487384" cy="597460"/>
          </a:xfrm>
          <a:prstGeom prst="rect">
            <a:avLst/>
          </a:prstGeom>
        </p:spPr>
      </p:pic>
      <p:sp>
        <p:nvSpPr>
          <p:cNvPr id="5" name="Footer Placeholder 2">
            <a:extLst>
              <a:ext uri="{FF2B5EF4-FFF2-40B4-BE49-F238E27FC236}">
                <a16:creationId xmlns:a16="http://schemas.microsoft.com/office/drawing/2014/main" id="{BBFDA188-CB9A-9BB5-1B9D-EB4064B248E4}"/>
              </a:ext>
            </a:extLst>
          </p:cNvPr>
          <p:cNvSpPr>
            <a:spLocks noGrp="1"/>
          </p:cNvSpPr>
          <p:nvPr>
            <p:ph type="ftr" sz="quarter" idx="11"/>
          </p:nvPr>
        </p:nvSpPr>
        <p:spPr>
          <a:xfrm>
            <a:off x="218049" y="6372133"/>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1823788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9B88-6ED7-2753-296A-75DDFEECA1DD}"/>
              </a:ext>
            </a:extLst>
          </p:cNvPr>
          <p:cNvSpPr>
            <a:spLocks noGrp="1"/>
          </p:cNvSpPr>
          <p:nvPr>
            <p:ph type="title"/>
          </p:nvPr>
        </p:nvSpPr>
        <p:spPr/>
        <p:txBody>
          <a:bodyPr/>
          <a:lstStyle/>
          <a:p>
            <a:r>
              <a:rPr lang="en-US" dirty="0"/>
              <a:t>Successes</a:t>
            </a:r>
          </a:p>
        </p:txBody>
      </p:sp>
      <p:sp>
        <p:nvSpPr>
          <p:cNvPr id="3" name="TextBox 2">
            <a:extLst>
              <a:ext uri="{FF2B5EF4-FFF2-40B4-BE49-F238E27FC236}">
                <a16:creationId xmlns:a16="http://schemas.microsoft.com/office/drawing/2014/main" id="{E68BF644-F9D4-D73D-6FF2-701FB9A0143C}"/>
              </a:ext>
            </a:extLst>
          </p:cNvPr>
          <p:cNvSpPr txBox="1"/>
          <p:nvPr/>
        </p:nvSpPr>
        <p:spPr>
          <a:xfrm>
            <a:off x="891192" y="2166265"/>
            <a:ext cx="4893081" cy="3693319"/>
          </a:xfrm>
          <a:prstGeom prst="rect">
            <a:avLst/>
          </a:prstGeom>
          <a:noFill/>
        </p:spPr>
        <p:txBody>
          <a:bodyPr wrap="square" rtlCol="0">
            <a:spAutoFit/>
          </a:bodyPr>
          <a:lstStyle/>
          <a:p>
            <a:r>
              <a:rPr lang="en-US" b="1" dirty="0"/>
              <a:t>Parent Quote:</a:t>
            </a:r>
          </a:p>
          <a:p>
            <a:r>
              <a:rPr lang="en-US" dirty="0"/>
              <a:t>“Hello good evening, I am sending this message to let you know the progress that I have seen in Perla. </a:t>
            </a:r>
          </a:p>
          <a:p>
            <a:endParaRPr lang="en-US" dirty="0"/>
          </a:p>
          <a:p>
            <a:r>
              <a:rPr lang="en-US" dirty="0"/>
              <a:t>Before participating in CSP, she wasn’t able to do things like pay for items at the store or wake up on her own to go to school. I am so satisfied with this program because it’s helping her. </a:t>
            </a:r>
          </a:p>
          <a:p>
            <a:endParaRPr lang="en-US" dirty="0"/>
          </a:p>
          <a:p>
            <a:r>
              <a:rPr lang="en-US" dirty="0"/>
              <a:t>I never thought I’d see these changes in her. She still has more progress ahead, but this is a great start. I’m very grateful and content.””</a:t>
            </a:r>
          </a:p>
        </p:txBody>
      </p:sp>
      <p:pic>
        <p:nvPicPr>
          <p:cNvPr id="4" name="Picture 3" descr="Picture of CSP student standing up in the stands of a baseball stadium.">
            <a:extLst>
              <a:ext uri="{FF2B5EF4-FFF2-40B4-BE49-F238E27FC236}">
                <a16:creationId xmlns:a16="http://schemas.microsoft.com/office/drawing/2014/main" id="{5A145DFA-5DB6-1090-9362-D102C52DF5D1}"/>
              </a:ext>
            </a:extLst>
          </p:cNvPr>
          <p:cNvPicPr>
            <a:picLocks noChangeAspect="1"/>
          </p:cNvPicPr>
          <p:nvPr/>
        </p:nvPicPr>
        <p:blipFill>
          <a:blip r:embed="rId3"/>
          <a:stretch>
            <a:fillRect/>
          </a:stretch>
        </p:blipFill>
        <p:spPr>
          <a:xfrm>
            <a:off x="7247855" y="2527807"/>
            <a:ext cx="3161905" cy="3485714"/>
          </a:xfrm>
          <a:prstGeom prst="rect">
            <a:avLst/>
          </a:prstGeom>
        </p:spPr>
      </p:pic>
      <p:sp>
        <p:nvSpPr>
          <p:cNvPr id="5" name="TextBox 4">
            <a:extLst>
              <a:ext uri="{FF2B5EF4-FFF2-40B4-BE49-F238E27FC236}">
                <a16:creationId xmlns:a16="http://schemas.microsoft.com/office/drawing/2014/main" id="{1652C6C1-ED54-A2DD-F421-8FD625925BDD}"/>
              </a:ext>
            </a:extLst>
          </p:cNvPr>
          <p:cNvSpPr txBox="1"/>
          <p:nvPr/>
        </p:nvSpPr>
        <p:spPr>
          <a:xfrm>
            <a:off x="7247855" y="2068984"/>
            <a:ext cx="2487235" cy="369332"/>
          </a:xfrm>
          <a:prstGeom prst="rect">
            <a:avLst/>
          </a:prstGeom>
          <a:noFill/>
        </p:spPr>
        <p:txBody>
          <a:bodyPr wrap="square" rtlCol="0">
            <a:spAutoFit/>
          </a:bodyPr>
          <a:lstStyle/>
          <a:p>
            <a:r>
              <a:rPr lang="en-US" b="1" dirty="0"/>
              <a:t>Angel:</a:t>
            </a:r>
          </a:p>
        </p:txBody>
      </p:sp>
      <p:pic>
        <p:nvPicPr>
          <p:cNvPr id="6" name="Picture 5" descr="DOR logo">
            <a:extLst>
              <a:ext uri="{FF2B5EF4-FFF2-40B4-BE49-F238E27FC236}">
                <a16:creationId xmlns:a16="http://schemas.microsoft.com/office/drawing/2014/main" id="{54DF5709-33AC-69B5-1F94-FCA877F2ADC5}"/>
              </a:ext>
            </a:extLst>
          </p:cNvPr>
          <p:cNvPicPr>
            <a:picLocks noChangeAspect="1"/>
          </p:cNvPicPr>
          <p:nvPr/>
        </p:nvPicPr>
        <p:blipFill>
          <a:blip r:embed="rId4"/>
          <a:stretch>
            <a:fillRect/>
          </a:stretch>
        </p:blipFill>
        <p:spPr>
          <a:xfrm>
            <a:off x="9403526" y="366288"/>
            <a:ext cx="2487384" cy="597460"/>
          </a:xfrm>
          <a:prstGeom prst="rect">
            <a:avLst/>
          </a:prstGeom>
        </p:spPr>
      </p:pic>
      <p:sp>
        <p:nvSpPr>
          <p:cNvPr id="7" name="Footer Placeholder 2">
            <a:extLst>
              <a:ext uri="{FF2B5EF4-FFF2-40B4-BE49-F238E27FC236}">
                <a16:creationId xmlns:a16="http://schemas.microsoft.com/office/drawing/2014/main" id="{F08B79AC-4366-261A-D43B-86920DD3D053}"/>
              </a:ext>
            </a:extLst>
          </p:cNvPr>
          <p:cNvSpPr>
            <a:spLocks noGrp="1"/>
          </p:cNvSpPr>
          <p:nvPr>
            <p:ph type="ftr" sz="quarter" idx="11"/>
          </p:nvPr>
        </p:nvSpPr>
        <p:spPr>
          <a:xfrm>
            <a:off x="218049" y="6372133"/>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187805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glasses and a grey shirt with cartoon characters on it">
            <a:extLst>
              <a:ext uri="{FF2B5EF4-FFF2-40B4-BE49-F238E27FC236}">
                <a16:creationId xmlns:a16="http://schemas.microsoft.com/office/drawing/2014/main" id="{EB209AFC-C1B1-E95D-B54E-11EF9756EE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3780" y="2757713"/>
            <a:ext cx="2424727" cy="3483430"/>
          </a:xfrm>
          <a:prstGeom prst="rect">
            <a:avLst/>
          </a:prstGeom>
        </p:spPr>
      </p:pic>
      <p:pic>
        <p:nvPicPr>
          <p:cNvPr id="18" name="Picture 17" descr="A student wearing a hat and glasses">
            <a:extLst>
              <a:ext uri="{FF2B5EF4-FFF2-40B4-BE49-F238E27FC236}">
                <a16:creationId xmlns:a16="http://schemas.microsoft.com/office/drawing/2014/main" id="{ED056FBA-9DF4-8EE2-BD74-5676EE85F3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1211" y="2751115"/>
            <a:ext cx="2611344" cy="3384469"/>
          </a:xfrm>
          <a:prstGeom prst="rect">
            <a:avLst/>
          </a:prstGeom>
        </p:spPr>
      </p:pic>
      <p:sp>
        <p:nvSpPr>
          <p:cNvPr id="2" name="Title 1">
            <a:extLst>
              <a:ext uri="{FF2B5EF4-FFF2-40B4-BE49-F238E27FC236}">
                <a16:creationId xmlns:a16="http://schemas.microsoft.com/office/drawing/2014/main" id="{CB6A1BCE-2061-9FFF-1450-1EEF1A984CA9}"/>
              </a:ext>
            </a:extLst>
          </p:cNvPr>
          <p:cNvSpPr>
            <a:spLocks noGrp="1"/>
          </p:cNvSpPr>
          <p:nvPr>
            <p:ph type="title"/>
          </p:nvPr>
        </p:nvSpPr>
        <p:spPr>
          <a:xfrm>
            <a:off x="840062" y="383962"/>
            <a:ext cx="5475152" cy="864689"/>
          </a:xfrm>
        </p:spPr>
        <p:txBody>
          <a:bodyPr>
            <a:normAutofit/>
          </a:bodyPr>
          <a:lstStyle/>
          <a:p>
            <a:r>
              <a:rPr lang="en-US" dirty="0">
                <a:latin typeface="Calibri"/>
                <a:cs typeface="Calibri"/>
              </a:rPr>
              <a:t>Student Quotes</a:t>
            </a:r>
          </a:p>
        </p:txBody>
      </p:sp>
      <p:pic>
        <p:nvPicPr>
          <p:cNvPr id="5" name="Picture 4" descr="A person wearing a hat and a jacket">
            <a:extLst>
              <a:ext uri="{FF2B5EF4-FFF2-40B4-BE49-F238E27FC236}">
                <a16:creationId xmlns:a16="http://schemas.microsoft.com/office/drawing/2014/main" id="{F5F2E780-2351-60B7-43A7-118A9183F1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595" y="2749467"/>
            <a:ext cx="2553734" cy="3384469"/>
          </a:xfrm>
          <a:prstGeom prst="rect">
            <a:avLst/>
          </a:prstGeom>
        </p:spPr>
      </p:pic>
      <p:sp>
        <p:nvSpPr>
          <p:cNvPr id="6" name="Speech Bubble: Rectangle with Corners Rounded 5">
            <a:extLst>
              <a:ext uri="{FF2B5EF4-FFF2-40B4-BE49-F238E27FC236}">
                <a16:creationId xmlns:a16="http://schemas.microsoft.com/office/drawing/2014/main" id="{9648E8CB-8663-9464-6615-C9CA25D30AB7}"/>
              </a:ext>
            </a:extLst>
          </p:cNvPr>
          <p:cNvSpPr/>
          <p:nvPr/>
        </p:nvSpPr>
        <p:spPr>
          <a:xfrm>
            <a:off x="946727" y="1448954"/>
            <a:ext cx="3097480" cy="1474519"/>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Calibri"/>
                <a:cs typeface="Calibri"/>
              </a:rPr>
              <a:t>"CSP taught me what a job really means. They help me a lot and understand what I can accomplish."</a:t>
            </a:r>
          </a:p>
          <a:p>
            <a:pPr algn="ctr"/>
            <a:r>
              <a:rPr lang="en-US" sz="1400">
                <a:solidFill>
                  <a:schemeClr val="bg1"/>
                </a:solidFill>
                <a:latin typeface="Calibri"/>
                <a:cs typeface="Calibri"/>
              </a:rPr>
              <a:t>-Josh B.</a:t>
            </a:r>
          </a:p>
        </p:txBody>
      </p:sp>
      <p:pic>
        <p:nvPicPr>
          <p:cNvPr id="12" name="Picture 11" descr="A person wearing glasses and a sweatshirt">
            <a:extLst>
              <a:ext uri="{FF2B5EF4-FFF2-40B4-BE49-F238E27FC236}">
                <a16:creationId xmlns:a16="http://schemas.microsoft.com/office/drawing/2014/main" id="{B2696AC8-213D-50F8-7647-A85CB4C19D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0721" y="2753592"/>
            <a:ext cx="2183628" cy="3484254"/>
          </a:xfrm>
          <a:prstGeom prst="rect">
            <a:avLst/>
          </a:prstGeom>
        </p:spPr>
      </p:pic>
      <p:sp>
        <p:nvSpPr>
          <p:cNvPr id="14" name="Speech Bubble: Oval 13">
            <a:extLst>
              <a:ext uri="{FF2B5EF4-FFF2-40B4-BE49-F238E27FC236}">
                <a16:creationId xmlns:a16="http://schemas.microsoft.com/office/drawing/2014/main" id="{9232869F-829A-BEC1-4CBB-2ECF72481D38}"/>
              </a:ext>
            </a:extLst>
          </p:cNvPr>
          <p:cNvSpPr/>
          <p:nvPr/>
        </p:nvSpPr>
        <p:spPr>
          <a:xfrm>
            <a:off x="6425045" y="1527294"/>
            <a:ext cx="2766785" cy="1397000"/>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Calibri"/>
                <a:cs typeface="Calibri"/>
              </a:rPr>
              <a:t>"I would like to get a job where I can organize items and put items where they belong."</a:t>
            </a:r>
          </a:p>
          <a:p>
            <a:pPr algn="ctr"/>
            <a:r>
              <a:rPr lang="en-US" sz="1400" dirty="0">
                <a:solidFill>
                  <a:schemeClr val="bg1"/>
                </a:solidFill>
                <a:latin typeface="Calibri"/>
                <a:cs typeface="Calibri"/>
              </a:rPr>
              <a:t>-Huang N.</a:t>
            </a:r>
          </a:p>
        </p:txBody>
      </p:sp>
      <p:sp>
        <p:nvSpPr>
          <p:cNvPr id="17" name="Speech Bubble: Oval 16">
            <a:extLst>
              <a:ext uri="{FF2B5EF4-FFF2-40B4-BE49-F238E27FC236}">
                <a16:creationId xmlns:a16="http://schemas.microsoft.com/office/drawing/2014/main" id="{1FE49B6D-6F09-AC57-1D4A-B5BBC30C2503}"/>
              </a:ext>
            </a:extLst>
          </p:cNvPr>
          <p:cNvSpPr/>
          <p:nvPr/>
        </p:nvSpPr>
        <p:spPr>
          <a:xfrm>
            <a:off x="9192657" y="1392052"/>
            <a:ext cx="2431140" cy="14967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chemeClr val="bg1"/>
                </a:solidFill>
                <a:latin typeface="Calibri"/>
                <a:cs typeface="Calibri"/>
              </a:rPr>
              <a:t>"My favorite part about CSP is going to college and making friends."</a:t>
            </a:r>
          </a:p>
          <a:p>
            <a:pPr algn="ctr"/>
            <a:r>
              <a:rPr lang="en-US" sz="1400" dirty="0">
                <a:solidFill>
                  <a:schemeClr val="bg1"/>
                </a:solidFill>
                <a:latin typeface="Calibri"/>
                <a:cs typeface="Calibri"/>
              </a:rPr>
              <a:t>-Emmanuel C.</a:t>
            </a:r>
          </a:p>
        </p:txBody>
      </p:sp>
      <p:sp>
        <p:nvSpPr>
          <p:cNvPr id="19" name="Speech Bubble: Oval 18">
            <a:extLst>
              <a:ext uri="{FF2B5EF4-FFF2-40B4-BE49-F238E27FC236}">
                <a16:creationId xmlns:a16="http://schemas.microsoft.com/office/drawing/2014/main" id="{CA4D6447-4041-D40B-7DEE-2ED052B7A832}"/>
              </a:ext>
            </a:extLst>
          </p:cNvPr>
          <p:cNvSpPr/>
          <p:nvPr/>
        </p:nvSpPr>
        <p:spPr>
          <a:xfrm>
            <a:off x="3987305" y="1431636"/>
            <a:ext cx="2431140" cy="149678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solidFill>
                  <a:schemeClr val="bg1"/>
                </a:solidFill>
                <a:latin typeface="Calibri"/>
                <a:cs typeface="Calibri"/>
              </a:rPr>
              <a:t>"I would like help finding an AUHSD job working with kids."</a:t>
            </a:r>
          </a:p>
          <a:p>
            <a:pPr algn="ctr"/>
            <a:r>
              <a:rPr lang="en-US" sz="1400">
                <a:solidFill>
                  <a:schemeClr val="bg1"/>
                </a:solidFill>
                <a:latin typeface="Calibri"/>
                <a:cs typeface="Calibri"/>
              </a:rPr>
              <a:t>-Forrester T.</a:t>
            </a:r>
            <a:r>
              <a:rPr lang="en-US">
                <a:latin typeface="Calibri"/>
                <a:cs typeface="Calibri"/>
              </a:rPr>
              <a:t> </a:t>
            </a:r>
          </a:p>
        </p:txBody>
      </p:sp>
      <p:pic>
        <p:nvPicPr>
          <p:cNvPr id="4" name="Picture 3" descr="DOR logo">
            <a:extLst>
              <a:ext uri="{FF2B5EF4-FFF2-40B4-BE49-F238E27FC236}">
                <a16:creationId xmlns:a16="http://schemas.microsoft.com/office/drawing/2014/main" id="{68DF0EDD-2B89-DE40-07A9-DB2B13B0227F}"/>
              </a:ext>
            </a:extLst>
          </p:cNvPr>
          <p:cNvPicPr>
            <a:picLocks noChangeAspect="1"/>
          </p:cNvPicPr>
          <p:nvPr/>
        </p:nvPicPr>
        <p:blipFill>
          <a:blip r:embed="rId7"/>
          <a:stretch>
            <a:fillRect/>
          </a:stretch>
        </p:blipFill>
        <p:spPr>
          <a:xfrm>
            <a:off x="9416143" y="351403"/>
            <a:ext cx="2487384" cy="597460"/>
          </a:xfrm>
          <a:prstGeom prst="rect">
            <a:avLst/>
          </a:prstGeom>
        </p:spPr>
      </p:pic>
      <p:sp>
        <p:nvSpPr>
          <p:cNvPr id="8" name="Footer Placeholder 2">
            <a:extLst>
              <a:ext uri="{FF2B5EF4-FFF2-40B4-BE49-F238E27FC236}">
                <a16:creationId xmlns:a16="http://schemas.microsoft.com/office/drawing/2014/main" id="{99CE5063-EDB5-B3C4-58DA-041D8E64DF4A}"/>
              </a:ext>
            </a:extLst>
          </p:cNvPr>
          <p:cNvSpPr>
            <a:spLocks noGrp="1"/>
          </p:cNvSpPr>
          <p:nvPr>
            <p:ph type="ftr" sz="quarter" idx="11"/>
          </p:nvPr>
        </p:nvSpPr>
        <p:spPr>
          <a:xfrm>
            <a:off x="218049" y="6372133"/>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32483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collage of pictures of CSP students, individually and in groups. All are posing for pictures">
            <a:extLst>
              <a:ext uri="{FF2B5EF4-FFF2-40B4-BE49-F238E27FC236}">
                <a16:creationId xmlns:a16="http://schemas.microsoft.com/office/drawing/2014/main" id="{7B70E6D8-A6DA-EECD-D0FD-4C59FB0E87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3823" y="115785"/>
            <a:ext cx="9411354" cy="6858000"/>
          </a:xfrm>
          <a:prstGeom prst="rect">
            <a:avLst/>
          </a:prstGeom>
        </p:spPr>
      </p:pic>
      <p:pic>
        <p:nvPicPr>
          <p:cNvPr id="7" name="Picture 6" descr="A young person in a black shirt">
            <a:extLst>
              <a:ext uri="{FF2B5EF4-FFF2-40B4-BE49-F238E27FC236}">
                <a16:creationId xmlns:a16="http://schemas.microsoft.com/office/drawing/2014/main" id="{D7288F31-BD18-AFAF-B31C-E1E1279526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3111" y="0"/>
            <a:ext cx="2178114" cy="2443071"/>
          </a:xfrm>
          <a:prstGeom prst="rect">
            <a:avLst/>
          </a:prstGeom>
        </p:spPr>
      </p:pic>
      <p:pic>
        <p:nvPicPr>
          <p:cNvPr id="12" name="Picture 11" descr="A person smiling at camera">
            <a:extLst>
              <a:ext uri="{FF2B5EF4-FFF2-40B4-BE49-F238E27FC236}">
                <a16:creationId xmlns:a16="http://schemas.microsoft.com/office/drawing/2014/main" id="{7AEFC25E-BFCE-67B8-5CBA-2DE68BD7EA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1517" y="-32254"/>
            <a:ext cx="1665982" cy="2414822"/>
          </a:xfrm>
          <a:prstGeom prst="rect">
            <a:avLst/>
          </a:prstGeom>
        </p:spPr>
      </p:pic>
      <p:pic>
        <p:nvPicPr>
          <p:cNvPr id="21" name="Picture 20" descr="A person smiling at the camera">
            <a:extLst>
              <a:ext uri="{FF2B5EF4-FFF2-40B4-BE49-F238E27FC236}">
                <a16:creationId xmlns:a16="http://schemas.microsoft.com/office/drawing/2014/main" id="{98459CFD-4232-6440-0F67-AD830F07B4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32888" y="4136381"/>
            <a:ext cx="1979480" cy="2840319"/>
          </a:xfrm>
          <a:prstGeom prst="rect">
            <a:avLst/>
          </a:prstGeom>
        </p:spPr>
      </p:pic>
      <p:pic>
        <p:nvPicPr>
          <p:cNvPr id="31" name="Picture 30" descr="A group of people standing next to a large box of fruit">
            <a:extLst>
              <a:ext uri="{FF2B5EF4-FFF2-40B4-BE49-F238E27FC236}">
                <a16:creationId xmlns:a16="http://schemas.microsoft.com/office/drawing/2014/main" id="{8F3EECB5-A6D9-1FA3-106E-8C94B45195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5711" y="1781016"/>
            <a:ext cx="2886085" cy="3118147"/>
          </a:xfrm>
          <a:prstGeom prst="rect">
            <a:avLst/>
          </a:prstGeom>
        </p:spPr>
      </p:pic>
      <p:sp>
        <p:nvSpPr>
          <p:cNvPr id="3" name="Footer Placeholder 2">
            <a:extLst>
              <a:ext uri="{FF2B5EF4-FFF2-40B4-BE49-F238E27FC236}">
                <a16:creationId xmlns:a16="http://schemas.microsoft.com/office/drawing/2014/main" id="{3B096FD2-27EB-EBD7-25CB-6B814506174E}"/>
              </a:ext>
            </a:extLst>
          </p:cNvPr>
          <p:cNvSpPr>
            <a:spLocks noGrp="1"/>
          </p:cNvSpPr>
          <p:nvPr>
            <p:ph type="ftr" sz="quarter" idx="11"/>
          </p:nvPr>
        </p:nvSpPr>
        <p:spPr/>
        <p:txBody>
          <a:bodyPr vert="horz" lIns="91440" tIns="45720" rIns="91440" bIns="45720" rtlCol="0" anchor="ctr">
            <a:normAutofit/>
          </a:bodyPr>
          <a:lstStyle/>
          <a:p>
            <a:pPr defTabSz="914400">
              <a:lnSpc>
                <a:spcPct val="90000"/>
              </a:lnSpc>
              <a:spcAft>
                <a:spcPts val="600"/>
              </a:spcAft>
            </a:pPr>
            <a:r>
              <a:rPr lang="en-US" sz="600" kern="1200">
                <a:solidFill>
                  <a:schemeClr val="bg2"/>
                </a:solidFill>
                <a:latin typeface="+mn-lt"/>
                <a:ea typeface="+mn-ea"/>
                <a:cs typeface="+mn-cs"/>
              </a:rPr>
              <a:t>The contents of this flyer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pic>
        <p:nvPicPr>
          <p:cNvPr id="10" name="Picture 9" descr="A person smiling in front of palm trees">
            <a:extLst>
              <a:ext uri="{FF2B5EF4-FFF2-40B4-BE49-F238E27FC236}">
                <a16:creationId xmlns:a16="http://schemas.microsoft.com/office/drawing/2014/main" id="{340145AD-B5AD-25F2-A523-DC933E6B9C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31225" y="-8105"/>
            <a:ext cx="2153053" cy="2481854"/>
          </a:xfrm>
          <a:prstGeom prst="rect">
            <a:avLst/>
          </a:prstGeom>
        </p:spPr>
      </p:pic>
      <p:pic>
        <p:nvPicPr>
          <p:cNvPr id="16" name="Picture 15" descr="A close-up of a person smiling">
            <a:extLst>
              <a:ext uri="{FF2B5EF4-FFF2-40B4-BE49-F238E27FC236}">
                <a16:creationId xmlns:a16="http://schemas.microsoft.com/office/drawing/2014/main" id="{02E0E0D4-ABDC-30C1-F01A-F4E47B5AE72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25148" y="-7712"/>
            <a:ext cx="2283451" cy="2551509"/>
          </a:xfrm>
          <a:prstGeom prst="rect">
            <a:avLst/>
          </a:prstGeom>
        </p:spPr>
      </p:pic>
      <p:pic>
        <p:nvPicPr>
          <p:cNvPr id="18" name="Picture 17" descr="A person wearing suspenders and standing on a balcony">
            <a:extLst>
              <a:ext uri="{FF2B5EF4-FFF2-40B4-BE49-F238E27FC236}">
                <a16:creationId xmlns:a16="http://schemas.microsoft.com/office/drawing/2014/main" id="{99768009-FD2D-481E-CAB7-2A727308F3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398776" y="4554591"/>
            <a:ext cx="1525589" cy="2420652"/>
          </a:xfrm>
          <a:prstGeom prst="rect">
            <a:avLst/>
          </a:prstGeom>
        </p:spPr>
      </p:pic>
      <p:pic>
        <p:nvPicPr>
          <p:cNvPr id="23" name="Picture 22" descr="A person holding a blue file">
            <a:extLst>
              <a:ext uri="{FF2B5EF4-FFF2-40B4-BE49-F238E27FC236}">
                <a16:creationId xmlns:a16="http://schemas.microsoft.com/office/drawing/2014/main" id="{6CEDE43B-5C6C-1A03-AB76-31201328F1C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316" y="-7712"/>
            <a:ext cx="2340774" cy="2551509"/>
          </a:xfrm>
          <a:prstGeom prst="rect">
            <a:avLst/>
          </a:prstGeom>
        </p:spPr>
      </p:pic>
      <p:pic>
        <p:nvPicPr>
          <p:cNvPr id="25" name="Picture 24" descr="A person standing in front of a brick wall">
            <a:extLst>
              <a:ext uri="{FF2B5EF4-FFF2-40B4-BE49-F238E27FC236}">
                <a16:creationId xmlns:a16="http://schemas.microsoft.com/office/drawing/2014/main" id="{6AE3C0B3-0980-4820-947E-E53779867A6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05915" y="0"/>
            <a:ext cx="2086085" cy="2695735"/>
          </a:xfrm>
          <a:prstGeom prst="rect">
            <a:avLst/>
          </a:prstGeom>
        </p:spPr>
      </p:pic>
      <p:pic>
        <p:nvPicPr>
          <p:cNvPr id="27" name="Picture 26" descr="A person holding a folder">
            <a:extLst>
              <a:ext uri="{FF2B5EF4-FFF2-40B4-BE49-F238E27FC236}">
                <a16:creationId xmlns:a16="http://schemas.microsoft.com/office/drawing/2014/main" id="{59D1366B-10D5-1C65-E3F8-1A840FD8834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312539" y="4475433"/>
            <a:ext cx="2061716" cy="2407302"/>
          </a:xfrm>
          <a:prstGeom prst="rect">
            <a:avLst/>
          </a:prstGeom>
        </p:spPr>
      </p:pic>
      <p:pic>
        <p:nvPicPr>
          <p:cNvPr id="29" name="Picture 28" descr="A group of people posing for a photo">
            <a:extLst>
              <a:ext uri="{FF2B5EF4-FFF2-40B4-BE49-F238E27FC236}">
                <a16:creationId xmlns:a16="http://schemas.microsoft.com/office/drawing/2014/main" id="{2976B422-FBCF-4FD8-29A9-CD6ECBB29AA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662" y="4133836"/>
            <a:ext cx="3553580" cy="2842864"/>
          </a:xfrm>
          <a:prstGeom prst="rect">
            <a:avLst/>
          </a:prstGeom>
        </p:spPr>
      </p:pic>
      <p:pic>
        <p:nvPicPr>
          <p:cNvPr id="33" name="Picture 32" descr="A group of people posing for a photo">
            <a:extLst>
              <a:ext uri="{FF2B5EF4-FFF2-40B4-BE49-F238E27FC236}">
                <a16:creationId xmlns:a16="http://schemas.microsoft.com/office/drawing/2014/main" id="{A95096EA-F76B-A6FF-B575-7D7C740A8DE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036507" y="4095865"/>
            <a:ext cx="3135289" cy="2746413"/>
          </a:xfrm>
          <a:prstGeom prst="rect">
            <a:avLst/>
          </a:prstGeom>
        </p:spPr>
      </p:pic>
      <p:pic>
        <p:nvPicPr>
          <p:cNvPr id="5" name="Picture 4" descr="A close-up of a person smiling">
            <a:extLst>
              <a:ext uri="{FF2B5EF4-FFF2-40B4-BE49-F238E27FC236}">
                <a16:creationId xmlns:a16="http://schemas.microsoft.com/office/drawing/2014/main" id="{FF5C4F58-7F8B-8BAA-5C02-1DC47315FEA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2473749"/>
            <a:ext cx="1537450" cy="2232937"/>
          </a:xfrm>
          <a:prstGeom prst="rect">
            <a:avLst/>
          </a:prstGeom>
        </p:spPr>
      </p:pic>
      <p:sp>
        <p:nvSpPr>
          <p:cNvPr id="2" name="Footer Placeholder 2">
            <a:extLst>
              <a:ext uri="{FF2B5EF4-FFF2-40B4-BE49-F238E27FC236}">
                <a16:creationId xmlns:a16="http://schemas.microsoft.com/office/drawing/2014/main" id="{EEE0C0F9-5BC8-1105-88E0-CF96A58698E7}"/>
              </a:ext>
            </a:extLst>
          </p:cNvPr>
          <p:cNvSpPr txBox="1">
            <a:spLocks/>
          </p:cNvSpPr>
          <p:nvPr/>
        </p:nvSpPr>
        <p:spPr>
          <a:xfrm>
            <a:off x="218049" y="6372133"/>
            <a:ext cx="11183815"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0000"/>
              </a:lnSpc>
              <a:spcAft>
                <a:spcPts val="600"/>
              </a:spcAft>
            </a:pPr>
            <a:r>
              <a:rPr lang="en-US" sz="60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endParaRPr lang="en-US" sz="600" dirty="0"/>
          </a:p>
        </p:txBody>
      </p:sp>
      <p:sp>
        <p:nvSpPr>
          <p:cNvPr id="4" name="Title 3">
            <a:extLst>
              <a:ext uri="{FF2B5EF4-FFF2-40B4-BE49-F238E27FC236}">
                <a16:creationId xmlns:a16="http://schemas.microsoft.com/office/drawing/2014/main" id="{1C7D9FA5-63F1-1EBA-E908-399460A7A12A}"/>
              </a:ext>
            </a:extLst>
          </p:cNvPr>
          <p:cNvSpPr>
            <a:spLocks noGrp="1"/>
          </p:cNvSpPr>
          <p:nvPr>
            <p:ph type="title" idx="4294967295"/>
          </p:nvPr>
        </p:nvSpPr>
        <p:spPr>
          <a:xfrm>
            <a:off x="1202919" y="-1508760"/>
            <a:ext cx="9784080" cy="1508760"/>
          </a:xfrm>
        </p:spPr>
        <p:txBody>
          <a:bodyPr vert="horz" lIns="91440" tIns="45720" rIns="91440" bIns="45720" rtlCol="0" anchor="b">
            <a:normAutofit/>
          </a:bodyPr>
          <a:lstStyle/>
          <a:p>
            <a:r>
              <a:rPr lang="en-US" dirty="0"/>
              <a:t>CSP student collage</a:t>
            </a:r>
          </a:p>
        </p:txBody>
      </p:sp>
    </p:spTree>
    <p:extLst>
      <p:ext uri="{BB962C8B-B14F-4D97-AF65-F5344CB8AC3E}">
        <p14:creationId xmlns:p14="http://schemas.microsoft.com/office/powerpoint/2010/main" val="3421061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235D7C-D91C-EA19-63A3-126C9AF9B1A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8EF54-C087-ABDD-46EA-EC00A9DCE8B5}"/>
              </a:ext>
            </a:extLst>
          </p:cNvPr>
          <p:cNvSpPr>
            <a:spLocks noGrp="1"/>
          </p:cNvSpPr>
          <p:nvPr>
            <p:ph type="title"/>
          </p:nvPr>
        </p:nvSpPr>
        <p:spPr>
          <a:xfrm>
            <a:off x="622570" y="838646"/>
            <a:ext cx="3709991" cy="5180709"/>
          </a:xfrm>
        </p:spPr>
        <p:txBody>
          <a:bodyPr vert="horz" lIns="91440" tIns="45720" rIns="91440" bIns="45720" rtlCol="0" anchor="ctr">
            <a:normAutofit/>
          </a:bodyPr>
          <a:lstStyle/>
          <a:p>
            <a:r>
              <a:rPr lang="en-US" sz="3600" dirty="0"/>
              <a:t>Supporting the Transition from Subminimum Wage to Competitive Integrated Employment</a:t>
            </a:r>
          </a:p>
        </p:txBody>
      </p:sp>
      <p:sp useBgFill="1">
        <p:nvSpPr>
          <p:cNvPr id="23" name="Rectangle 2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9DE4AEE-0196-5430-AB19-696B6E43915C}"/>
              </a:ext>
            </a:extLst>
          </p:cNvPr>
          <p:cNvSpPr txBox="1"/>
          <p:nvPr/>
        </p:nvSpPr>
        <p:spPr>
          <a:xfrm>
            <a:off x="5163671" y="838647"/>
            <a:ext cx="5823328" cy="5180708"/>
          </a:xfrm>
          <a:prstGeom prst="rect">
            <a:avLst/>
          </a:prstGeom>
        </p:spPr>
        <p:txBody>
          <a:bodyPr vert="horz" lIns="91440" tIns="45720" rIns="91440" bIns="45720" rtlCol="0" anchor="ctr">
            <a:normAutofit/>
          </a:bodyPr>
          <a:lstStyle/>
          <a:p>
            <a:pPr marL="285750" indent="-182880" defTabSz="914400">
              <a:lnSpc>
                <a:spcPct val="90000"/>
              </a:lnSpc>
              <a:spcAft>
                <a:spcPts val="600"/>
              </a:spcAft>
              <a:buClr>
                <a:schemeClr val="tx1"/>
              </a:buClr>
              <a:buFont typeface="Wingdings" pitchFamily="2" charset="2"/>
              <a:buChar char=""/>
            </a:pPr>
            <a:r>
              <a:rPr lang="en-US" sz="2000">
                <a:solidFill>
                  <a:schemeClr val="tx2"/>
                </a:solidFill>
              </a:rPr>
              <a:t>Collaboration with DDS to identify former 14(c) employers</a:t>
            </a:r>
          </a:p>
          <a:p>
            <a:pPr marL="285750" indent="-182880" defTabSz="914400">
              <a:lnSpc>
                <a:spcPct val="90000"/>
              </a:lnSpc>
              <a:spcAft>
                <a:spcPts val="600"/>
              </a:spcAft>
              <a:buClr>
                <a:schemeClr val="tx1"/>
              </a:buClr>
              <a:buFont typeface="Wingdings" pitchFamily="2" charset="2"/>
              <a:buChar char=""/>
            </a:pPr>
            <a:r>
              <a:rPr lang="en-US" sz="2000">
                <a:solidFill>
                  <a:schemeClr val="tx2"/>
                </a:solidFill>
              </a:rPr>
              <a:t>Outreach and technical assistance offered at no cost through DOR/CSP–TransCen partnership</a:t>
            </a:r>
          </a:p>
          <a:p>
            <a:pPr marL="285750" indent="-182880" defTabSz="914400">
              <a:lnSpc>
                <a:spcPct val="90000"/>
              </a:lnSpc>
              <a:spcAft>
                <a:spcPts val="600"/>
              </a:spcAft>
              <a:buClr>
                <a:schemeClr val="tx1"/>
              </a:buClr>
              <a:buFont typeface="Wingdings" pitchFamily="2" charset="2"/>
              <a:buChar char=""/>
            </a:pPr>
            <a:r>
              <a:rPr lang="en-US" sz="2000">
                <a:solidFill>
                  <a:schemeClr val="tx2"/>
                </a:solidFill>
              </a:rPr>
              <a:t>Eight employers currently receiving hands-on support</a:t>
            </a:r>
          </a:p>
          <a:p>
            <a:pPr marL="285750" indent="-182880" defTabSz="914400">
              <a:lnSpc>
                <a:spcPct val="90000"/>
              </a:lnSpc>
              <a:spcAft>
                <a:spcPts val="600"/>
              </a:spcAft>
              <a:buClr>
                <a:schemeClr val="tx1"/>
              </a:buClr>
              <a:buFont typeface="Wingdings" pitchFamily="2" charset="2"/>
              <a:buChar char=""/>
            </a:pPr>
            <a:r>
              <a:rPr lang="en-US" sz="2000">
                <a:solidFill>
                  <a:schemeClr val="tx2"/>
                </a:solidFill>
              </a:rPr>
              <a:t>Focus: operational evaluation, customized service design, and ongoing training</a:t>
            </a:r>
          </a:p>
          <a:p>
            <a:pPr marL="285750" indent="-182880" defTabSz="914400">
              <a:lnSpc>
                <a:spcPct val="90000"/>
              </a:lnSpc>
              <a:spcAft>
                <a:spcPts val="600"/>
              </a:spcAft>
              <a:buClr>
                <a:schemeClr val="tx1"/>
              </a:buClr>
              <a:buFont typeface="Wingdings" pitchFamily="2" charset="2"/>
              <a:buChar char=""/>
            </a:pPr>
            <a:r>
              <a:rPr lang="en-US" sz="2000">
                <a:solidFill>
                  <a:schemeClr val="tx2"/>
                </a:solidFill>
              </a:rPr>
              <a:t>Many adding Customized Employment to their service models</a:t>
            </a:r>
          </a:p>
          <a:p>
            <a:pPr marL="285750" indent="-182880" defTabSz="914400">
              <a:lnSpc>
                <a:spcPct val="90000"/>
              </a:lnSpc>
              <a:spcAft>
                <a:spcPts val="600"/>
              </a:spcAft>
              <a:buClr>
                <a:schemeClr val="tx1"/>
              </a:buClr>
              <a:buFont typeface="Wingdings" pitchFamily="2" charset="2"/>
              <a:buChar char=""/>
            </a:pPr>
            <a:r>
              <a:rPr lang="en-US" sz="2000">
                <a:solidFill>
                  <a:schemeClr val="tx2"/>
                </a:solidFill>
              </a:rPr>
              <a:t>Partnership with Griffin-Hammis Associates (GHA) to provide CE ACRE training and mentoring</a:t>
            </a:r>
          </a:p>
        </p:txBody>
      </p:sp>
      <p:pic>
        <p:nvPicPr>
          <p:cNvPr id="8" name="Picture 7" descr="DOR logo">
            <a:extLst>
              <a:ext uri="{FF2B5EF4-FFF2-40B4-BE49-F238E27FC236}">
                <a16:creationId xmlns:a16="http://schemas.microsoft.com/office/drawing/2014/main" id="{6225BEE6-6FBC-6382-645D-7FD8E9304D52}"/>
              </a:ext>
            </a:extLst>
          </p:cNvPr>
          <p:cNvPicPr>
            <a:picLocks noChangeAspect="1"/>
          </p:cNvPicPr>
          <p:nvPr/>
        </p:nvPicPr>
        <p:blipFill>
          <a:blip r:embed="rId3"/>
          <a:stretch>
            <a:fillRect/>
          </a:stretch>
        </p:blipFill>
        <p:spPr>
          <a:xfrm>
            <a:off x="9382745" y="251576"/>
            <a:ext cx="2487384" cy="597460"/>
          </a:xfrm>
          <a:prstGeom prst="rect">
            <a:avLst/>
          </a:prstGeom>
        </p:spPr>
      </p:pic>
      <p:sp>
        <p:nvSpPr>
          <p:cNvPr id="3" name="Footer Placeholder 2">
            <a:extLst>
              <a:ext uri="{FF2B5EF4-FFF2-40B4-BE49-F238E27FC236}">
                <a16:creationId xmlns:a16="http://schemas.microsoft.com/office/drawing/2014/main" id="{CE097363-B478-4A5A-10FF-7EE36497A0AA}"/>
              </a:ext>
            </a:extLst>
          </p:cNvPr>
          <p:cNvSpPr>
            <a:spLocks noGrp="1"/>
          </p:cNvSpPr>
          <p:nvPr>
            <p:ph type="ftr" sz="quarter" idx="11"/>
          </p:nvPr>
        </p:nvSpPr>
        <p:spPr>
          <a:xfrm>
            <a:off x="218050" y="6372133"/>
            <a:ext cx="4213274" cy="365125"/>
          </a:xfrm>
        </p:spPr>
        <p:txBody>
          <a:bodyPr>
            <a:normAutofit/>
          </a:bodyPr>
          <a:lstStyle/>
          <a:p>
            <a:pPr algn="l">
              <a:lnSpc>
                <a:spcPct val="90000"/>
              </a:lnSpc>
              <a:spcAft>
                <a:spcPts val="600"/>
              </a:spcAft>
            </a:pPr>
            <a:r>
              <a:rPr lang="en-US" sz="600" dirty="0">
                <a:solidFill>
                  <a:schemeClr val="bg1"/>
                </a:solidFill>
              </a:rPr>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108004303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26B9-A2D0-E52C-C515-853427C2087C}"/>
              </a:ext>
            </a:extLst>
          </p:cNvPr>
          <p:cNvSpPr>
            <a:spLocks noGrp="1"/>
          </p:cNvSpPr>
          <p:nvPr>
            <p:ph type="ctrTitle"/>
          </p:nvPr>
        </p:nvSpPr>
        <p:spPr>
          <a:xfrm>
            <a:off x="49808" y="4036370"/>
            <a:ext cx="11471565" cy="1423396"/>
          </a:xfrm>
        </p:spPr>
        <p:txBody>
          <a:bodyPr>
            <a:normAutofit fontScale="90000"/>
          </a:bodyPr>
          <a:lstStyle/>
          <a:p>
            <a:r>
              <a:rPr lang="en-US" dirty="0">
                <a:solidFill>
                  <a:schemeClr val="tx1"/>
                </a:solidFill>
              </a:rPr>
              <a:t>Thank you!</a:t>
            </a:r>
            <a:br>
              <a:rPr lang="en-US" dirty="0">
                <a:solidFill>
                  <a:schemeClr val="tx1"/>
                </a:solidFill>
              </a:rPr>
            </a:br>
            <a:r>
              <a:rPr lang="en-US" dirty="0"/>
              <a:t>Thank you!</a:t>
            </a:r>
          </a:p>
        </p:txBody>
      </p:sp>
      <p:pic>
        <p:nvPicPr>
          <p:cNvPr id="6" name="Picture 5">
            <a:extLst>
              <a:ext uri="{FF2B5EF4-FFF2-40B4-BE49-F238E27FC236}">
                <a16:creationId xmlns:a16="http://schemas.microsoft.com/office/drawing/2014/main" id="{286DFEB7-EED9-28CB-5A70-E0D41578001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20" y="235425"/>
            <a:ext cx="12191980" cy="3657589"/>
          </a:xfrm>
          <a:prstGeom prst="rect">
            <a:avLst/>
          </a:prstGeom>
        </p:spPr>
      </p:pic>
      <p:sp>
        <p:nvSpPr>
          <p:cNvPr id="5" name="TextBox 4">
            <a:extLst>
              <a:ext uri="{FF2B5EF4-FFF2-40B4-BE49-F238E27FC236}">
                <a16:creationId xmlns:a16="http://schemas.microsoft.com/office/drawing/2014/main" id="{7EE3BE10-EA77-062B-C0CA-C7DF7637EBE1}"/>
              </a:ext>
            </a:extLst>
          </p:cNvPr>
          <p:cNvSpPr txBox="1"/>
          <p:nvPr/>
        </p:nvSpPr>
        <p:spPr>
          <a:xfrm>
            <a:off x="4145973" y="5351318"/>
            <a:ext cx="4291445" cy="646331"/>
          </a:xfrm>
          <a:prstGeom prst="rect">
            <a:avLst/>
          </a:prstGeom>
          <a:noFill/>
        </p:spPr>
        <p:txBody>
          <a:bodyPr wrap="square" rtlCol="0">
            <a:spAutoFit/>
          </a:bodyPr>
          <a:lstStyle/>
          <a:p>
            <a:r>
              <a:rPr lang="en-US" dirty="0"/>
              <a:t>Leslie Baker, CSP Project Director</a:t>
            </a:r>
          </a:p>
          <a:p>
            <a:r>
              <a:rPr lang="en-US" dirty="0"/>
              <a:t>leslie.baker@dor.ca.gov</a:t>
            </a:r>
          </a:p>
        </p:txBody>
      </p:sp>
      <p:pic>
        <p:nvPicPr>
          <p:cNvPr id="7" name="Picture 6" descr="DOR logo">
            <a:extLst>
              <a:ext uri="{FF2B5EF4-FFF2-40B4-BE49-F238E27FC236}">
                <a16:creationId xmlns:a16="http://schemas.microsoft.com/office/drawing/2014/main" id="{FC12170A-F660-8949-BD8C-656AE592E30B}"/>
              </a:ext>
            </a:extLst>
          </p:cNvPr>
          <p:cNvPicPr>
            <a:picLocks noChangeAspect="1"/>
          </p:cNvPicPr>
          <p:nvPr/>
        </p:nvPicPr>
        <p:blipFill>
          <a:blip r:embed="rId4"/>
          <a:stretch>
            <a:fillRect/>
          </a:stretch>
        </p:blipFill>
        <p:spPr>
          <a:xfrm>
            <a:off x="9528217" y="376679"/>
            <a:ext cx="2487384" cy="597460"/>
          </a:xfrm>
          <a:prstGeom prst="rect">
            <a:avLst/>
          </a:prstGeom>
        </p:spPr>
      </p:pic>
      <p:sp>
        <p:nvSpPr>
          <p:cNvPr id="3" name="Footer Placeholder 2">
            <a:extLst>
              <a:ext uri="{FF2B5EF4-FFF2-40B4-BE49-F238E27FC236}">
                <a16:creationId xmlns:a16="http://schemas.microsoft.com/office/drawing/2014/main" id="{E6D31221-97E0-4A2F-7F7D-265B007C8638}"/>
              </a:ext>
            </a:extLst>
          </p:cNvPr>
          <p:cNvSpPr>
            <a:spLocks noGrp="1"/>
          </p:cNvSpPr>
          <p:nvPr>
            <p:ph type="ftr" sz="quarter" idx="11"/>
          </p:nvPr>
        </p:nvSpPr>
        <p:spPr>
          <a:xfrm>
            <a:off x="400929" y="6409589"/>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227760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EE53ED-925B-49C1-B7A9-DFBD9991D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B610E1-A497-E431-DCDA-9C2C5D884757}"/>
              </a:ext>
            </a:extLst>
          </p:cNvPr>
          <p:cNvSpPr>
            <a:spLocks noGrp="1"/>
          </p:cNvSpPr>
          <p:nvPr>
            <p:ph type="title"/>
          </p:nvPr>
        </p:nvSpPr>
        <p:spPr>
          <a:xfrm>
            <a:off x="522514" y="284176"/>
            <a:ext cx="3886199" cy="1508760"/>
          </a:xfrm>
        </p:spPr>
        <p:txBody>
          <a:bodyPr vert="horz" lIns="91440" tIns="45720" rIns="91440" bIns="45720" rtlCol="0" anchor="ctr">
            <a:normAutofit/>
          </a:bodyPr>
          <a:lstStyle/>
          <a:p>
            <a:r>
              <a:rPr lang="en-US" sz="2400" dirty="0"/>
              <a:t>California Subminimum Wage to Competitive Integrated Employment Project</a:t>
            </a:r>
          </a:p>
        </p:txBody>
      </p:sp>
      <p:sp>
        <p:nvSpPr>
          <p:cNvPr id="4" name="Text Placeholder 3">
            <a:extLst>
              <a:ext uri="{FF2B5EF4-FFF2-40B4-BE49-F238E27FC236}">
                <a16:creationId xmlns:a16="http://schemas.microsoft.com/office/drawing/2014/main" id="{9B264511-C267-AE31-04CF-0219F766D53F}"/>
              </a:ext>
            </a:extLst>
          </p:cNvPr>
          <p:cNvSpPr>
            <a:spLocks noGrp="1"/>
          </p:cNvSpPr>
          <p:nvPr>
            <p:ph type="body" sz="half" idx="2"/>
          </p:nvPr>
        </p:nvSpPr>
        <p:spPr>
          <a:xfrm>
            <a:off x="522514" y="2011680"/>
            <a:ext cx="3945297" cy="4206240"/>
          </a:xfrm>
        </p:spPr>
        <p:txBody>
          <a:bodyPr vert="horz" lIns="91440" tIns="45720" rIns="91440" bIns="45720" rtlCol="0" anchor="t">
            <a:normAutofit lnSpcReduction="10000"/>
          </a:bodyPr>
          <a:lstStyle/>
          <a:p>
            <a:pPr marL="342900" indent="-342900">
              <a:lnSpc>
                <a:spcPct val="90000"/>
              </a:lnSpc>
              <a:buFont typeface="Arial" panose="020B0604020202020204" pitchFamily="34" charset="0"/>
              <a:buChar char="•"/>
            </a:pPr>
            <a:r>
              <a:rPr lang="en-US" sz="2400" dirty="0"/>
              <a:t>DOR was awarded: Disability Innovation Fund Grant </a:t>
            </a:r>
          </a:p>
          <a:p>
            <a:pPr marL="342900" indent="-342900">
              <a:lnSpc>
                <a:spcPct val="90000"/>
              </a:lnSpc>
              <a:buFont typeface="Arial" panose="020B0604020202020204" pitchFamily="34" charset="0"/>
              <a:buChar char="•"/>
            </a:pPr>
            <a:r>
              <a:rPr lang="en-US" sz="2400" dirty="0"/>
              <a:t>$13.9 Million</a:t>
            </a:r>
          </a:p>
          <a:p>
            <a:pPr marL="342900" indent="-342900">
              <a:lnSpc>
                <a:spcPct val="90000"/>
              </a:lnSpc>
              <a:buFont typeface="Arial" panose="020B0604020202020204" pitchFamily="34" charset="0"/>
              <a:buChar char="•"/>
            </a:pPr>
            <a:r>
              <a:rPr lang="en-US" sz="2400" dirty="0"/>
              <a:t>5 Year (October 1, 2022 to September 30, 2027)</a:t>
            </a:r>
          </a:p>
          <a:p>
            <a:pPr marL="342900" indent="-342900">
              <a:lnSpc>
                <a:spcPct val="90000"/>
              </a:lnSpc>
              <a:buFont typeface="Arial" panose="020B0604020202020204" pitchFamily="34" charset="0"/>
              <a:buChar char="•"/>
            </a:pPr>
            <a:r>
              <a:rPr lang="en-US" sz="2400" dirty="0"/>
              <a:t>To support innovative activities aimed at increasing competitive integrated employment for individuals with disabilities</a:t>
            </a:r>
          </a:p>
        </p:txBody>
      </p:sp>
      <p:sp useBgFill="1">
        <p:nvSpPr>
          <p:cNvPr id="17" name="Rectangle 16">
            <a:extLst>
              <a:ext uri="{FF2B5EF4-FFF2-40B4-BE49-F238E27FC236}">
                <a16:creationId xmlns:a16="http://schemas.microsoft.com/office/drawing/2014/main" id="{494D45AE-1E70-46DE-8CEB-37E01B080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3120" y="0"/>
            <a:ext cx="75488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44AD36-4F46-4173-8A18-BA4C2267A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83" y="0"/>
            <a:ext cx="4027471" cy="39489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DEE670-2A62-4487-B887-E9EE5364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4592" y="0"/>
            <a:ext cx="3107408" cy="282891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C91C101-B43C-419E-8197-06D7E53B5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84" y="4109826"/>
            <a:ext cx="4016442" cy="27481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BAE892B-B008-4202-A3A4-E2280B0A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9034" y="2989781"/>
            <a:ext cx="3092966" cy="3868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looking at a cell phone in a store">
            <a:extLst>
              <a:ext uri="{FF2B5EF4-FFF2-40B4-BE49-F238E27FC236}">
                <a16:creationId xmlns:a16="http://schemas.microsoft.com/office/drawing/2014/main" id="{B3B16CD5-1256-F157-36DF-4162B5C39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3774" y="3310690"/>
            <a:ext cx="2433005" cy="3244006"/>
          </a:xfrm>
          <a:prstGeom prst="rect">
            <a:avLst/>
          </a:prstGeom>
        </p:spPr>
      </p:pic>
      <p:pic>
        <p:nvPicPr>
          <p:cNvPr id="3" name="Picture 2" descr="DOR Logo">
            <a:extLst>
              <a:ext uri="{FF2B5EF4-FFF2-40B4-BE49-F238E27FC236}">
                <a16:creationId xmlns:a16="http://schemas.microsoft.com/office/drawing/2014/main" id="{AFB584D1-2F92-ECF4-E70C-2F1981212EB9}"/>
              </a:ext>
            </a:extLst>
          </p:cNvPr>
          <p:cNvPicPr>
            <a:picLocks noChangeAspect="1"/>
          </p:cNvPicPr>
          <p:nvPr/>
        </p:nvPicPr>
        <p:blipFill>
          <a:blip r:embed="rId4"/>
          <a:stretch>
            <a:fillRect/>
          </a:stretch>
        </p:blipFill>
        <p:spPr>
          <a:xfrm>
            <a:off x="9319685" y="284176"/>
            <a:ext cx="2487384" cy="597460"/>
          </a:xfrm>
          <a:prstGeom prst="rect">
            <a:avLst/>
          </a:prstGeom>
        </p:spPr>
      </p:pic>
      <p:pic>
        <p:nvPicPr>
          <p:cNvPr id="5" name="Picture 4" descr="This is a picture of a CSP student standing in a Smart and Final parking log pushing baskets.">
            <a:extLst>
              <a:ext uri="{FF2B5EF4-FFF2-40B4-BE49-F238E27FC236}">
                <a16:creationId xmlns:a16="http://schemas.microsoft.com/office/drawing/2014/main" id="{BC3AD14B-1521-ED68-DD93-41C5077074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2478" y="145513"/>
            <a:ext cx="2746054" cy="3657932"/>
          </a:xfrm>
          <a:prstGeom prst="rect">
            <a:avLst/>
          </a:prstGeom>
        </p:spPr>
      </p:pic>
      <p:sp>
        <p:nvSpPr>
          <p:cNvPr id="8" name="Footer Placeholder 2">
            <a:extLst>
              <a:ext uri="{FF2B5EF4-FFF2-40B4-BE49-F238E27FC236}">
                <a16:creationId xmlns:a16="http://schemas.microsoft.com/office/drawing/2014/main" id="{7939C965-DCFA-C8D5-5E8D-72BE454EA1E8}"/>
              </a:ext>
            </a:extLst>
          </p:cNvPr>
          <p:cNvSpPr>
            <a:spLocks noGrp="1"/>
          </p:cNvSpPr>
          <p:nvPr>
            <p:ph type="ftr" sz="quarter" idx="11"/>
          </p:nvPr>
        </p:nvSpPr>
        <p:spPr>
          <a:xfrm>
            <a:off x="218049" y="6372133"/>
            <a:ext cx="8342141"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382107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BCE-2061-9FFF-1450-1EEF1A984CA9}"/>
              </a:ext>
            </a:extLst>
          </p:cNvPr>
          <p:cNvSpPr>
            <a:spLocks noGrp="1"/>
          </p:cNvSpPr>
          <p:nvPr>
            <p:ph type="title"/>
          </p:nvPr>
        </p:nvSpPr>
        <p:spPr>
          <a:xfrm>
            <a:off x="718657" y="248569"/>
            <a:ext cx="9784080" cy="1508760"/>
          </a:xfrm>
        </p:spPr>
        <p:txBody>
          <a:bodyPr/>
          <a:lstStyle/>
          <a:p>
            <a:r>
              <a:rPr lang="en-US" dirty="0">
                <a:latin typeface="Calibri"/>
                <a:cs typeface="Calibri"/>
              </a:rPr>
              <a:t>Partners involved</a:t>
            </a:r>
          </a:p>
        </p:txBody>
      </p:sp>
      <p:sp>
        <p:nvSpPr>
          <p:cNvPr id="4" name="Text Placeholder 3" descr="Collage of partner logos">
            <a:extLst>
              <a:ext uri="{FF2B5EF4-FFF2-40B4-BE49-F238E27FC236}">
                <a16:creationId xmlns:a16="http://schemas.microsoft.com/office/drawing/2014/main" id="{BF6F40C6-E2B5-34E7-4577-B46BC90F432E}"/>
              </a:ext>
            </a:extLst>
          </p:cNvPr>
          <p:cNvSpPr txBox="1">
            <a:spLocks/>
          </p:cNvSpPr>
          <p:nvPr/>
        </p:nvSpPr>
        <p:spPr>
          <a:xfrm>
            <a:off x="451262" y="2150621"/>
            <a:ext cx="10539826" cy="3429000"/>
          </a:xfrm>
          <a:prstGeom prst="rect">
            <a:avLst/>
          </a:prstGeom>
        </p:spPr>
        <p:txBody>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endParaRPr lang="en-US"/>
          </a:p>
        </p:txBody>
      </p:sp>
      <p:pic>
        <p:nvPicPr>
          <p:cNvPr id="5" name="Picture 4" descr="A group of people in different colors&#10;&#10;Griffin-Hammis Associates logo">
            <a:extLst>
              <a:ext uri="{FF2B5EF4-FFF2-40B4-BE49-F238E27FC236}">
                <a16:creationId xmlns:a16="http://schemas.microsoft.com/office/drawing/2014/main" id="{E9A882D3-AB13-DBED-C7B3-04DA89E3C77C}"/>
              </a:ext>
            </a:extLst>
          </p:cNvPr>
          <p:cNvPicPr>
            <a:picLocks noChangeAspect="1"/>
          </p:cNvPicPr>
          <p:nvPr/>
        </p:nvPicPr>
        <p:blipFill>
          <a:blip r:embed="rId3"/>
          <a:stretch>
            <a:fillRect/>
          </a:stretch>
        </p:blipFill>
        <p:spPr>
          <a:xfrm>
            <a:off x="8740457" y="2057175"/>
            <a:ext cx="2414118" cy="1080887"/>
          </a:xfrm>
          <a:prstGeom prst="rect">
            <a:avLst/>
          </a:prstGeom>
        </p:spPr>
      </p:pic>
      <p:pic>
        <p:nvPicPr>
          <p:cNvPr id="6" name="Picture 5" descr="A red and white logo&#10;&#10;SDSU logo">
            <a:extLst>
              <a:ext uri="{FF2B5EF4-FFF2-40B4-BE49-F238E27FC236}">
                <a16:creationId xmlns:a16="http://schemas.microsoft.com/office/drawing/2014/main" id="{223F3483-4CCE-5DF7-E7B0-FB3C4995FF9F}"/>
              </a:ext>
            </a:extLst>
          </p:cNvPr>
          <p:cNvPicPr>
            <a:picLocks noChangeAspect="1"/>
          </p:cNvPicPr>
          <p:nvPr/>
        </p:nvPicPr>
        <p:blipFill>
          <a:blip r:embed="rId4"/>
          <a:stretch>
            <a:fillRect/>
          </a:stretch>
        </p:blipFill>
        <p:spPr>
          <a:xfrm>
            <a:off x="7719270" y="4589141"/>
            <a:ext cx="3435305" cy="787086"/>
          </a:xfrm>
          <a:prstGeom prst="rect">
            <a:avLst/>
          </a:prstGeom>
        </p:spPr>
      </p:pic>
      <p:pic>
        <p:nvPicPr>
          <p:cNvPr id="7" name="Picture 6" descr="Blue and white text with blue letters&#10;North Orange Continuing Education logo">
            <a:extLst>
              <a:ext uri="{FF2B5EF4-FFF2-40B4-BE49-F238E27FC236}">
                <a16:creationId xmlns:a16="http://schemas.microsoft.com/office/drawing/2014/main" id="{9B83CC01-70CC-AD82-81EF-CBD3BBDFC5DB}"/>
              </a:ext>
            </a:extLst>
          </p:cNvPr>
          <p:cNvPicPr>
            <a:picLocks noChangeAspect="1"/>
          </p:cNvPicPr>
          <p:nvPr/>
        </p:nvPicPr>
        <p:blipFill>
          <a:blip r:embed="rId5"/>
          <a:stretch>
            <a:fillRect/>
          </a:stretch>
        </p:blipFill>
        <p:spPr>
          <a:xfrm>
            <a:off x="718657" y="2150621"/>
            <a:ext cx="2273658" cy="1146354"/>
          </a:xfrm>
          <a:prstGeom prst="rect">
            <a:avLst/>
          </a:prstGeom>
        </p:spPr>
      </p:pic>
      <p:pic>
        <p:nvPicPr>
          <p:cNvPr id="9" name="Picture 8" descr="A blue and white logo&#10;&#10;PolicyWorks logo">
            <a:extLst>
              <a:ext uri="{FF2B5EF4-FFF2-40B4-BE49-F238E27FC236}">
                <a16:creationId xmlns:a16="http://schemas.microsoft.com/office/drawing/2014/main" id="{CA486895-6159-6C04-0892-423B38E2B5FD}"/>
              </a:ext>
            </a:extLst>
          </p:cNvPr>
          <p:cNvPicPr>
            <a:picLocks noChangeAspect="1"/>
          </p:cNvPicPr>
          <p:nvPr/>
        </p:nvPicPr>
        <p:blipFill>
          <a:blip r:embed="rId6"/>
          <a:stretch>
            <a:fillRect/>
          </a:stretch>
        </p:blipFill>
        <p:spPr>
          <a:xfrm>
            <a:off x="204117" y="3670747"/>
            <a:ext cx="4088640" cy="933182"/>
          </a:xfrm>
          <a:prstGeom prst="rect">
            <a:avLst/>
          </a:prstGeom>
        </p:spPr>
      </p:pic>
      <p:pic>
        <p:nvPicPr>
          <p:cNvPr id="10" name="Picture 9" descr="A blue and black logo&#10;&#10;EFRC logo">
            <a:extLst>
              <a:ext uri="{FF2B5EF4-FFF2-40B4-BE49-F238E27FC236}">
                <a16:creationId xmlns:a16="http://schemas.microsoft.com/office/drawing/2014/main" id="{437EC952-3478-1BC6-AF7F-5DA3C66200F1}"/>
              </a:ext>
            </a:extLst>
          </p:cNvPr>
          <p:cNvPicPr>
            <a:picLocks noChangeAspect="1"/>
          </p:cNvPicPr>
          <p:nvPr/>
        </p:nvPicPr>
        <p:blipFill>
          <a:blip r:embed="rId7"/>
          <a:stretch>
            <a:fillRect/>
          </a:stretch>
        </p:blipFill>
        <p:spPr>
          <a:xfrm>
            <a:off x="4539298" y="3315957"/>
            <a:ext cx="2617363" cy="1042653"/>
          </a:xfrm>
          <a:prstGeom prst="rect">
            <a:avLst/>
          </a:prstGeom>
        </p:spPr>
      </p:pic>
      <p:pic>
        <p:nvPicPr>
          <p:cNvPr id="12" name="Picture 11" descr="A blue square with black text&#10;UCLA Tarjan Center logo">
            <a:extLst>
              <a:ext uri="{FF2B5EF4-FFF2-40B4-BE49-F238E27FC236}">
                <a16:creationId xmlns:a16="http://schemas.microsoft.com/office/drawing/2014/main" id="{C2B9130D-227C-A09C-1CD4-181AD81F20EF}"/>
              </a:ext>
            </a:extLst>
          </p:cNvPr>
          <p:cNvPicPr>
            <a:picLocks noChangeAspect="1"/>
          </p:cNvPicPr>
          <p:nvPr/>
        </p:nvPicPr>
        <p:blipFill>
          <a:blip r:embed="rId8"/>
          <a:stretch>
            <a:fillRect/>
          </a:stretch>
        </p:blipFill>
        <p:spPr>
          <a:xfrm>
            <a:off x="4491606" y="4531166"/>
            <a:ext cx="2969252" cy="875898"/>
          </a:xfrm>
          <a:prstGeom prst="rect">
            <a:avLst/>
          </a:prstGeom>
        </p:spPr>
      </p:pic>
      <p:pic>
        <p:nvPicPr>
          <p:cNvPr id="13" name="Picture 12" descr="A close-up of a logo&#10;&#10;SCDD logo">
            <a:extLst>
              <a:ext uri="{FF2B5EF4-FFF2-40B4-BE49-F238E27FC236}">
                <a16:creationId xmlns:a16="http://schemas.microsoft.com/office/drawing/2014/main" id="{E87FFA59-66C0-A2B4-424A-9C0B7AB9D367}"/>
              </a:ext>
            </a:extLst>
          </p:cNvPr>
          <p:cNvPicPr>
            <a:picLocks noChangeAspect="1"/>
          </p:cNvPicPr>
          <p:nvPr/>
        </p:nvPicPr>
        <p:blipFill>
          <a:blip r:embed="rId9"/>
          <a:stretch>
            <a:fillRect/>
          </a:stretch>
        </p:blipFill>
        <p:spPr>
          <a:xfrm>
            <a:off x="451262" y="4787004"/>
            <a:ext cx="3297260" cy="968600"/>
          </a:xfrm>
          <a:prstGeom prst="rect">
            <a:avLst/>
          </a:prstGeom>
        </p:spPr>
      </p:pic>
      <p:pic>
        <p:nvPicPr>
          <p:cNvPr id="14" name="Picture 13" descr="A blue and yellow logo&#10;&#10;DDS LOgo">
            <a:extLst>
              <a:ext uri="{FF2B5EF4-FFF2-40B4-BE49-F238E27FC236}">
                <a16:creationId xmlns:a16="http://schemas.microsoft.com/office/drawing/2014/main" id="{95F9CD0F-57EA-389B-52C4-0438CF1F12D1}"/>
              </a:ext>
            </a:extLst>
          </p:cNvPr>
          <p:cNvPicPr>
            <a:picLocks noChangeAspect="1"/>
          </p:cNvPicPr>
          <p:nvPr/>
        </p:nvPicPr>
        <p:blipFill>
          <a:blip r:embed="rId10"/>
          <a:stretch>
            <a:fillRect/>
          </a:stretch>
        </p:blipFill>
        <p:spPr>
          <a:xfrm>
            <a:off x="8025479" y="3440852"/>
            <a:ext cx="2822889" cy="1015151"/>
          </a:xfrm>
          <a:prstGeom prst="rect">
            <a:avLst/>
          </a:prstGeom>
        </p:spPr>
      </p:pic>
      <p:pic>
        <p:nvPicPr>
          <p:cNvPr id="15" name="Picture 14" descr="Comfort Connections logo">
            <a:extLst>
              <a:ext uri="{FF2B5EF4-FFF2-40B4-BE49-F238E27FC236}">
                <a16:creationId xmlns:a16="http://schemas.microsoft.com/office/drawing/2014/main" id="{879847F0-2B0D-20EA-6DA9-B6F08A5F6A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00414" y="5457569"/>
            <a:ext cx="2073015" cy="942621"/>
          </a:xfrm>
          <a:prstGeom prst="rect">
            <a:avLst/>
          </a:prstGeom>
        </p:spPr>
      </p:pic>
      <p:pic>
        <p:nvPicPr>
          <p:cNvPr id="16" name="Picture 15" descr="San Diego Community College District logo">
            <a:extLst>
              <a:ext uri="{FF2B5EF4-FFF2-40B4-BE49-F238E27FC236}">
                <a16:creationId xmlns:a16="http://schemas.microsoft.com/office/drawing/2014/main" id="{E40B4251-ED97-B013-350D-229E7FF6D32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05580" y="2085953"/>
            <a:ext cx="4141304" cy="1122455"/>
          </a:xfrm>
          <a:prstGeom prst="rect">
            <a:avLst/>
          </a:prstGeom>
        </p:spPr>
      </p:pic>
      <p:pic>
        <p:nvPicPr>
          <p:cNvPr id="17" name="Picture 16" descr="TransCen logo">
            <a:extLst>
              <a:ext uri="{FF2B5EF4-FFF2-40B4-BE49-F238E27FC236}">
                <a16:creationId xmlns:a16="http://schemas.microsoft.com/office/drawing/2014/main" id="{6BA93FFB-4546-EC1A-F100-875CAA93E3E1}"/>
              </a:ext>
            </a:extLst>
          </p:cNvPr>
          <p:cNvPicPr>
            <a:picLocks noChangeAspect="1"/>
          </p:cNvPicPr>
          <p:nvPr/>
        </p:nvPicPr>
        <p:blipFill>
          <a:blip r:embed="rId13"/>
          <a:stretch>
            <a:fillRect/>
          </a:stretch>
        </p:blipFill>
        <p:spPr>
          <a:xfrm>
            <a:off x="4005510" y="5624947"/>
            <a:ext cx="3210373" cy="752580"/>
          </a:xfrm>
          <a:prstGeom prst="rect">
            <a:avLst/>
          </a:prstGeom>
        </p:spPr>
      </p:pic>
      <p:pic>
        <p:nvPicPr>
          <p:cNvPr id="18" name="Picture 17" descr="DOR logo">
            <a:extLst>
              <a:ext uri="{FF2B5EF4-FFF2-40B4-BE49-F238E27FC236}">
                <a16:creationId xmlns:a16="http://schemas.microsoft.com/office/drawing/2014/main" id="{2AB17F9B-4E53-7F32-675B-3BCC9FFFEA25}"/>
              </a:ext>
            </a:extLst>
          </p:cNvPr>
          <p:cNvPicPr>
            <a:picLocks noChangeAspect="1"/>
          </p:cNvPicPr>
          <p:nvPr/>
        </p:nvPicPr>
        <p:blipFill>
          <a:blip r:embed="rId14"/>
          <a:stretch>
            <a:fillRect/>
          </a:stretch>
        </p:blipFill>
        <p:spPr>
          <a:xfrm>
            <a:off x="9436921" y="307366"/>
            <a:ext cx="2487384" cy="597460"/>
          </a:xfrm>
          <a:prstGeom prst="rect">
            <a:avLst/>
          </a:prstGeom>
        </p:spPr>
      </p:pic>
      <p:sp>
        <p:nvSpPr>
          <p:cNvPr id="8" name="Footer Placeholder 2">
            <a:extLst>
              <a:ext uri="{FF2B5EF4-FFF2-40B4-BE49-F238E27FC236}">
                <a16:creationId xmlns:a16="http://schemas.microsoft.com/office/drawing/2014/main" id="{B806A752-EDB0-E27B-D893-9B2E81A3E229}"/>
              </a:ext>
            </a:extLst>
          </p:cNvPr>
          <p:cNvSpPr>
            <a:spLocks noGrp="1"/>
          </p:cNvSpPr>
          <p:nvPr>
            <p:ph type="ftr" sz="quarter" idx="11"/>
          </p:nvPr>
        </p:nvSpPr>
        <p:spPr>
          <a:xfrm>
            <a:off x="241488" y="6426868"/>
            <a:ext cx="10020893"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370811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BB7BF-12ED-385B-E6BF-4FAA243EF7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A9A8F-A560-3ECC-2B33-55D4FEF029EB}"/>
              </a:ext>
            </a:extLst>
          </p:cNvPr>
          <p:cNvSpPr>
            <a:spLocks noGrp="1"/>
          </p:cNvSpPr>
          <p:nvPr>
            <p:ph type="title"/>
          </p:nvPr>
        </p:nvSpPr>
        <p:spPr>
          <a:xfrm>
            <a:off x="555219" y="242124"/>
            <a:ext cx="9784080" cy="1508760"/>
          </a:xfrm>
        </p:spPr>
        <p:txBody>
          <a:bodyPr/>
          <a:lstStyle/>
          <a:p>
            <a:r>
              <a:rPr lang="en-US" dirty="0">
                <a:latin typeface="Calibri"/>
                <a:cs typeface="Calibri"/>
              </a:rPr>
              <a:t>What makes this program unique?</a:t>
            </a:r>
          </a:p>
        </p:txBody>
      </p:sp>
      <p:pic>
        <p:nvPicPr>
          <p:cNvPr id="4" name="Picture 3" descr="DOR logo">
            <a:extLst>
              <a:ext uri="{FF2B5EF4-FFF2-40B4-BE49-F238E27FC236}">
                <a16:creationId xmlns:a16="http://schemas.microsoft.com/office/drawing/2014/main" id="{E59D51C4-A51A-08EF-B904-B97C7D772DF7}"/>
              </a:ext>
            </a:extLst>
          </p:cNvPr>
          <p:cNvPicPr>
            <a:picLocks noChangeAspect="1"/>
          </p:cNvPicPr>
          <p:nvPr/>
        </p:nvPicPr>
        <p:blipFill>
          <a:blip r:embed="rId3"/>
          <a:stretch>
            <a:fillRect/>
          </a:stretch>
        </p:blipFill>
        <p:spPr>
          <a:xfrm>
            <a:off x="9289226" y="399044"/>
            <a:ext cx="2487384" cy="597460"/>
          </a:xfrm>
          <a:prstGeom prst="rect">
            <a:avLst/>
          </a:prstGeom>
        </p:spPr>
      </p:pic>
      <p:graphicFrame>
        <p:nvGraphicFramePr>
          <p:cNvPr id="7" name="Diagram 6" descr="6 yellow circles with one Participant circle in the middle">
            <a:extLst>
              <a:ext uri="{FF2B5EF4-FFF2-40B4-BE49-F238E27FC236}">
                <a16:creationId xmlns:a16="http://schemas.microsoft.com/office/drawing/2014/main" id="{1E392900-4FED-B4EC-E5BC-DAAEB1CA3B0D}"/>
              </a:ext>
            </a:extLst>
          </p:cNvPr>
          <p:cNvGraphicFramePr/>
          <p:nvPr>
            <p:extLst>
              <p:ext uri="{D42A27DB-BD31-4B8C-83A1-F6EECF244321}">
                <p14:modId xmlns:p14="http://schemas.microsoft.com/office/powerpoint/2010/main" val="1485561912"/>
              </p:ext>
            </p:extLst>
          </p:nvPr>
        </p:nvGraphicFramePr>
        <p:xfrm>
          <a:off x="2073686" y="2077111"/>
          <a:ext cx="7654123" cy="42305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2">
            <a:extLst>
              <a:ext uri="{FF2B5EF4-FFF2-40B4-BE49-F238E27FC236}">
                <a16:creationId xmlns:a16="http://schemas.microsoft.com/office/drawing/2014/main" id="{16043C6F-84BF-F9F8-BB18-89C7714ED42F}"/>
              </a:ext>
            </a:extLst>
          </p:cNvPr>
          <p:cNvSpPr>
            <a:spLocks noGrp="1"/>
          </p:cNvSpPr>
          <p:nvPr>
            <p:ph type="ftr" sz="quarter" idx="11"/>
          </p:nvPr>
        </p:nvSpPr>
        <p:spPr>
          <a:xfrm>
            <a:off x="218049" y="6372133"/>
            <a:ext cx="10705513"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4033078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BCE-2061-9FFF-1450-1EEF1A984CA9}"/>
              </a:ext>
            </a:extLst>
          </p:cNvPr>
          <p:cNvSpPr>
            <a:spLocks noGrp="1"/>
          </p:cNvSpPr>
          <p:nvPr>
            <p:ph type="title"/>
          </p:nvPr>
        </p:nvSpPr>
        <p:spPr>
          <a:xfrm>
            <a:off x="472669" y="288526"/>
            <a:ext cx="9784080" cy="1508760"/>
          </a:xfrm>
        </p:spPr>
        <p:txBody>
          <a:bodyPr/>
          <a:lstStyle/>
          <a:p>
            <a:r>
              <a:rPr lang="en-US" dirty="0">
                <a:latin typeface="Calibri"/>
                <a:cs typeface="Calibri"/>
              </a:rPr>
              <a:t>CSP Program Sites</a:t>
            </a:r>
          </a:p>
        </p:txBody>
      </p:sp>
      <p:sp>
        <p:nvSpPr>
          <p:cNvPr id="15" name="TextBox 14">
            <a:extLst>
              <a:ext uri="{FF2B5EF4-FFF2-40B4-BE49-F238E27FC236}">
                <a16:creationId xmlns:a16="http://schemas.microsoft.com/office/drawing/2014/main" id="{B7F89791-2C17-A074-4714-02A77BAD9F8B}"/>
              </a:ext>
            </a:extLst>
          </p:cNvPr>
          <p:cNvSpPr txBox="1"/>
          <p:nvPr/>
        </p:nvSpPr>
        <p:spPr>
          <a:xfrm>
            <a:off x="389623" y="2289474"/>
            <a:ext cx="6517434" cy="4308872"/>
          </a:xfrm>
          <a:prstGeom prst="rect">
            <a:avLst/>
          </a:prstGeom>
          <a:noFill/>
        </p:spPr>
        <p:txBody>
          <a:bodyPr wrap="square" lIns="91440" tIns="45720" rIns="91440" bIns="45720" rtlCol="0" anchor="t">
            <a:spAutoFit/>
          </a:bodyPr>
          <a:lstStyle/>
          <a:p>
            <a:r>
              <a:rPr lang="en-US" sz="3200" dirty="0">
                <a:latin typeface="Calibri"/>
                <a:cs typeface="Calibri"/>
              </a:rPr>
              <a:t>Both have:</a:t>
            </a:r>
          </a:p>
          <a:p>
            <a:pPr marL="285750" indent="-285750">
              <a:buFont typeface="Arial"/>
              <a:buChar char="•"/>
            </a:pPr>
            <a:r>
              <a:rPr lang="en-US" sz="3200" dirty="0">
                <a:latin typeface="Calibri"/>
                <a:cs typeface="Calibri"/>
              </a:rPr>
              <a:t>Longstanding Workability III programs</a:t>
            </a:r>
          </a:p>
          <a:p>
            <a:pPr marL="285750" indent="-285750">
              <a:buFont typeface="Arial"/>
              <a:buChar char="•"/>
            </a:pPr>
            <a:r>
              <a:rPr lang="en-US" sz="3200" dirty="0">
                <a:latin typeface="Calibri"/>
                <a:cs typeface="Calibri"/>
              </a:rPr>
              <a:t>College to Career (C2C) Programs</a:t>
            </a:r>
          </a:p>
          <a:p>
            <a:pPr marL="285750" indent="-285750">
              <a:buFont typeface="Arial" panose="020B0604020202020204" pitchFamily="34" charset="0"/>
              <a:buChar char="•"/>
            </a:pPr>
            <a:r>
              <a:rPr lang="en-US" sz="3200" dirty="0">
                <a:latin typeface="Calibri"/>
                <a:cs typeface="Calibri"/>
              </a:rPr>
              <a:t>Strong partnerships with the local Department of Developmental Service agencies and the Department of Rehabilitation </a:t>
            </a:r>
          </a:p>
          <a:p>
            <a:endParaRPr lang="en-US" dirty="0"/>
          </a:p>
        </p:txBody>
      </p:sp>
      <p:pic>
        <p:nvPicPr>
          <p:cNvPr id="5" name="Picture 4" descr="SDCCD logo">
            <a:extLst>
              <a:ext uri="{FF2B5EF4-FFF2-40B4-BE49-F238E27FC236}">
                <a16:creationId xmlns:a16="http://schemas.microsoft.com/office/drawing/2014/main" id="{6935816B-F515-5489-99F3-49638D17295D}"/>
              </a:ext>
            </a:extLst>
          </p:cNvPr>
          <p:cNvPicPr>
            <a:picLocks noChangeAspect="1"/>
          </p:cNvPicPr>
          <p:nvPr/>
        </p:nvPicPr>
        <p:blipFill>
          <a:blip r:embed="rId3"/>
          <a:stretch>
            <a:fillRect/>
          </a:stretch>
        </p:blipFill>
        <p:spPr>
          <a:xfrm>
            <a:off x="6907057" y="2087362"/>
            <a:ext cx="4145639" cy="1121761"/>
          </a:xfrm>
          <a:prstGeom prst="rect">
            <a:avLst/>
          </a:prstGeom>
        </p:spPr>
      </p:pic>
      <p:pic>
        <p:nvPicPr>
          <p:cNvPr id="6" name="Picture 5" descr="NOCE logo">
            <a:extLst>
              <a:ext uri="{FF2B5EF4-FFF2-40B4-BE49-F238E27FC236}">
                <a16:creationId xmlns:a16="http://schemas.microsoft.com/office/drawing/2014/main" id="{45487346-F8E8-5BCE-1CE1-4B998CFA0E05}"/>
              </a:ext>
            </a:extLst>
          </p:cNvPr>
          <p:cNvPicPr>
            <a:picLocks noChangeAspect="1"/>
          </p:cNvPicPr>
          <p:nvPr/>
        </p:nvPicPr>
        <p:blipFill>
          <a:blip r:embed="rId4"/>
          <a:stretch>
            <a:fillRect/>
          </a:stretch>
        </p:blipFill>
        <p:spPr>
          <a:xfrm>
            <a:off x="7166818" y="4072782"/>
            <a:ext cx="2274005" cy="1146147"/>
          </a:xfrm>
          <a:prstGeom prst="rect">
            <a:avLst/>
          </a:prstGeom>
        </p:spPr>
      </p:pic>
      <p:pic>
        <p:nvPicPr>
          <p:cNvPr id="4" name="Picture 3" descr="DOR logo">
            <a:extLst>
              <a:ext uri="{FF2B5EF4-FFF2-40B4-BE49-F238E27FC236}">
                <a16:creationId xmlns:a16="http://schemas.microsoft.com/office/drawing/2014/main" id="{6D17F45C-9E2D-87BB-47A6-8E3F0A89659F}"/>
              </a:ext>
            </a:extLst>
          </p:cNvPr>
          <p:cNvPicPr>
            <a:picLocks noChangeAspect="1"/>
          </p:cNvPicPr>
          <p:nvPr/>
        </p:nvPicPr>
        <p:blipFill>
          <a:blip r:embed="rId5"/>
          <a:stretch>
            <a:fillRect/>
          </a:stretch>
        </p:blipFill>
        <p:spPr>
          <a:xfrm>
            <a:off x="9440823" y="329930"/>
            <a:ext cx="2487384" cy="597460"/>
          </a:xfrm>
          <a:prstGeom prst="rect">
            <a:avLst/>
          </a:prstGeom>
        </p:spPr>
      </p:pic>
      <p:sp>
        <p:nvSpPr>
          <p:cNvPr id="7" name="Footer Placeholder 2">
            <a:extLst>
              <a:ext uri="{FF2B5EF4-FFF2-40B4-BE49-F238E27FC236}">
                <a16:creationId xmlns:a16="http://schemas.microsoft.com/office/drawing/2014/main" id="{0BC44C52-DE7E-1288-3E94-F0FD5C453317}"/>
              </a:ext>
            </a:extLst>
          </p:cNvPr>
          <p:cNvSpPr>
            <a:spLocks noGrp="1"/>
          </p:cNvSpPr>
          <p:nvPr>
            <p:ph type="ftr" sz="quarter" idx="11"/>
          </p:nvPr>
        </p:nvSpPr>
        <p:spPr>
          <a:xfrm>
            <a:off x="218050" y="6372133"/>
            <a:ext cx="11317458"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398585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37B0-1E0B-41BF-3CE1-19754EA38E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CBE0D-36FE-7D95-F66A-9B0F96443E34}"/>
              </a:ext>
            </a:extLst>
          </p:cNvPr>
          <p:cNvSpPr>
            <a:spLocks noGrp="1"/>
          </p:cNvSpPr>
          <p:nvPr>
            <p:ph type="title"/>
          </p:nvPr>
        </p:nvSpPr>
        <p:spPr/>
        <p:txBody>
          <a:bodyPr/>
          <a:lstStyle/>
          <a:p>
            <a:r>
              <a:rPr lang="en-US" dirty="0">
                <a:latin typeface="Calibri"/>
                <a:cs typeface="Calibri"/>
              </a:rPr>
              <a:t>CSP services</a:t>
            </a:r>
          </a:p>
        </p:txBody>
      </p:sp>
      <p:sp>
        <p:nvSpPr>
          <p:cNvPr id="7" name="Rectangle: Rounded Corners 6">
            <a:extLst>
              <a:ext uri="{FF2B5EF4-FFF2-40B4-BE49-F238E27FC236}">
                <a16:creationId xmlns:a16="http://schemas.microsoft.com/office/drawing/2014/main" id="{EC810D8A-D050-B604-35E2-58AB0DD0CB25}"/>
              </a:ext>
            </a:extLst>
          </p:cNvPr>
          <p:cNvSpPr/>
          <p:nvPr/>
        </p:nvSpPr>
        <p:spPr>
          <a:xfrm>
            <a:off x="984737" y="1994262"/>
            <a:ext cx="10199077" cy="59218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latin typeface="Calibri"/>
                <a:cs typeface="Calibri"/>
              </a:rPr>
              <a:t>Educational Services and Supports    </a:t>
            </a:r>
            <a:r>
              <a:rPr lang="en-US" dirty="0">
                <a:solidFill>
                  <a:schemeClr val="tx1"/>
                </a:solidFill>
              </a:rPr>
              <a:t>    </a:t>
            </a:r>
          </a:p>
        </p:txBody>
      </p:sp>
      <p:sp>
        <p:nvSpPr>
          <p:cNvPr id="15" name="Rectangle 14">
            <a:extLst>
              <a:ext uri="{FF2B5EF4-FFF2-40B4-BE49-F238E27FC236}">
                <a16:creationId xmlns:a16="http://schemas.microsoft.com/office/drawing/2014/main" id="{FEDE930A-492E-CCC3-DD9A-CF7ED3DC484D}"/>
              </a:ext>
            </a:extLst>
          </p:cNvPr>
          <p:cNvSpPr/>
          <p:nvPr/>
        </p:nvSpPr>
        <p:spPr>
          <a:xfrm>
            <a:off x="1568549" y="3763052"/>
            <a:ext cx="8975186" cy="256818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Arial"/>
              <a:buChar char="•"/>
            </a:pPr>
            <a:r>
              <a:rPr lang="en-US" sz="2000" dirty="0">
                <a:solidFill>
                  <a:schemeClr val="bg1"/>
                </a:solidFill>
                <a:latin typeface="Calibri"/>
                <a:cs typeface="Arial"/>
              </a:rPr>
              <a:t>4-5 course offerings of personal/social development/soft skills and vocational focused curriculum</a:t>
            </a:r>
            <a:r>
              <a:rPr lang="en-US" sz="2000" b="0" i="0" dirty="0">
                <a:solidFill>
                  <a:schemeClr val="bg1"/>
                </a:solidFill>
                <a:latin typeface="Calibri"/>
                <a:ea typeface="Arial"/>
                <a:cs typeface="Arial"/>
              </a:rPr>
              <a:t>​</a:t>
            </a:r>
            <a:endParaRPr lang="en-US" sz="2000" dirty="0">
              <a:solidFill>
                <a:schemeClr val="bg1"/>
              </a:solidFill>
              <a:latin typeface="Calibri"/>
              <a:ea typeface="Arial"/>
              <a:cs typeface="Arial"/>
            </a:endParaRPr>
          </a:p>
          <a:p>
            <a:pPr marL="285750" indent="-285750" algn="ctr">
              <a:buFont typeface="Arial"/>
              <a:buChar char="•"/>
            </a:pPr>
            <a:r>
              <a:rPr lang="en-US" sz="2000" b="0" i="0" u="none" strike="noStrike" baseline="0" dirty="0">
                <a:solidFill>
                  <a:schemeClr val="bg1"/>
                </a:solidFill>
                <a:latin typeface="Calibri"/>
                <a:ea typeface="Arial"/>
                <a:cs typeface="Arial"/>
              </a:rPr>
              <a:t>1:1 educational coaching for inclusive classes</a:t>
            </a:r>
            <a:r>
              <a:rPr lang="en-US" sz="2000" b="0" i="0" dirty="0">
                <a:solidFill>
                  <a:schemeClr val="bg1"/>
                </a:solidFill>
                <a:latin typeface="Calibri"/>
                <a:ea typeface="Arial"/>
                <a:cs typeface="Arial"/>
              </a:rPr>
              <a:t>​</a:t>
            </a:r>
            <a:endParaRPr lang="en-US" sz="2000" dirty="0">
              <a:solidFill>
                <a:schemeClr val="bg1"/>
              </a:solidFill>
              <a:latin typeface="Calibri"/>
              <a:ea typeface="Arial"/>
              <a:cs typeface="Arial"/>
            </a:endParaRPr>
          </a:p>
          <a:p>
            <a:pPr marL="285750" indent="-285750" algn="ctr">
              <a:buFont typeface="Arial"/>
              <a:buChar char="•"/>
            </a:pPr>
            <a:r>
              <a:rPr lang="en-US" sz="2000" b="0" i="0" u="none" strike="noStrike" baseline="0" dirty="0">
                <a:solidFill>
                  <a:schemeClr val="bg1"/>
                </a:solidFill>
                <a:latin typeface="Calibri"/>
                <a:ea typeface="Arial"/>
                <a:cs typeface="Arial"/>
              </a:rPr>
              <a:t>Access to all college </a:t>
            </a:r>
            <a:r>
              <a:rPr lang="en-US" sz="2000" dirty="0">
                <a:solidFill>
                  <a:schemeClr val="bg1"/>
                </a:solidFill>
                <a:latin typeface="Calibri"/>
                <a:ea typeface="Arial"/>
                <a:cs typeface="Arial"/>
              </a:rPr>
              <a:t>programs</a:t>
            </a:r>
            <a:r>
              <a:rPr lang="en-US" sz="2000" b="0" i="0" u="none" strike="noStrike" baseline="0" dirty="0">
                <a:solidFill>
                  <a:schemeClr val="bg1"/>
                </a:solidFill>
                <a:latin typeface="Calibri"/>
                <a:ea typeface="Arial"/>
                <a:cs typeface="Arial"/>
              </a:rPr>
              <a:t> and services</a:t>
            </a:r>
            <a:r>
              <a:rPr lang="en-US" sz="2000" b="0" i="0" dirty="0">
                <a:solidFill>
                  <a:schemeClr val="bg1"/>
                </a:solidFill>
                <a:latin typeface="Calibri"/>
                <a:ea typeface="Arial"/>
                <a:cs typeface="Arial"/>
              </a:rPr>
              <a:t>​</a:t>
            </a:r>
            <a:endParaRPr lang="en-US" sz="2000" dirty="0">
              <a:solidFill>
                <a:schemeClr val="bg1"/>
              </a:solidFill>
              <a:latin typeface="Calibri"/>
              <a:cs typeface="Calibri"/>
            </a:endParaRPr>
          </a:p>
        </p:txBody>
      </p:sp>
      <p:pic>
        <p:nvPicPr>
          <p:cNvPr id="4" name="Picture 3" descr="NOCE logo">
            <a:extLst>
              <a:ext uri="{FF2B5EF4-FFF2-40B4-BE49-F238E27FC236}">
                <a16:creationId xmlns:a16="http://schemas.microsoft.com/office/drawing/2014/main" id="{2CEE49A3-CC4F-8127-57AC-4E814DD091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7739" y="2825131"/>
            <a:ext cx="1577003" cy="794843"/>
          </a:xfrm>
          <a:prstGeom prst="rect">
            <a:avLst/>
          </a:prstGeom>
        </p:spPr>
      </p:pic>
      <p:pic>
        <p:nvPicPr>
          <p:cNvPr id="6" name="Picture 5" descr="SDCCD logo">
            <a:extLst>
              <a:ext uri="{FF2B5EF4-FFF2-40B4-BE49-F238E27FC236}">
                <a16:creationId xmlns:a16="http://schemas.microsoft.com/office/drawing/2014/main" id="{00F132D9-B95E-5F2D-D450-A16B6C96B1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78196" y="2862493"/>
            <a:ext cx="2661317" cy="720121"/>
          </a:xfrm>
          <a:prstGeom prst="rect">
            <a:avLst/>
          </a:prstGeom>
        </p:spPr>
      </p:pic>
      <p:pic>
        <p:nvPicPr>
          <p:cNvPr id="5" name="Picture 4" descr="DOR logo">
            <a:extLst>
              <a:ext uri="{FF2B5EF4-FFF2-40B4-BE49-F238E27FC236}">
                <a16:creationId xmlns:a16="http://schemas.microsoft.com/office/drawing/2014/main" id="{47E4D917-C050-9C02-7B93-130DB44E9379}"/>
              </a:ext>
            </a:extLst>
          </p:cNvPr>
          <p:cNvPicPr>
            <a:picLocks noChangeAspect="1"/>
          </p:cNvPicPr>
          <p:nvPr/>
        </p:nvPicPr>
        <p:blipFill>
          <a:blip r:embed="rId5"/>
          <a:stretch>
            <a:fillRect/>
          </a:stretch>
        </p:blipFill>
        <p:spPr>
          <a:xfrm>
            <a:off x="9397219" y="366288"/>
            <a:ext cx="2487384" cy="597460"/>
          </a:xfrm>
          <a:prstGeom prst="rect">
            <a:avLst/>
          </a:prstGeom>
        </p:spPr>
      </p:pic>
      <p:sp>
        <p:nvSpPr>
          <p:cNvPr id="8" name="Footer Placeholder 2">
            <a:extLst>
              <a:ext uri="{FF2B5EF4-FFF2-40B4-BE49-F238E27FC236}">
                <a16:creationId xmlns:a16="http://schemas.microsoft.com/office/drawing/2014/main" id="{7AD81C85-BC5D-7663-CA11-78AC004F65B9}"/>
              </a:ext>
            </a:extLst>
          </p:cNvPr>
          <p:cNvSpPr>
            <a:spLocks noGrp="1"/>
          </p:cNvSpPr>
          <p:nvPr>
            <p:ph type="ftr" sz="quarter" idx="11"/>
          </p:nvPr>
        </p:nvSpPr>
        <p:spPr>
          <a:xfrm>
            <a:off x="218050" y="6372133"/>
            <a:ext cx="10670344"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426463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1BCE-2061-9FFF-1450-1EEF1A984CA9}"/>
              </a:ext>
            </a:extLst>
          </p:cNvPr>
          <p:cNvSpPr>
            <a:spLocks noGrp="1"/>
          </p:cNvSpPr>
          <p:nvPr>
            <p:ph type="title"/>
          </p:nvPr>
        </p:nvSpPr>
        <p:spPr/>
        <p:txBody>
          <a:bodyPr/>
          <a:lstStyle/>
          <a:p>
            <a:r>
              <a:rPr lang="en-US" dirty="0">
                <a:latin typeface="Calibri"/>
                <a:cs typeface="Calibri"/>
              </a:rPr>
              <a:t>CSP services, continued</a:t>
            </a:r>
          </a:p>
        </p:txBody>
      </p:sp>
      <p:sp>
        <p:nvSpPr>
          <p:cNvPr id="5" name="Rectangle: Rounded Corners 4">
            <a:extLst>
              <a:ext uri="{FF2B5EF4-FFF2-40B4-BE49-F238E27FC236}">
                <a16:creationId xmlns:a16="http://schemas.microsoft.com/office/drawing/2014/main" id="{2ABA482A-D9EB-3B49-913A-5289356390F0}"/>
              </a:ext>
            </a:extLst>
          </p:cNvPr>
          <p:cNvSpPr/>
          <p:nvPr/>
        </p:nvSpPr>
        <p:spPr>
          <a:xfrm>
            <a:off x="2049793" y="1905177"/>
            <a:ext cx="7924800" cy="592183"/>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latin typeface="Calibri"/>
                <a:cs typeface="Calibri"/>
              </a:rPr>
              <a:t>Individualized Employment Services</a:t>
            </a:r>
          </a:p>
        </p:txBody>
      </p:sp>
      <p:graphicFrame>
        <p:nvGraphicFramePr>
          <p:cNvPr id="6" name="Diagram 5" descr="An arrow pointing to the picture">
            <a:extLst>
              <a:ext uri="{FF2B5EF4-FFF2-40B4-BE49-F238E27FC236}">
                <a16:creationId xmlns:a16="http://schemas.microsoft.com/office/drawing/2014/main" id="{0326AF9F-1ECD-FA1F-592B-26261AD887CC}"/>
              </a:ext>
            </a:extLst>
          </p:cNvPr>
          <p:cNvGraphicFramePr/>
          <p:nvPr>
            <p:extLst>
              <p:ext uri="{D42A27DB-BD31-4B8C-83A1-F6EECF244321}">
                <p14:modId xmlns:p14="http://schemas.microsoft.com/office/powerpoint/2010/main" val="997984351"/>
              </p:ext>
            </p:extLst>
          </p:nvPr>
        </p:nvGraphicFramePr>
        <p:xfrm>
          <a:off x="278549" y="2652089"/>
          <a:ext cx="6858516" cy="361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OR logo">
            <a:extLst>
              <a:ext uri="{FF2B5EF4-FFF2-40B4-BE49-F238E27FC236}">
                <a16:creationId xmlns:a16="http://schemas.microsoft.com/office/drawing/2014/main" id="{31954006-7227-7A8C-4B28-2AF2B69C9030}"/>
              </a:ext>
            </a:extLst>
          </p:cNvPr>
          <p:cNvPicPr>
            <a:picLocks noChangeAspect="1"/>
          </p:cNvPicPr>
          <p:nvPr/>
        </p:nvPicPr>
        <p:blipFill>
          <a:blip r:embed="rId8"/>
          <a:stretch>
            <a:fillRect/>
          </a:stretch>
        </p:blipFill>
        <p:spPr>
          <a:xfrm>
            <a:off x="9497045" y="353161"/>
            <a:ext cx="2487384" cy="597460"/>
          </a:xfrm>
          <a:prstGeom prst="rect">
            <a:avLst/>
          </a:prstGeom>
        </p:spPr>
      </p:pic>
      <p:pic>
        <p:nvPicPr>
          <p:cNvPr id="9" name="Picture 8" descr="CSP Staff and student sitting across from each other at a desk">
            <a:extLst>
              <a:ext uri="{FF2B5EF4-FFF2-40B4-BE49-F238E27FC236}">
                <a16:creationId xmlns:a16="http://schemas.microsoft.com/office/drawing/2014/main" id="{8A538646-543F-884E-CC02-379EE56752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137065" y="2652089"/>
            <a:ext cx="4927130" cy="3162188"/>
          </a:xfrm>
          <a:prstGeom prst="rect">
            <a:avLst/>
          </a:prstGeom>
        </p:spPr>
      </p:pic>
      <p:sp>
        <p:nvSpPr>
          <p:cNvPr id="8" name="Footer Placeholder 2">
            <a:extLst>
              <a:ext uri="{FF2B5EF4-FFF2-40B4-BE49-F238E27FC236}">
                <a16:creationId xmlns:a16="http://schemas.microsoft.com/office/drawing/2014/main" id="{72D0D4B1-0DFB-8A27-A33E-702C2EEC2327}"/>
              </a:ext>
            </a:extLst>
          </p:cNvPr>
          <p:cNvSpPr>
            <a:spLocks noGrp="1"/>
          </p:cNvSpPr>
          <p:nvPr>
            <p:ph type="ftr" sz="quarter" idx="11"/>
          </p:nvPr>
        </p:nvSpPr>
        <p:spPr>
          <a:xfrm>
            <a:off x="218049" y="6372133"/>
            <a:ext cx="11183815"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2548931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CE471017-3497-4F9F-A862-BA1016D13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E7BB245-1516-48B9-8C45-E83FC9BF6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19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762C5FF7-82FA-4981-A20D-264C4BBF1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24216"/>
            <a:ext cx="75438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A1BCE-2061-9FFF-1450-1EEF1A984CA9}"/>
              </a:ext>
            </a:extLst>
          </p:cNvPr>
          <p:cNvSpPr>
            <a:spLocks noGrp="1"/>
          </p:cNvSpPr>
          <p:nvPr>
            <p:ph type="title"/>
          </p:nvPr>
        </p:nvSpPr>
        <p:spPr>
          <a:xfrm>
            <a:off x="749804" y="2338928"/>
            <a:ext cx="6006596" cy="1508760"/>
          </a:xfrm>
        </p:spPr>
        <p:txBody>
          <a:bodyPr vert="horz" lIns="91440" tIns="45720" rIns="91440" bIns="45720" rtlCol="0" anchor="ctr">
            <a:normAutofit/>
          </a:bodyPr>
          <a:lstStyle/>
          <a:p>
            <a:pPr algn="ctr"/>
            <a:r>
              <a:rPr lang="en-US" dirty="0">
                <a:solidFill>
                  <a:schemeClr val="tx2"/>
                </a:solidFill>
              </a:rPr>
              <a:t>Referral Sources and Outreach strategies</a:t>
            </a:r>
          </a:p>
        </p:txBody>
      </p:sp>
      <p:graphicFrame>
        <p:nvGraphicFramePr>
          <p:cNvPr id="7" name="TextBox 4" descr="Boxes of text in different colors">
            <a:extLst>
              <a:ext uri="{FF2B5EF4-FFF2-40B4-BE49-F238E27FC236}">
                <a16:creationId xmlns:a16="http://schemas.microsoft.com/office/drawing/2014/main" id="{637A43D3-0C1D-CEEB-1B71-8FF5D8F13BE7}"/>
              </a:ext>
            </a:extLst>
          </p:cNvPr>
          <p:cNvGraphicFramePr/>
          <p:nvPr>
            <p:extLst>
              <p:ext uri="{D42A27DB-BD31-4B8C-83A1-F6EECF244321}">
                <p14:modId xmlns:p14="http://schemas.microsoft.com/office/powerpoint/2010/main" val="1437616082"/>
              </p:ext>
            </p:extLst>
          </p:nvPr>
        </p:nvGraphicFramePr>
        <p:xfrm>
          <a:off x="8153400" y="927809"/>
          <a:ext cx="3394220" cy="4964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or Logo">
            <a:extLst>
              <a:ext uri="{FF2B5EF4-FFF2-40B4-BE49-F238E27FC236}">
                <a16:creationId xmlns:a16="http://schemas.microsoft.com/office/drawing/2014/main" id="{A2E1B605-A65E-5A46-D38A-B5C4572B9646}"/>
              </a:ext>
            </a:extLst>
          </p:cNvPr>
          <p:cNvPicPr>
            <a:picLocks noChangeAspect="1"/>
          </p:cNvPicPr>
          <p:nvPr/>
        </p:nvPicPr>
        <p:blipFill>
          <a:blip r:embed="rId8"/>
          <a:stretch>
            <a:fillRect/>
          </a:stretch>
        </p:blipFill>
        <p:spPr>
          <a:xfrm>
            <a:off x="9310008" y="176109"/>
            <a:ext cx="2487384" cy="597460"/>
          </a:xfrm>
          <a:prstGeom prst="rect">
            <a:avLst/>
          </a:prstGeom>
        </p:spPr>
      </p:pic>
      <p:sp>
        <p:nvSpPr>
          <p:cNvPr id="5" name="Footer Placeholder 2">
            <a:extLst>
              <a:ext uri="{FF2B5EF4-FFF2-40B4-BE49-F238E27FC236}">
                <a16:creationId xmlns:a16="http://schemas.microsoft.com/office/drawing/2014/main" id="{D9888248-4205-2DF0-CA8A-7D2BB53A3739}"/>
              </a:ext>
            </a:extLst>
          </p:cNvPr>
          <p:cNvSpPr>
            <a:spLocks noGrp="1"/>
          </p:cNvSpPr>
          <p:nvPr>
            <p:ph type="ftr" sz="quarter" idx="11"/>
          </p:nvPr>
        </p:nvSpPr>
        <p:spPr>
          <a:xfrm>
            <a:off x="218050" y="6372133"/>
            <a:ext cx="7146388" cy="365125"/>
          </a:xfrm>
        </p:spPr>
        <p:txBody>
          <a:bodyPr>
            <a:normAutofit/>
          </a:bodyPr>
          <a:lstStyle/>
          <a:p>
            <a:pPr algn="l">
              <a:lnSpc>
                <a:spcPct val="90000"/>
              </a:lnSpc>
              <a:spcAft>
                <a:spcPts val="600"/>
              </a:spcAft>
            </a:pPr>
            <a:r>
              <a:rPr lang="en-US" sz="600" dirty="0">
                <a:solidFill>
                  <a:schemeClr val="bg1"/>
                </a:solidFill>
              </a:rPr>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27230715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AF82DC-97EC-B242-0976-4DFE06EA474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903EC245-C9B2-41DB-AC99-41DB7FC14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D006CB6-41D0-433B-A9A4-C3C0695FD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0"/>
            <a:ext cx="4651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6B085380-27CE-4E71-AA77-81E6A0399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358" y="2224216"/>
            <a:ext cx="4651642"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CA7B20-0878-E48A-F3B8-248A33CC84DE}"/>
              </a:ext>
            </a:extLst>
          </p:cNvPr>
          <p:cNvSpPr>
            <a:spLocks noGrp="1"/>
          </p:cNvSpPr>
          <p:nvPr>
            <p:ph type="title"/>
          </p:nvPr>
        </p:nvSpPr>
        <p:spPr>
          <a:xfrm>
            <a:off x="7663070" y="2338928"/>
            <a:ext cx="4134677" cy="1508760"/>
          </a:xfrm>
        </p:spPr>
        <p:txBody>
          <a:bodyPr vert="horz" lIns="91440" tIns="45720" rIns="91440" bIns="45720" rtlCol="0" anchor="ctr">
            <a:normAutofit/>
          </a:bodyPr>
          <a:lstStyle/>
          <a:p>
            <a:r>
              <a:rPr lang="en-US" sz="3400" dirty="0">
                <a:solidFill>
                  <a:schemeClr val="tx2"/>
                </a:solidFill>
              </a:rPr>
              <a:t>Partner Support and buy in</a:t>
            </a:r>
          </a:p>
        </p:txBody>
      </p:sp>
      <p:graphicFrame>
        <p:nvGraphicFramePr>
          <p:cNvPr id="7" name="TextBox 4" descr="Cirlcle of sections in different colors with text inside each section.">
            <a:extLst>
              <a:ext uri="{FF2B5EF4-FFF2-40B4-BE49-F238E27FC236}">
                <a16:creationId xmlns:a16="http://schemas.microsoft.com/office/drawing/2014/main" id="{E9753D3E-A176-C106-E1B7-530EEA84A84B}"/>
              </a:ext>
            </a:extLst>
          </p:cNvPr>
          <p:cNvGraphicFramePr/>
          <p:nvPr>
            <p:extLst>
              <p:ext uri="{D42A27DB-BD31-4B8C-83A1-F6EECF244321}">
                <p14:modId xmlns:p14="http://schemas.microsoft.com/office/powerpoint/2010/main" val="4205944718"/>
              </p:ext>
            </p:extLst>
          </p:nvPr>
        </p:nvGraphicFramePr>
        <p:xfrm>
          <a:off x="965199" y="927809"/>
          <a:ext cx="5606327"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OR logo">
            <a:extLst>
              <a:ext uri="{FF2B5EF4-FFF2-40B4-BE49-F238E27FC236}">
                <a16:creationId xmlns:a16="http://schemas.microsoft.com/office/drawing/2014/main" id="{32331756-0BFA-A4C7-45CA-CA35F5A4E908}"/>
              </a:ext>
            </a:extLst>
          </p:cNvPr>
          <p:cNvPicPr>
            <a:picLocks noChangeAspect="1"/>
          </p:cNvPicPr>
          <p:nvPr/>
        </p:nvPicPr>
        <p:blipFill>
          <a:blip r:embed="rId8"/>
          <a:stretch>
            <a:fillRect/>
          </a:stretch>
        </p:blipFill>
        <p:spPr>
          <a:xfrm>
            <a:off x="9434699" y="215918"/>
            <a:ext cx="2487384" cy="597460"/>
          </a:xfrm>
          <a:prstGeom prst="rect">
            <a:avLst/>
          </a:prstGeom>
        </p:spPr>
      </p:pic>
      <p:sp>
        <p:nvSpPr>
          <p:cNvPr id="5" name="Footer Placeholder 2">
            <a:extLst>
              <a:ext uri="{FF2B5EF4-FFF2-40B4-BE49-F238E27FC236}">
                <a16:creationId xmlns:a16="http://schemas.microsoft.com/office/drawing/2014/main" id="{98EA0D7F-822C-4E50-4ECB-923E79E3A858}"/>
              </a:ext>
            </a:extLst>
          </p:cNvPr>
          <p:cNvSpPr>
            <a:spLocks noGrp="1"/>
          </p:cNvSpPr>
          <p:nvPr>
            <p:ph type="ftr" sz="quarter" idx="11"/>
          </p:nvPr>
        </p:nvSpPr>
        <p:spPr>
          <a:xfrm>
            <a:off x="218049" y="6372133"/>
            <a:ext cx="7076049" cy="365125"/>
          </a:xfrm>
        </p:spPr>
        <p:txBody>
          <a:bodyPr>
            <a:normAutofit/>
          </a:bodyPr>
          <a:lstStyle/>
          <a:p>
            <a:pPr algn="l">
              <a:lnSpc>
                <a:spcPct val="90000"/>
              </a:lnSpc>
              <a:spcAft>
                <a:spcPts val="600"/>
              </a:spcAft>
            </a:pPr>
            <a:r>
              <a:rPr lang="en-US" sz="600" dirty="0"/>
              <a:t>The contents of this presentation were developed under a grant number H42D220015 from the Department of Education. However, those contents do not necessarily represent the policy of the Department of Education, and you should not assume endorsement by the Federal Government. (Authority: 20 U.S.C. §§ 1221e-3 and 3474.</a:t>
            </a:r>
          </a:p>
        </p:txBody>
      </p:sp>
    </p:spTree>
    <p:extLst>
      <p:ext uri="{BB962C8B-B14F-4D97-AF65-F5344CB8AC3E}">
        <p14:creationId xmlns:p14="http://schemas.microsoft.com/office/powerpoint/2010/main" val="45404830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a842e6-9257-4536-8577-77b8f34f9507}" enabled="1" method="Standard" siteId="{19ed7054-9d97-43c7-92b1-6781b6b95b68}" contentBits="0" removed="0"/>
</clbl:labelList>
</file>

<file path=docProps/app.xml><?xml version="1.0" encoding="utf-8"?>
<Properties xmlns="http://schemas.openxmlformats.org/officeDocument/2006/extended-properties" xmlns:vt="http://schemas.openxmlformats.org/officeDocument/2006/docPropsVTypes">
  <Template>TM03090430[[fn=Banded]]</Template>
  <TotalTime>5895</TotalTime>
  <Words>1874</Words>
  <Application>Microsoft Office PowerPoint</Application>
  <PresentationFormat>Widescreen</PresentationFormat>
  <Paragraphs>135</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Corbel</vt:lpstr>
      <vt:lpstr>Wingdings</vt:lpstr>
      <vt:lpstr>Banded</vt:lpstr>
      <vt:lpstr>The CA SWTCIE project</vt:lpstr>
      <vt:lpstr>California Subminimum Wage to Competitive Integrated Employment Project</vt:lpstr>
      <vt:lpstr>Partners involved</vt:lpstr>
      <vt:lpstr>What makes this program unique?</vt:lpstr>
      <vt:lpstr>CSP Program Sites</vt:lpstr>
      <vt:lpstr>CSP services</vt:lpstr>
      <vt:lpstr>CSP services, continued</vt:lpstr>
      <vt:lpstr>Referral Sources and Outreach strategies</vt:lpstr>
      <vt:lpstr>Partner Support and buy in</vt:lpstr>
      <vt:lpstr>Peer Mentoring and Family Supports</vt:lpstr>
      <vt:lpstr>Key Learnings</vt:lpstr>
      <vt:lpstr>Future Plans - Sustainability</vt:lpstr>
      <vt:lpstr>Key Takeaways of the Program</vt:lpstr>
      <vt:lpstr>Successes</vt:lpstr>
      <vt:lpstr>Student Quotes</vt:lpstr>
      <vt:lpstr>CSP student collage</vt:lpstr>
      <vt:lpstr>Supporting the Transition from Subminimum Wage to Competitive Integrated Employment</vt:lpstr>
      <vt:lpstr>Thank you!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 Overview</dc:title>
  <dc:creator>Baker, Leslie D@DOR</dc:creator>
  <cp:lastModifiedBy>Kevin Red</cp:lastModifiedBy>
  <cp:revision>31</cp:revision>
  <dcterms:created xsi:type="dcterms:W3CDTF">2024-01-22T22:07:04Z</dcterms:created>
  <dcterms:modified xsi:type="dcterms:W3CDTF">2025-10-23T14:03:35Z</dcterms:modified>
</cp:coreProperties>
</file>