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4" r:id="rId2"/>
    <p:sldId id="298" r:id="rId3"/>
    <p:sldId id="262" r:id="rId4"/>
    <p:sldId id="294" r:id="rId5"/>
    <p:sldId id="29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B24309-2939-46F9-B768-B2BDC8F7AF1D}" v="18" dt="2025-10-27T16:45:16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AD8F1-3CA7-4503-9FCD-D481988D953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CA4EA-AC28-4AB4-AB12-5FCDEF1B2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FCA7F-92C4-B84D-B673-249687BB8E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CA4EA-AC28-4AB4-AB12-5FCDEF1B2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2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FCA7F-92C4-B84D-B673-249687BB8E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7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FCA7F-92C4-B84D-B673-249687BB8E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057D-F0CA-7A11-CB73-D11A5BC83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17927-E973-D294-704C-AD5780CD8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92E98-8777-D327-2D92-7DFA951F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AF757-74D6-DDFB-25A3-4BDA605D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A348-F330-A673-61EC-FC1FFE7B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6C7D-15AE-7B87-2E58-8E46F099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D24C3-3B93-AB35-5747-9CAC260A3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736A-FB68-5DB3-FC75-966A6E807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55B4-1E07-FF19-E1DE-E32CC38E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DD70-6E4E-C13C-C818-FDE81200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E550A-4757-5D9E-CEE9-9CDFEB310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CBBC0-13A3-B5D1-3F5F-355687ED0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9F2B7-7032-0827-2586-3A18548A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1A23F-5B86-9D1A-ACCE-D6021FE5A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404A5-7704-67DE-8204-915FA8DE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3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0954" y="2766218"/>
            <a:ext cx="3572435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r>
              <a:rPr lang="en-US"/>
              <a:t>Page title goes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5898E36-A361-2F47-D40A-44D24068D6D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095999" y="1253330"/>
            <a:ext cx="554467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3132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394" y="92869"/>
            <a:ext cx="24940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854" y="92869"/>
            <a:ext cx="988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fld id="{F72E303A-BFAD-FA44-B295-2BFB4A4CBD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MassAbility full color logo">
            <a:extLst>
              <a:ext uri="{FF2B5EF4-FFF2-40B4-BE49-F238E27FC236}">
                <a16:creationId xmlns:a16="http://schemas.microsoft.com/office/drawing/2014/main" id="{C6AA68E2-84E9-CD52-A2D4-E637BD2C8B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781" y="6371404"/>
            <a:ext cx="1402960" cy="2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17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915" y="989012"/>
            <a:ext cx="5818562" cy="116058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3132B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2915" y="2602523"/>
            <a:ext cx="5818562" cy="3266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3132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" name="Picture Placeholder 2" descr="Picture placeholder"/>
          <p:cNvSpPr>
            <a:spLocks noGrp="1" noChangeAspect="1"/>
          </p:cNvSpPr>
          <p:nvPr>
            <p:ph type="pic" idx="1"/>
          </p:nvPr>
        </p:nvSpPr>
        <p:spPr>
          <a:xfrm>
            <a:off x="7223510" y="0"/>
            <a:ext cx="496849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7394" y="92869"/>
            <a:ext cx="24940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54" y="92869"/>
            <a:ext cx="988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fld id="{F72E303A-BFAD-FA44-B295-2BFB4A4CB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1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ing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648A34-02C1-6BFF-FA90-280336529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65717" y="1739588"/>
            <a:ext cx="10660566" cy="0"/>
          </a:xfrm>
          <a:prstGeom prst="line">
            <a:avLst/>
          </a:prstGeom>
          <a:ln w="19050">
            <a:solidFill>
              <a:srgbClr val="031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717" y="2105073"/>
            <a:ext cx="4740412" cy="1232694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3132A"/>
                </a:solidFill>
              </a:defRPr>
            </a:lvl1pPr>
          </a:lstStyle>
          <a:p>
            <a:r>
              <a:rPr lang="en-US"/>
              <a:t>Meeting purpose title goes here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1119919-68B9-5568-6B5F-DE70B918F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443" y="2105073"/>
            <a:ext cx="4557839" cy="29908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Meeting info goes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7394" y="92869"/>
            <a:ext cx="24940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A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854" y="92869"/>
            <a:ext cx="988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A"/>
                </a:solidFill>
              </a:defRPr>
            </a:lvl1pPr>
          </a:lstStyle>
          <a:p>
            <a:fld id="{F72E303A-BFAD-FA44-B295-2BFB4A4CBD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MassAbility full color logo">
            <a:extLst>
              <a:ext uri="{FF2B5EF4-FFF2-40B4-BE49-F238E27FC236}">
                <a16:creationId xmlns:a16="http://schemas.microsoft.com/office/drawing/2014/main" id="{7C9ABE9C-56C5-6E7B-A7FC-BF4032E275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7781" y="6371404"/>
            <a:ext cx="1402960" cy="2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D0F4396-92DD-78C8-773B-FA50BA408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842" y="775700"/>
            <a:ext cx="10515600" cy="10078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Team title goes here (ex. Our Team)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E8115DB-5E50-13B7-03AB-11D975CD4BC7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64842" y="2081843"/>
            <a:ext cx="2262845" cy="20977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5F9646-F693-E297-CCE9-1BF03245325E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64842" y="4279452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20D225-C41D-418C-4DB2-0FEE88AF39E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64842" y="4804405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79178D-7E38-85EC-7091-7C5F5255B70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64842" y="5329358"/>
            <a:ext cx="2262845" cy="825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Short bio goes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80D6CC0-FED7-8AB2-5CFD-ADC91F607863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3503665" y="2081843"/>
            <a:ext cx="2262845" cy="20977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CA3CC27-6181-3133-9F06-6BA453F785A8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3504295" y="4279452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7688681-8BBF-4241-10A0-32684E09E5CD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504295" y="4804405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7B22ADE-DEBF-1688-A5D9-D676B3A8B54B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3504295" y="5329358"/>
            <a:ext cx="2262845" cy="825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Short bio goes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FACA2D6-72DC-D463-A692-A0847D62C416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6342488" y="2081843"/>
            <a:ext cx="2262845" cy="20977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CAB461B5-A8D3-8CFD-383B-76C4A733C431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43747" y="4279452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53EB7B5-2AD7-036C-8935-2F647F9FC39F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6343747" y="4804405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D66A9C6-EED2-1479-4BBE-C89A9A4F765C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343747" y="5329358"/>
            <a:ext cx="2262845" cy="825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Short bio goes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D81AFF3-275A-FF59-2EFA-BCC2F772C9DC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9181312" y="2081843"/>
            <a:ext cx="2262845" cy="20977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366976E-B007-FFFE-6A81-BE2776959DA3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9173575" y="4279452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997551A-3650-0D33-82FC-1DC0932A13BF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9173575" y="4804405"/>
            <a:ext cx="2262845" cy="491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313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Role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448121E-9160-6CE8-933C-043A06D5D5D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9173575" y="5329358"/>
            <a:ext cx="2262845" cy="825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132B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Short bio goes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87394" y="92869"/>
            <a:ext cx="24940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r>
              <a:rPr lang="en-US"/>
              <a:t>Add section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854" y="92869"/>
            <a:ext cx="988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3132B"/>
                </a:solidFill>
              </a:defRPr>
            </a:lvl1pPr>
          </a:lstStyle>
          <a:p>
            <a:fld id="{F72E303A-BFAD-FA44-B295-2BFB4A4CBD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6" descr="MassAbility full color logo">
            <a:extLst>
              <a:ext uri="{FF2B5EF4-FFF2-40B4-BE49-F238E27FC236}">
                <a16:creationId xmlns:a16="http://schemas.microsoft.com/office/drawing/2014/main" id="{853A5932-38BB-C4F7-9E49-AD1FC8CD1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7781" y="6371404"/>
            <a:ext cx="1402960" cy="2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0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D288-E2D0-0D0B-2846-ABA5213E9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B2C08-B590-1412-DA91-4DF3D3865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349AF-AF48-1323-4A7F-8FF1E8B3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45811-E51B-67A8-2A22-6D8D964F6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CD120-BD98-4F6D-5B4F-11B6DB7B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5069-5EB3-C553-9F77-C8B12DB3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34484-3885-B836-E6E9-FB0D10EE1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C8342-38F7-1830-1EC9-A8CDC2D0D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161D6-A37E-276B-BA0F-C5142598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BF89-D3E8-E953-E82C-CBBA21B1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E12A-AA93-A6B9-9356-2099F8A2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963C5-88B4-1D04-65D0-ED44C4E81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8D243-AED9-2302-00C8-FDF47A2C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5FE8-36BB-D537-FF03-DD571EA5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F8CCF-5F4B-4641-9EC7-E0EF3B25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9D707-48D4-791B-ABAA-26B27CE0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D47C5-3FFA-1ADF-1E2E-B8AD79571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0F918-35FC-3AB1-BDCF-D6931C977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E8F06-36C6-A2C0-541D-E855AF2B4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F8481-B719-D0C6-390C-CDC62AF0E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B9E8F-044A-A952-2AB3-328C031B8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3696E-45F5-9CBC-9954-72C359CE3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48BBF-A506-66AB-9B8A-0BB216FD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F2122-21C8-E921-42BC-30A3A1E7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69C0-E455-03E0-9F32-3B925C34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20DEC-26BB-4A5E-E0D6-294D6D55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C4E4E-423A-2D7A-A357-789D286A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88EEF-3F2D-B290-99FC-FEB8F46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943C7-F6E8-3765-41F2-691A86AD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246C1-E49E-93F9-2792-BB7443C3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10F9A-ABB7-A986-AE7A-42C9EA31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0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175E-301B-5C87-BD9B-F34F46F9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698DD-ED9C-F8D3-3D67-93921F91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94FF8-1F34-2DF5-8273-808DCA3AA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7A6CA-A778-AA80-A19D-C01493B0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40AB4-B977-57AF-B525-3D77DEC9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BB797-788C-1048-A72F-463451A9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05A4-F51E-1B7D-B257-77F80973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9BDE0-795F-93E8-1E60-CF707144D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A92F6-687C-8164-F19A-206E07A20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8F7C8-104C-F431-A6D2-CF514E19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B28DD-EAF1-BB6A-B1C7-9E4574D3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4DA23-7A5B-6C16-514C-A2E08610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D3323-6825-2CF7-ABA2-3EB46469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F8608-35CC-3E08-FD5E-23DFE8F45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1FE08-736A-A74A-0F0D-F0B1FBE2F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509FF-D0B2-4DB2-BC3C-A2B4E376293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791B9-9FEE-8F78-6C09-A94094BC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1F6D7-7690-6BC7-BFEC-D2E310881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E912A-F777-4297-AA73-24F58D580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nTQXaqNiGzo?feature=oembed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watch?v=nTQXaqNiGz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DFDFD-FC34-580B-2291-E2CAEC33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MassAbility NextGen Careers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7A0E9-7E05-9AEB-EA8C-0EF087421B9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</a:rPr>
              <a:t>MassAbility’s demonstration innovation project:</a:t>
            </a: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RISE Career Advancement Model                                                          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</a:rPr>
              <a:t>     Road to Independence, Self-Sufficiency, and Employment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1"/>
              </a:solidFill>
            </a:endParaRP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Later named NextGen Careers</a:t>
            </a: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0" marR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Service recipients:  Young Adults (YA) ages 18-30, primarily  ID/DD, autism and sensory disabilities, with a focus on underserved communities. Most are new to the agency, not VR connected.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Concept: Alternative to standard VR focused on enhancing psychological factors shown to have a positive impact on employment and career advancement for YA; namely, self-efficacy, self-awareness, self-sufficiency, and self-advocacy </a:t>
            </a:r>
            <a:r>
              <a:rPr lang="en-US" sz="1800" b="1" i="1" dirty="0">
                <a:solidFill>
                  <a:schemeClr val="tx1"/>
                </a:solidFill>
              </a:rPr>
              <a:t>Career Self-Actualization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Intended outcome:  We expect YA who participate in RISE will have improved levels of career readiness and career sustainability, and decreased reliance on public assistance.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DBE3E6-4E6F-F104-0FB4-861AD8BC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01753"/>
            <a:ext cx="6065989" cy="576072"/>
          </a:xfrm>
        </p:spPr>
        <p:txBody>
          <a:bodyPr>
            <a:normAutofit fontScale="90000"/>
          </a:bodyPr>
          <a:lstStyle/>
          <a:p>
            <a:r>
              <a:rPr lang="en-US"/>
              <a:t>Key Features of the NextGen Program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C973-39F5-9430-9E55-97CA5BBD3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464" y="1031132"/>
            <a:ext cx="6731540" cy="5933872"/>
          </a:xfrm>
        </p:spPr>
        <p:txBody>
          <a:bodyPr>
            <a:normAutofit fontScale="77500" lnSpcReduction="20000"/>
          </a:bodyPr>
          <a:lstStyle/>
          <a:p>
            <a:r>
              <a:rPr lang="en-US" sz="2300"/>
              <a:t>Recruit Diverse participants: Young Adults- 18-30, underserved communities (ID/DD/Autism/sensory disabilities</a:t>
            </a:r>
          </a:p>
          <a:p>
            <a:r>
              <a:rPr lang="en-US" sz="2300"/>
              <a:t>Recruit Diverse staff not Voc Rehab Counselors</a:t>
            </a:r>
          </a:p>
          <a:p>
            <a:r>
              <a:rPr lang="en-US" sz="2300"/>
              <a:t>YA choose their lead staff (could be counselor/peer/job placement)</a:t>
            </a:r>
          </a:p>
          <a:p>
            <a:r>
              <a:rPr lang="en-US" sz="2300"/>
              <a:t>Small caseloads (50)</a:t>
            </a:r>
          </a:p>
          <a:p>
            <a:r>
              <a:rPr lang="en-US" sz="2300"/>
              <a:t>Careers Focused: STEM, short term training</a:t>
            </a:r>
          </a:p>
          <a:p>
            <a:r>
              <a:rPr lang="en-US" sz="2300"/>
              <a:t>Focus on Career Self Actualization:  Self CAReS:  Capacity, Advocacy, Realization, Sufficiency</a:t>
            </a:r>
          </a:p>
          <a:p>
            <a:r>
              <a:rPr lang="en-US" sz="2300"/>
              <a:t>Multidisciplinary Team using Integrated Resource Team Approach (Young Adult, their support network, NextGen Careers Counselor, Employment Success Specialist, Family Partners, Peer Mentor, Benefits Counselor) </a:t>
            </a:r>
          </a:p>
          <a:p>
            <a:r>
              <a:rPr lang="en-US" sz="2300"/>
              <a:t>Frequent contact using preferred contact method</a:t>
            </a:r>
          </a:p>
          <a:p>
            <a:r>
              <a:rPr lang="en-US" sz="2300"/>
              <a:t>Unpaid volunteer or first work experience converted to paid opportunities</a:t>
            </a:r>
          </a:p>
          <a:p>
            <a:r>
              <a:rPr lang="en-US" sz="2300"/>
              <a:t>Development of a career portfolio</a:t>
            </a:r>
          </a:p>
          <a:p>
            <a:r>
              <a:rPr lang="en-US" sz="2300"/>
              <a:t>Career Exploration Academy (evening, remote) </a:t>
            </a:r>
          </a:p>
          <a:p>
            <a:r>
              <a:rPr lang="en-US" sz="2300"/>
              <a:t>Short term training/STEM focused/not long-term VR track</a:t>
            </a:r>
          </a:p>
          <a:p>
            <a:r>
              <a:rPr lang="en-US" sz="2300"/>
              <a:t>Experienced provider network to support first time work experiences </a:t>
            </a:r>
          </a:p>
          <a:p>
            <a:endParaRPr lang="en-US" dirty="0"/>
          </a:p>
        </p:txBody>
      </p:sp>
      <p:pic>
        <p:nvPicPr>
          <p:cNvPr id="8" name="Picture Placeholder 7" descr="A person smiling at the camera, holding papers in their hands">
            <a:extLst>
              <a:ext uri="{FF2B5EF4-FFF2-40B4-BE49-F238E27FC236}">
                <a16:creationId xmlns:a16="http://schemas.microsoft.com/office/drawing/2014/main" id="{5A16D021-79D3-1854-D48A-341D57F342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748" r="2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400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7BB1-A193-F304-DD71-61D2A7849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09"/>
            <a:ext cx="10515600" cy="1050969"/>
          </a:xfrm>
        </p:spPr>
        <p:txBody>
          <a:bodyPr>
            <a:normAutofit/>
          </a:bodyPr>
          <a:lstStyle/>
          <a:p>
            <a:r>
              <a:rPr lang="en-US" sz="4000" dirty="0"/>
              <a:t>Practices to be Integrated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433B4B-81F5-43D5-C8C4-4BCD6FF95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216393"/>
              </p:ext>
            </p:extLst>
          </p:nvPr>
        </p:nvGraphicFramePr>
        <p:xfrm>
          <a:off x="838200" y="1326635"/>
          <a:ext cx="10515600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8037">
                  <a:extLst>
                    <a:ext uri="{9D8B030D-6E8A-4147-A177-3AD203B41FA5}">
                      <a16:colId xmlns:a16="http://schemas.microsoft.com/office/drawing/2014/main" val="634808543"/>
                    </a:ext>
                  </a:extLst>
                </a:gridCol>
                <a:gridCol w="5307563">
                  <a:extLst>
                    <a:ext uri="{9D8B030D-6E8A-4147-A177-3AD203B41FA5}">
                      <a16:colId xmlns:a16="http://schemas.microsoft.com/office/drawing/2014/main" val="1058461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FROM: Current Practice in General 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TO:  New Practice with Young Adults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45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Early Engagement.  Often interpreted as "quick to plan, quick to service"</a:t>
                      </a:r>
                    </a:p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Engagement involves all team members and family voice is included.  </a:t>
                      </a:r>
                    </a:p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Self-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CAReS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capacities are addressed at the onset of service and throughout including in vendor service models.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48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 Counselor works 1:1 with Job Seekers.  Connects with JPS when ready.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engagement of Job Placement staff as part of the young adult’s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6842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JPS's want a complete JPS checklist prior to first meeting with job seeker.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 entire team utilizes the checklist as a planning tool.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63311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No practice model for family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Family voice is effectively integrated into standard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14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 formal communication/meeting strategy for participants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Frequency, intensity, and collaborative communication and meetings that are responsive to young adult preferences.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018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571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8FC5A-C9E7-07EC-3427-9AD9905E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to the field process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19773-3C5E-3072-00FD-39AEC168612F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final year we are in the process of identifying the systems changes that we will bring to the career services division.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MassAbility will add a Young Adult Director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Transition remaining cases to the field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Transition some of the NextGen staff into the current Career Services structure/vacancies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Identify Career Services staff who have skills and an affinity for serving young adults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Expand Integrated Resource Team approach with focus on YA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Bring in Job Placement staff early in services for YA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Job Placement staff can identify and contract for services needed to support the YA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Planning around training for </a:t>
            </a:r>
            <a:r>
              <a:rPr lang="en-US" b="1" dirty="0"/>
              <a:t>all </a:t>
            </a:r>
            <a:r>
              <a:rPr lang="en-US" dirty="0"/>
              <a:t>Career Services staff around the </a:t>
            </a:r>
            <a:r>
              <a:rPr lang="en-US" i="1" dirty="0"/>
              <a:t>Career Self-Actualization -Self-</a:t>
            </a:r>
            <a:r>
              <a:rPr lang="en-US" i="1" dirty="0" err="1"/>
              <a:t>CAReS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Family Partners- evaluating how best to keep this model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Peer Support- evaluating how best to keep this model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Expand language in contracts for Community Rehab Providers specific to best practices identified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39907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5C6F0-EBC2-38A4-E1D7-C3693E03A6B6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4"/>
              </a:rPr>
              <a:t>NextGen Spotlights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nline Media 7" title="NextGen Spotlights">
            <a:hlinkClick r:id="" action="ppaction://media"/>
            <a:extLst>
              <a:ext uri="{FF2B5EF4-FFF2-40B4-BE49-F238E27FC236}">
                <a16:creationId xmlns:a16="http://schemas.microsoft.com/office/drawing/2014/main" id="{8F7C1A6C-ED9F-2019-CF2A-535EFD3ECD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592</Words>
  <Application>Microsoft Office PowerPoint</Application>
  <PresentationFormat>Widescreen</PresentationFormat>
  <Paragraphs>58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MassAbility NextGen Careers</vt:lpstr>
      <vt:lpstr>Key Features of the NextGen Program</vt:lpstr>
      <vt:lpstr>Practices to be Integrated</vt:lpstr>
      <vt:lpstr>Integration to the field process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Reyes, Rachel (MBY)</dc:creator>
  <cp:lastModifiedBy>Reyes, Rachel (MBY)</cp:lastModifiedBy>
  <cp:revision>2</cp:revision>
  <dcterms:created xsi:type="dcterms:W3CDTF">2025-10-24T18:41:57Z</dcterms:created>
  <dcterms:modified xsi:type="dcterms:W3CDTF">2025-10-27T19:19:01Z</dcterms:modified>
</cp:coreProperties>
</file>