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56" r:id="rId6"/>
    <p:sldId id="344" r:id="rId7"/>
    <p:sldId id="336" r:id="rId8"/>
    <p:sldId id="345" r:id="rId9"/>
    <p:sldId id="343" r:id="rId10"/>
    <p:sldId id="352" r:id="rId11"/>
    <p:sldId id="355" r:id="rId12"/>
    <p:sldId id="354" r:id="rId13"/>
    <p:sldId id="353" r:id="rId14"/>
    <p:sldId id="346" r:id="rId15"/>
    <p:sldId id="356" r:id="rId16"/>
    <p:sldId id="348" r:id="rId17"/>
    <p:sldId id="335" r:id="rId18"/>
    <p:sldId id="351" r:id="rId19"/>
    <p:sldId id="347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62B8D-A70E-4C11-8D0D-3DBE4FF0A0E1}">
          <p14:sldIdLst>
            <p14:sldId id="256"/>
            <p14:sldId id="344"/>
            <p14:sldId id="336"/>
            <p14:sldId id="345"/>
            <p14:sldId id="343"/>
            <p14:sldId id="352"/>
            <p14:sldId id="355"/>
            <p14:sldId id="354"/>
            <p14:sldId id="353"/>
            <p14:sldId id="346"/>
            <p14:sldId id="356"/>
            <p14:sldId id="348"/>
          </p14:sldIdLst>
        </p14:section>
        <p14:section name="Untitled Section" id="{96879CA1-AA45-4169-906F-A3D4B116A396}">
          <p14:sldIdLst>
            <p14:sldId id="335"/>
            <p14:sldId id="351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C57"/>
    <a:srgbClr val="F7D417"/>
    <a:srgbClr val="003882"/>
    <a:srgbClr val="9BCBEB"/>
    <a:srgbClr val="3D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D75D8DE2-CE88-40F8-8B58-5866746A5FD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6185E86A-E5C9-41E2-9FC0-82AE708D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5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922D-6031-56FA-2662-E7166F4BD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AD676-FD22-06FA-D527-0DE5AC3B2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D4A77-45A8-30FB-F608-91921518D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C4511-1E9D-9298-347D-81DF308FC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CD2A6-4F55-C5D7-4756-AAD947B90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B3597-7A09-859A-8554-448B8F134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84925-5673-3A2F-ACBD-A517A58CD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BF0D1-95B8-4EF7-2B0E-FDF4F48D3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769FA-222D-3E26-64EA-76EFF7A16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D7D5E-12C0-140F-6ABF-09F230B6C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84292-9F79-C82A-23C9-3D257BB38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1A4F-6A3B-E59D-7DC1-91E7D9247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43A71-BED0-773B-2E50-99DBC357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A40E1-45D3-2D9D-87C7-9AC29D326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EABC-61A2-27EB-03E9-351F5F26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BAA1-0B13-6FF0-B42E-6A6A64524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A4A5E-5044-48A0-C280-03ABC2AFC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26C12-6D88-8073-7498-A76AEF69E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CE2FA-6502-77A2-7548-41039F403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0977D-436A-B9C8-3FD8-9281E3B81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1639-8A19-EE9B-955E-A32DC6A6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8B1AE-BE40-A601-2D96-8984A829F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E5AB7-2B6B-FA10-0761-689000AF3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22752-4117-1058-66A8-B906E0A77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8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036A2-79FF-45A2-803C-4D577CFF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7A0B5-C0B1-7A32-0634-6D0C8ABF4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A54F9-2DBB-BE99-F21A-992C3EF23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01331-CE97-3D6F-E8C9-02F6A880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E3C6-0D3E-ADB9-D43A-00D8CAF9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DEBA3-95C3-DA36-131E-A4F5B5ADF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6C8AC-9FC4-3DB7-1B08-00E570D9B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1C060-5375-7FC3-5B3B-0DA043C1C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773D-65A7-8AE1-56A3-39915550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87C7A-C379-D731-D6FB-DA259936D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ACD99-5B56-BF25-516A-E50A5EF43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53345-9DC1-D968-795D-46157BD83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C72AA-52EC-5422-C406-5B8513AB5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EE172-3174-A04E-C2D4-5E2FA3F08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B6254-E66F-1562-36EE-7B14731DE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A2-5B74-3896-6F38-0A5783C91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B9007-08DD-409A-B1EB-ECE39AFC2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9F0D2-D894-9E80-9C0E-43A8AA851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CF0BC-20B0-B941-B5EF-E3A56D0C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9A63C-817E-F477-995B-DC1287915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BFCC2-6C5C-1507-BE84-3C1E4872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FC00B-1AD7-40C4-DC0E-401FC7E69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7341A-5999-4D8D-4716-ECCBE8C50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F675D-D904-6773-768C-6B7CA8C7B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1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16AE8-FA34-F3EB-B181-17CFED3F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FD8F4-0712-BDBE-DDE7-071A72425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8580B8-2965-AB11-C077-D20750064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20577-CDED-F5A2-8318-9F4F1986B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F8618-9FB5-F027-24A7-590011537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381EB-3518-3316-50AA-7E00199EE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1128B-64F8-7F24-9845-E8BB7B239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73201-7A2A-266E-7404-AFC1D10AD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5E86A-E5C9-41E2-9FC0-82AE708D24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853A-1B99-1C43-B25F-B103F7766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0B0A4-4FA7-7C4B-BE4E-7DC2EC8AA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B5AFA-90B2-214B-A8FE-F723217F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587FE-BDEB-3C40-AB44-0D8CFE57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DB8C-282D-D844-8154-3D725235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7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1A0-2652-2F45-A43B-20F7BE58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D4FDE-9D9B-0E4B-AB35-024D7599C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6A3B-26AB-3A4C-99C7-CDB5C34C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663B3-7FF8-644F-9FE2-5C80FB3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1163-4B18-594F-9B41-E117B3C8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30CB8-228F-2D40-BE61-FF0DC80D8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6FD8A-E128-1948-A892-134251C37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CBEB-C576-5749-B91D-353EE102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A6D69-C088-2547-A21A-3BBE0418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F7503-5ED6-DC4F-9453-624E2C07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1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D517-988A-6A4A-A051-8A0DE2AB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E0D0-7397-6449-8172-450D6631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05151-F6FF-6C4A-A203-7A0BB556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2FD5-D730-A641-B593-321D45F4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1DB0A-81B3-3E4B-9282-827E46B8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DF06-647E-014F-B5A4-206EC531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2D8ED-0FE0-4643-B002-35A3FCD3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F1AA1-0175-D148-A625-C3E12F3C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1F5A8-0381-EC46-9E82-0B080543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007E-A8B8-E344-9927-43912BFD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8ED6-2EED-D641-9DAE-227D7C84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7810-0672-4A43-B0B2-CA3ED7174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66453-B75F-8141-A55E-E8CC79677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CE459-91C1-ED47-B61D-E6F4237C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05C0-B99C-CF4E-B520-59ADA54F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A18EE-F8AD-0E46-8D34-64CFE616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3007-B632-A247-8554-539BD917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A9C8-4059-A546-8C2F-49EDC670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6A0D2-D68F-AE4E-9D4F-798FE86DD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F61A9-54E4-7446-BDC8-5ED8C7C47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4C318-5B76-4142-A109-9AA014D46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58E37-0214-304B-9EA8-6F74A717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030AA-9036-DB47-970E-0DCB5BF7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A1916-E902-6F4C-BCBC-91193F76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9F22-E9D0-0544-81D7-8798ED4B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0513D-A6FF-564E-8312-B7733413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7DE97-86D1-AB40-ACB5-507A4A5C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413C-CD6F-B74E-8ECC-E8AAD61A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7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0A4F0-7C3B-7445-B325-C917B569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0AD33-035B-5F43-81E2-A0F7E1AE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C2C7A-1300-8043-98AE-9A106242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8251-3BAE-3940-8407-89DC2CF9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555-D850-0A48-8D04-105E3ABF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0829C-996A-9646-B302-9FE278F60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1691B-A47E-234A-B358-23C24633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1A663-1456-D34E-A4FF-73E79A1B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4977-1B3C-CB44-A8A9-17834A49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A7B2-85AE-714E-B87E-DF1A98CA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D2D45-7D9E-2440-82E1-E99A0801D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B5336-1631-F04A-AB9A-BF7884E5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2430-E561-FB4B-98CD-4B5537D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A502E-BA93-104B-921D-48F65547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8056B-2671-1B4C-9B24-2531A2FC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0D8E3-EE74-E849-9DDC-77C4A412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0C6C4-86BC-9247-BD51-4693C539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2D98-851C-8146-B3A7-D1C2FBA72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003C-20E2-B043-8034-4E2DF931DB6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2E35-39C4-D14D-B854-A8D587A3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2306A-6EED-EA4B-9A67-A4B02A176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7D7D-9FBC-D643-B66C-6AC31D2EB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honda.Huseby@mt.gov" TargetMode="External"/><Relationship Id="rId5" Type="http://schemas.openxmlformats.org/officeDocument/2006/relationships/hyperlink" Target="mailto:ALowney@mt.gov" TargetMode="External"/><Relationship Id="rId4" Type="http://schemas.openxmlformats.org/officeDocument/2006/relationships/hyperlink" Target="mailto:Chanda.Hermanson@m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6825-5E2B-BD4C-AF2A-AF6B6ADDB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1151-14F0-114C-862F-E2EAC1488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D1C32-FF5B-3E44-8196-AD688A69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19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B1BD58-01B7-F74F-A331-5B492A05CCD8}"/>
              </a:ext>
            </a:extLst>
          </p:cNvPr>
          <p:cNvSpPr/>
          <p:nvPr/>
        </p:nvSpPr>
        <p:spPr>
          <a:xfrm>
            <a:off x="350982" y="12219"/>
            <a:ext cx="118410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Exploring Processes, Policy, and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Opportunities for Collaboration while Scaling Impact</a:t>
            </a:r>
          </a:p>
          <a:p>
            <a:pPr algn="ctr"/>
            <a:endParaRPr lang="en-US" sz="5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Chanda Hermanson, Administrator, Disability Employment &amp; Transitions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• Andrew Lowney, Pre-Employment Transition Services (Pre-ETS) Specialist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• Rhonda Huseby, Programs Supervisor, Child and Family Services Division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CSAVR, Fall 2025</a:t>
            </a:r>
          </a:p>
        </p:txBody>
      </p:sp>
    </p:spTree>
    <p:extLst>
      <p:ext uri="{BB962C8B-B14F-4D97-AF65-F5344CB8AC3E}">
        <p14:creationId xmlns:p14="http://schemas.microsoft.com/office/powerpoint/2010/main" val="169907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66DD-23BC-E7DE-161D-F65044EA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A319CD-0D5E-B0F8-F760-774B9EC13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CB6054-510A-6993-685C-02B7382C1DF8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AE179-0D19-AB5B-D0A0-3DC32B534B4A}"/>
              </a:ext>
            </a:extLst>
          </p:cNvPr>
          <p:cNvSpPr txBox="1"/>
          <p:nvPr/>
        </p:nvSpPr>
        <p:spPr>
          <a:xfrm>
            <a:off x="0" y="129226"/>
            <a:ext cx="1212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20CE0-BF0F-8440-3556-1421CE349A04}"/>
              </a:ext>
            </a:extLst>
          </p:cNvPr>
          <p:cNvSpPr txBox="1"/>
          <p:nvPr/>
        </p:nvSpPr>
        <p:spPr>
          <a:xfrm>
            <a:off x="142874" y="1771651"/>
            <a:ext cx="11368769" cy="788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Asked providers contractors to “think” about their work differently - focus on transformational service – efforts that will make a lasting difference.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Deliberate focus on benefits of programs vs eligibility details, spending limits, etc.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Facilitated purposeful connections to services/providers who would augment their knowledge and efforts.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Highlighted times when collaboration “worked”.  Shared far and wide. Do more of what works!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purpose of Transition to Independent Living Program (Chafee) is to provide connections to educational resources and support. Youth Homelessness Demo Project</a:t>
            </a:r>
          </a:p>
          <a:p>
            <a:r>
              <a:rPr lang="en-US" dirty="0"/>
              <a:t>	            Workforce Innovation and Opportunity Act – Youth and Adult Programs</a:t>
            </a:r>
          </a:p>
          <a:p>
            <a:r>
              <a:rPr lang="en-US" dirty="0"/>
              <a:t>	            Vocational Rehabilitation and Pre-ETS</a:t>
            </a:r>
          </a:p>
          <a:p>
            <a:r>
              <a:rPr lang="en-US" dirty="0"/>
              <a:t>	            Office of Public Instruction </a:t>
            </a:r>
          </a:p>
          <a:p>
            <a:r>
              <a:rPr lang="en-US" dirty="0"/>
              <a:t>	            Education and Training Voucher Program Contractor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70E4D-F109-C267-8E40-542EF4741D2E}"/>
              </a:ext>
            </a:extLst>
          </p:cNvPr>
          <p:cNvSpPr txBox="1"/>
          <p:nvPr/>
        </p:nvSpPr>
        <p:spPr>
          <a:xfrm>
            <a:off x="19052" y="129226"/>
            <a:ext cx="1203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Child and Family Services Perspective</a:t>
            </a:r>
          </a:p>
        </p:txBody>
      </p:sp>
    </p:spTree>
    <p:extLst>
      <p:ext uri="{BB962C8B-B14F-4D97-AF65-F5344CB8AC3E}">
        <p14:creationId xmlns:p14="http://schemas.microsoft.com/office/powerpoint/2010/main" val="57345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0E8E1-B0EF-70E7-650A-128EEE2F4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73024-356C-B2F7-AE06-ECEEA3E9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3C6137-1B0F-10F2-B719-F242F4A5BF82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B82A1-D845-9691-3514-61415A8EEB43}"/>
              </a:ext>
            </a:extLst>
          </p:cNvPr>
          <p:cNvSpPr txBox="1"/>
          <p:nvPr/>
        </p:nvSpPr>
        <p:spPr>
          <a:xfrm>
            <a:off x="0" y="129226"/>
            <a:ext cx="1212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73E78-303A-A74A-D164-5B88A2B2C1E3}"/>
              </a:ext>
            </a:extLst>
          </p:cNvPr>
          <p:cNvSpPr txBox="1"/>
          <p:nvPr/>
        </p:nvSpPr>
        <p:spPr>
          <a:xfrm>
            <a:off x="142874" y="1771651"/>
            <a:ext cx="11368769" cy="622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24242"/>
                </a:solidFill>
                <a:latin typeface="Segoe Sans"/>
              </a:rPr>
              <a:t>Strengthening Communication &amp; Visibility</a:t>
            </a:r>
            <a:r>
              <a:rPr lang="en-US" sz="2800" dirty="0">
                <a:solidFill>
                  <a:srgbClr val="424242"/>
                </a:solidFill>
                <a:latin typeface="Segoe Sans"/>
              </a:rPr>
              <a:t> </a:t>
            </a:r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Ongoing collaboration with VR to align outreach and referral processes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Regular articles in the Foster Care Newsletters to share information with foster care networks, resource families, and CFS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Highlighting Pre-ETS and VR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Promoting opportunities like Disability Mentoring Week and Summer Pre-ETS Camps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Procedures and processes to help increase referrals and 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Pre-ETS added to the updated “Older Youth” CFS procedure</a:t>
            </a:r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81A83-F050-972D-61CA-C8270148837D}"/>
              </a:ext>
            </a:extLst>
          </p:cNvPr>
          <p:cNvSpPr txBox="1"/>
          <p:nvPr/>
        </p:nvSpPr>
        <p:spPr>
          <a:xfrm>
            <a:off x="19052" y="129226"/>
            <a:ext cx="1203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Specific Efforts with VR Partners</a:t>
            </a:r>
          </a:p>
        </p:txBody>
      </p:sp>
    </p:spTree>
    <p:extLst>
      <p:ext uri="{BB962C8B-B14F-4D97-AF65-F5344CB8AC3E}">
        <p14:creationId xmlns:p14="http://schemas.microsoft.com/office/powerpoint/2010/main" val="238666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E96B-855C-1E38-F5BC-0505EDCAE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4B736-7B56-F336-54BB-96B11B4E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9C1765-92E7-D412-0C04-B371CFD40E0A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Outreach and Engagement Activities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92B54-D962-FDDF-7237-B4896CA15ABA}"/>
              </a:ext>
            </a:extLst>
          </p:cNvPr>
          <p:cNvSpPr txBox="1"/>
          <p:nvPr/>
        </p:nvSpPr>
        <p:spPr>
          <a:xfrm>
            <a:off x="196330" y="1787726"/>
            <a:ext cx="113157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Joint presentation to Behavioral Health Alliance of Montana and Child Welfare Service Providers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WIOA Youth Connections presentation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Arranged regular virtual collaboration meetings with Chafee and Pre-ETS regional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Shared lists of age-appropriate foster kids with VR for additional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Loosely coordinated with public schools</a:t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000" dirty="0"/>
            </a:b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4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A85C3-DF67-5DE2-C739-F0B752C3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466A6C-E68E-E297-384E-0D1CCC06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919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234A9B-B1BF-17F2-7DC3-BF1A7AB72920}"/>
              </a:ext>
            </a:extLst>
          </p:cNvPr>
          <p:cNvSpPr txBox="1"/>
          <p:nvPr/>
        </p:nvSpPr>
        <p:spPr>
          <a:xfrm>
            <a:off x="184934" y="1840619"/>
            <a:ext cx="120070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Pre-ETS student received a CFS Youth Award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Was honored at the annual CFS Conference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Governor’s Office Goal Achieved: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Baseline: 33 foster youth served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End of Tracking Period: 69 foster youth engaged in VR/Pre-ETS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109% increase in participation!</a:t>
            </a:r>
            <a:r>
              <a:rPr lang="en-US" sz="2400" dirty="0"/>
              <a:t> 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BC6AA-C439-E73E-910D-5992D3860640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Celebrating Success </a:t>
            </a:r>
          </a:p>
        </p:txBody>
      </p:sp>
    </p:spTree>
    <p:extLst>
      <p:ext uri="{BB962C8B-B14F-4D97-AF65-F5344CB8AC3E}">
        <p14:creationId xmlns:p14="http://schemas.microsoft.com/office/powerpoint/2010/main" val="371009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AC32-3E55-60FF-3CB6-CFC0DD8B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B28FC9-2D3E-B261-1B5F-351CB3015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449D7-F16B-EA06-F4A6-C848EB9720E9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3B0BE-7A87-83F6-4838-4D88B3C44E71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Scaling Impact Through Shared Vision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FAD21-87EB-E6F0-F314-F531B8859FE2}"/>
              </a:ext>
            </a:extLst>
          </p:cNvPr>
          <p:cNvSpPr txBox="1"/>
          <p:nvPr/>
        </p:nvSpPr>
        <p:spPr>
          <a:xfrm>
            <a:off x="142874" y="1771651"/>
            <a:ext cx="11368769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Cross-agency partnerships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Consistent messaging to providers and families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Data-informed decision making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Local innovation and feedback loops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Sustainable growth through policy and procedure alignment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DBD33-E115-BD30-214C-740E8F34A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81F4D-F50E-70E1-2067-29B626AD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19540-6C7C-2030-9CDC-EBF25C4C8224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02E10-4D37-523D-BBED-6F60CBCE90AE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Thank You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1284A-E212-75D1-E015-BCFD7C73C594}"/>
              </a:ext>
            </a:extLst>
          </p:cNvPr>
          <p:cNvSpPr txBox="1"/>
          <p:nvPr/>
        </p:nvSpPr>
        <p:spPr>
          <a:xfrm>
            <a:off x="77560" y="1592036"/>
            <a:ext cx="108217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questions, collaboration, or follow-up, feel free to reach out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• </a:t>
            </a:r>
            <a:r>
              <a:rPr lang="en-US" b="1" dirty="0"/>
              <a:t>Chanda Hermanson</a:t>
            </a:r>
            <a:br>
              <a:rPr lang="en-US" dirty="0"/>
            </a:br>
            <a:r>
              <a:rPr lang="en-US" dirty="0"/>
              <a:t>Division Administrator, Disability Employment and Transitions</a:t>
            </a:r>
            <a:br>
              <a:rPr lang="en-US" dirty="0"/>
            </a:br>
            <a:r>
              <a:rPr lang="en-US" dirty="0"/>
              <a:t>📞 406-444-4179</a:t>
            </a:r>
            <a:br>
              <a:rPr lang="en-US" dirty="0"/>
            </a:br>
            <a:r>
              <a:rPr lang="en-US" dirty="0"/>
              <a:t>✉️ </a:t>
            </a:r>
            <a:r>
              <a:rPr lang="en-US" dirty="0">
                <a:hlinkClick r:id="rId4"/>
              </a:rPr>
              <a:t>Chanda.Hermanson@mt.gov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 </a:t>
            </a:r>
            <a:r>
              <a:rPr lang="en-US" b="1" dirty="0"/>
              <a:t>Andrew Lowney</a:t>
            </a:r>
            <a:br>
              <a:rPr lang="en-US" dirty="0"/>
            </a:br>
            <a:r>
              <a:rPr lang="en-US" dirty="0"/>
              <a:t>Pre-Employment Transition Services (Pre-ETS) Specialist</a:t>
            </a:r>
            <a:br>
              <a:rPr lang="en-US" dirty="0"/>
            </a:br>
            <a:r>
              <a:rPr lang="en-US" dirty="0"/>
              <a:t>📞 406-329-5406</a:t>
            </a:r>
            <a:br>
              <a:rPr lang="en-US" dirty="0"/>
            </a:br>
            <a:r>
              <a:rPr lang="en-US" dirty="0"/>
              <a:t>✉️ </a:t>
            </a:r>
            <a:r>
              <a:rPr lang="en-US" dirty="0">
                <a:hlinkClick r:id="rId5"/>
              </a:rPr>
              <a:t>ALowney@mt.gov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 </a:t>
            </a:r>
            <a:r>
              <a:rPr lang="en-US" b="1" dirty="0"/>
              <a:t>Rhonda Huseby</a:t>
            </a:r>
            <a:br>
              <a:rPr lang="en-US" dirty="0"/>
            </a:br>
            <a:r>
              <a:rPr lang="en-US" dirty="0"/>
              <a:t>Programs Supervisor, Child and Family Services Division</a:t>
            </a:r>
            <a:br>
              <a:rPr lang="en-US" dirty="0"/>
            </a:br>
            <a:r>
              <a:rPr lang="en-US" dirty="0"/>
              <a:t>📞 406-841-2403</a:t>
            </a:r>
            <a:br>
              <a:rPr lang="en-US" dirty="0"/>
            </a:br>
            <a:r>
              <a:rPr lang="en-US" dirty="0"/>
              <a:t>✉️ </a:t>
            </a:r>
            <a:r>
              <a:rPr lang="en-US" dirty="0">
                <a:hlinkClick r:id="rId6"/>
              </a:rPr>
              <a:t>Rhonda.Huseby@mt.gov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B8A4-9B63-AC21-2C9B-138192D6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AF8D1-168D-7865-699A-37705DBD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6169B-BF5D-785E-5F22-E5B1610833FB}"/>
              </a:ext>
            </a:extLst>
          </p:cNvPr>
          <p:cNvSpPr txBox="1"/>
          <p:nvPr/>
        </p:nvSpPr>
        <p:spPr>
          <a:xfrm>
            <a:off x="-66674" y="1292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Strategic Vision &amp; Statewide Goal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89124-58DD-7B6E-0303-7FB4A5F52C44}"/>
              </a:ext>
            </a:extLst>
          </p:cNvPr>
          <p:cNvSpPr txBox="1"/>
          <p:nvPr/>
        </p:nvSpPr>
        <p:spPr>
          <a:xfrm>
            <a:off x="50223" y="1620981"/>
            <a:ext cx="116875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Montana’s Commitment to Foster Youth 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Governor’s Office Goal: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Achieve a 50% increase in foster youth with disabilities (age 14+) participating in Vocational Rehabilitation (VR)/Pre-Employment Transition Services (Pre-ETS)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Montana’s Strategic 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Increase support for youth in foster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Actively collaborate with Child and Family Services (CFS) to identify and engage eligible youth</a:t>
            </a:r>
          </a:p>
          <a:p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Supported by leadership at all levels</a:t>
            </a:r>
          </a:p>
        </p:txBody>
      </p:sp>
    </p:spTree>
    <p:extLst>
      <p:ext uri="{BB962C8B-B14F-4D97-AF65-F5344CB8AC3E}">
        <p14:creationId xmlns:p14="http://schemas.microsoft.com/office/powerpoint/2010/main" val="95424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80A1-6A0E-88C7-FF61-2FDF78474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71971-1FDD-9D77-AB38-7B6C7012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1CAEA-800C-AF5B-7F48-0B8CC29B01E3}"/>
              </a:ext>
            </a:extLst>
          </p:cNvPr>
          <p:cNvSpPr txBox="1"/>
          <p:nvPr/>
        </p:nvSpPr>
        <p:spPr>
          <a:xfrm>
            <a:off x="152404" y="1674988"/>
            <a:ext cx="119538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Convened key partners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Created a shared vision for scaling impact statewide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Scheduled regular meetings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Brainstormed outreach and engagement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Identified roles and responsibilities across agencies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Regular check-ins to monitor progress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Established a plan for collecting and reviewing data</a:t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E17CD-5D64-8E59-3A22-3EC6BB3801DE}"/>
              </a:ext>
            </a:extLst>
          </p:cNvPr>
          <p:cNvSpPr txBox="1"/>
          <p:nvPr/>
        </p:nvSpPr>
        <p:spPr>
          <a:xfrm>
            <a:off x="95252" y="129226"/>
            <a:ext cx="1203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Laying the Foundation for Success </a:t>
            </a:r>
            <a:endParaRPr lang="en-US" sz="44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9263-5115-8474-2C7C-2A77252F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378E6-C3F5-4F39-C5D0-CB6AFC43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64D38-6421-EDB2-1E9C-CA633B726F34}"/>
              </a:ext>
            </a:extLst>
          </p:cNvPr>
          <p:cNvSpPr txBox="1"/>
          <p:nvPr/>
        </p:nvSpPr>
        <p:spPr>
          <a:xfrm>
            <a:off x="-66674" y="1292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Enhancing Data Collection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47D19-AF13-DCC9-04D6-38644475CE65}"/>
              </a:ext>
            </a:extLst>
          </p:cNvPr>
          <p:cNvSpPr txBox="1"/>
          <p:nvPr/>
        </p:nvSpPr>
        <p:spPr>
          <a:xfrm>
            <a:off x="50223" y="1620981"/>
            <a:ext cx="116875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Two-Pronged Strategy for Better Tracking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Chafee Program Manager Data Transfer of Students in Chafee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Chafee → Pre-ETS Bureau → Data Unit → Match with VR/Pre-ETS enrollments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Accurate tracking of foster youth participating in VR/Pre-ETS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Pre-ETS Student Request Form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New field for foster care affiliation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Ability to generate reports in case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14009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1383B-B535-C935-004E-9A1E5D5A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690A1-B77A-41C8-0899-BBEC4259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86CCA-4B7E-9B7D-6184-5B7B2219E240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0775D-E967-A9E6-09C0-8EC94152CBA6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Procedure for Serving Foster Youth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0971C-1D85-7E53-9809-C8103D916841}"/>
              </a:ext>
            </a:extLst>
          </p:cNvPr>
          <p:cNvSpPr txBox="1"/>
          <p:nvPr/>
        </p:nvSpPr>
        <p:spPr>
          <a:xfrm>
            <a:off x="142874" y="1674988"/>
            <a:ext cx="11499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Key Guidelines for VR Staff Developed in Consultation with CFS</a:t>
            </a:r>
            <a:endParaRPr lang="en-US" sz="3000" b="0" i="0" dirty="0">
              <a:solidFill>
                <a:srgbClr val="424242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43775-E639-707E-3C6B-F170FA8A320B}"/>
              </a:ext>
            </a:extLst>
          </p:cNvPr>
          <p:cNvSpPr txBox="1"/>
          <p:nvPr/>
        </p:nvSpPr>
        <p:spPr>
          <a:xfrm>
            <a:off x="142875" y="2123279"/>
            <a:ext cx="11368768" cy="384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Background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Clarifies VR’s commitment to serving foster youth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Definitions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Who qualifies as a foster youth under VR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Legal Guardianship </a:t>
            </a:r>
            <a:r>
              <a:rPr lang="en-US" sz="2000" b="1" dirty="0">
                <a:solidFill>
                  <a:srgbClr val="42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Paperwork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Guidance on who can sign what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Financial Summary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Not required for youth in foster care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 Entry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Foster youth status recorded in the </a:t>
            </a:r>
            <a:r>
              <a:rPr lang="en-US" sz="2000" dirty="0">
                <a:solidFill>
                  <a:srgbClr val="42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case management 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system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Chafee Program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Life skills, education, and transition support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Reach Higher Montana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Postsecondary support and career exploration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• 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Additional Resources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– Housing, education, and employment supports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3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3A3FB-8FFC-780A-8A82-D889DA53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E4E01-7C1C-F34F-5156-DD1D2871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A7BC4-EE42-8395-DC87-4293FB4B2DFC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5D6A1-75BB-A66D-1752-89229AF4A4B7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Pre-ETS Specialist’s 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CCFD4-9167-69AB-41B4-6912B6402FE5}"/>
              </a:ext>
            </a:extLst>
          </p:cNvPr>
          <p:cNvSpPr txBox="1"/>
          <p:nvPr/>
        </p:nvSpPr>
        <p:spPr>
          <a:xfrm>
            <a:off x="142874" y="1674988"/>
            <a:ext cx="11499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Collaboration and Relationship Building</a:t>
            </a:r>
            <a:r>
              <a:rPr lang="en-US" sz="32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B817D-CCF1-28CE-8AFB-1B0225BECA5C}"/>
              </a:ext>
            </a:extLst>
          </p:cNvPr>
          <p:cNvSpPr txBox="1"/>
          <p:nvPr/>
        </p:nvSpPr>
        <p:spPr>
          <a:xfrm>
            <a:off x="236763" y="2294164"/>
            <a:ext cx="114055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Mutual respect and shared motivation between programs</a:t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Both VR and Chafee teams actively connecting students to services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2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Monthly meetings with Chafee providers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Breakout groups by service area to explore local collaboration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1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59ED0-5439-2B37-0D7C-C137FE13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F184D-2195-400C-6AD9-82F1313CF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8D88C-E28E-46D8-A6F6-F68FDFEE4250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9A623-C036-5F87-2AF9-F934CD456E40}"/>
              </a:ext>
            </a:extLst>
          </p:cNvPr>
          <p:cNvSpPr txBox="1"/>
          <p:nvPr/>
        </p:nvSpPr>
        <p:spPr>
          <a:xfrm>
            <a:off x="0" y="129226"/>
            <a:ext cx="12125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Strengthening Regional Connections</a:t>
            </a:r>
          </a:p>
          <a:p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52144-F57B-71B5-B9E8-48EA9917681E}"/>
              </a:ext>
            </a:extLst>
          </p:cNvPr>
          <p:cNvSpPr txBox="1"/>
          <p:nvPr/>
        </p:nvSpPr>
        <p:spPr>
          <a:xfrm>
            <a:off x="214311" y="2106386"/>
            <a:ext cx="11499397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C7C80-572C-91A6-0D89-C4C5C5DA1847}"/>
              </a:ext>
            </a:extLst>
          </p:cNvPr>
          <p:cNvSpPr txBox="1"/>
          <p:nvPr/>
        </p:nvSpPr>
        <p:spPr>
          <a:xfrm>
            <a:off x="66674" y="1575776"/>
            <a:ext cx="110952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Engagement with: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roup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homes </a:t>
            </a:r>
            <a:endParaRPr 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Chafee providers</a:t>
            </a:r>
            <a:endParaRPr lang="en-US" sz="2400" b="0" i="0" dirty="0">
              <a:solidFill>
                <a:srgbClr val="424242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Youth Homes staff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Confederated Salish and Kootenai Tribes (CSKT) programs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Work Experience (WEX) opportunities on Youth Homes Farm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Life Skills Class at Tumbleweed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2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0D06E-F986-D4F7-85F6-3D3990FFA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ECC2F-BD30-BD25-02E2-0478CBFD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296020-63FF-5117-8ABD-018A1E8801FB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DF2C5-0A75-3772-4790-8D6F1BF5B5F8}"/>
              </a:ext>
            </a:extLst>
          </p:cNvPr>
          <p:cNvSpPr txBox="1"/>
          <p:nvPr/>
        </p:nvSpPr>
        <p:spPr>
          <a:xfrm>
            <a:off x="0" y="129226"/>
            <a:ext cx="1212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Peer Collaboration &amp; Data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CD361-5F26-3385-9C3E-36491AEF73C5}"/>
              </a:ext>
            </a:extLst>
          </p:cNvPr>
          <p:cNvSpPr txBox="1"/>
          <p:nvPr/>
        </p:nvSpPr>
        <p:spPr>
          <a:xfrm>
            <a:off x="142874" y="1674988"/>
            <a:ext cx="11499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Strengthening Practice through Shared Learning</a:t>
            </a:r>
            <a:endParaRPr lang="en-US" sz="2800" b="0" i="0" dirty="0">
              <a:solidFill>
                <a:srgbClr val="424242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E209D-3BB1-4B55-2C92-165F13072029}"/>
              </a:ext>
            </a:extLst>
          </p:cNvPr>
          <p:cNvSpPr txBox="1"/>
          <p:nvPr/>
        </p:nvSpPr>
        <p:spPr>
          <a:xfrm>
            <a:off x="236764" y="2294164"/>
            <a:ext cx="113401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• Check-ins with other Pre-ETS Specialists</a:t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• Sharing experiences with Chafee youth and staff</a:t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• Using updated Chafee lists to cross-reference and target outreach</a:t>
            </a:r>
          </a:p>
        </p:txBody>
      </p:sp>
    </p:spTree>
    <p:extLst>
      <p:ext uri="{BB962C8B-B14F-4D97-AF65-F5344CB8AC3E}">
        <p14:creationId xmlns:p14="http://schemas.microsoft.com/office/powerpoint/2010/main" val="288320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1FDD-8730-A347-7A93-71C520CF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C7256-ACD1-113D-D4E4-A365350FB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9FF3C-A009-0FBC-15AE-A84205E124DE}"/>
              </a:ext>
            </a:extLst>
          </p:cNvPr>
          <p:cNvSpPr txBox="1"/>
          <p:nvPr/>
        </p:nvSpPr>
        <p:spPr>
          <a:xfrm>
            <a:off x="19052" y="1674988"/>
            <a:ext cx="1203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1C157-9999-B563-E977-A91604824B93}"/>
              </a:ext>
            </a:extLst>
          </p:cNvPr>
          <p:cNvSpPr txBox="1"/>
          <p:nvPr/>
        </p:nvSpPr>
        <p:spPr>
          <a:xfrm>
            <a:off x="19052" y="129226"/>
            <a:ext cx="1203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</a:rPr>
              <a:t>Trust-Based Engagement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CE012-C799-15C0-20FD-919EAD9224A4}"/>
              </a:ext>
            </a:extLst>
          </p:cNvPr>
          <p:cNvSpPr txBox="1"/>
          <p:nvPr/>
        </p:nvSpPr>
        <p:spPr>
          <a:xfrm>
            <a:off x="142874" y="1674988"/>
            <a:ext cx="11499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i="0" dirty="0">
                <a:solidFill>
                  <a:srgbClr val="42424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Sustaining Relationships Over Time </a:t>
            </a:r>
            <a:endParaRPr lang="en-US" sz="2800" b="0" i="0" dirty="0">
              <a:solidFill>
                <a:srgbClr val="424242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BF5EA-335F-7AF0-45CB-73A3EAE94EB1}"/>
              </a:ext>
            </a:extLst>
          </p:cNvPr>
          <p:cNvSpPr txBox="1"/>
          <p:nvPr/>
        </p:nvSpPr>
        <p:spPr>
          <a:xfrm>
            <a:off x="236764" y="2294164"/>
            <a:ext cx="1134019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Co-hosted soft skills training with Chafee and Pre-ETS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Early relationship-building with youth and providers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Example: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Anjle’s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early buy-in and long-term trust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Collaborative support: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Example: Andrew and Andrea are working together to help students succeed</a:t>
            </a:r>
          </a:p>
        </p:txBody>
      </p:sp>
    </p:spTree>
    <p:extLst>
      <p:ext uri="{BB962C8B-B14F-4D97-AF65-F5344CB8AC3E}">
        <p14:creationId xmlns:p14="http://schemas.microsoft.com/office/powerpoint/2010/main" val="369212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00B79AABCE34D8483C97568BBE3F4" ma:contentTypeVersion="27" ma:contentTypeDescription="Create a new document." ma:contentTypeScope="" ma:versionID="0b7bae969943fa5f9d5ffcf9004af121">
  <xsd:schema xmlns:xsd="http://www.w3.org/2001/XMLSchema" xmlns:xs="http://www.w3.org/2001/XMLSchema" xmlns:p="http://schemas.microsoft.com/office/2006/metadata/properties" xmlns:ns2="ce9eb553-162b-4d92-8803-531e107d4adf" xmlns:ns3="ab7a737b-7329-47c1-aaac-38c47af1eee1" targetNamespace="http://schemas.microsoft.com/office/2006/metadata/properties" ma:root="true" ma:fieldsID="689ddfc0dcc0232a2769bcd8062a45fa" ns2:_="" ns3:_="">
    <xsd:import namespace="ce9eb553-162b-4d92-8803-531e107d4adf"/>
    <xsd:import namespace="ab7a737b-7329-47c1-aaac-38c47af1eee1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ject_x003a_Project_x0020_Title_x0020__x0028_linked_x0020_to_x0020_item_x0029_" minOccurs="0"/>
                <xsd:element ref="ns2:Comments" minOccurs="0"/>
                <xsd:element ref="ns2:Ready_x0020_for_x0020_review" minOccurs="0"/>
                <xsd:element ref="ns3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b553-162b-4d92-8803-531e107d4adf" elementFormDefault="qualified">
    <xsd:import namespace="http://schemas.microsoft.com/office/2006/documentManagement/types"/>
    <xsd:import namespace="http://schemas.microsoft.com/office/infopath/2007/PartnerControls"/>
    <xsd:element name="Project" ma:index="4" nillable="true" ma:displayName="Project" ma:list="{71e14dd1-91c5-4ac7-840f-7662a1980618}" ma:internalName="Project" ma:readOnly="false" ma:showField="Title">
      <xsd:simpleType>
        <xsd:restriction base="dms:Lookup"/>
      </xsd:simpleType>
    </xsd:element>
    <xsd:element name="Project_x003a_Project_x0020_Title_x0020__x0028_linked_x0020_to_x0020_item_x0029_" ma:index="5" nillable="true" ma:displayName="Project:Project Title (linked to item)" ma:list="{71e14dd1-91c5-4ac7-840f-7662a1980618}" ma:internalName="Project_x003a_Project_x0020_Title_x0020__x0028_linked_x0020_to_x0020_item_x0029_" ma:readOnly="true" ma:showField="LinkTitleNoMenu" ma:web="1cc73038-8c6e-4cba-b1a3-9444d7273d22">
      <xsd:simpleType>
        <xsd:restriction base="dms:Lookup"/>
      </xsd:simpleType>
    </xsd:element>
    <xsd:element name="Comments" ma:index="6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Ready_x0020_for_x0020_review" ma:index="7" nillable="true" ma:displayName="Ready for review" ma:default="0" ma:indexed="true" ma:internalName="Ready_x0020_for_x0020_review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a737b-7329-47c1-aaac-38c47af1ee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7a737b-7329-47c1-aaac-38c47af1eee1">NVUVHHD7JRAF-800887622-25874</_dlc_DocId>
    <_dlc_DocIdUrl xmlns="ab7a737b-7329-47c1-aaac-38c47af1eee1">
      <Url>https://share.hhs.mt.gov/ESS/DET/_layouts/15/DocIdRedir.aspx?ID=NVUVHHD7JRAF-800887622-25874</Url>
      <Description>NVUVHHD7JRAF-800887622-25874</Description>
    </_dlc_DocIdUrl>
    <Ready_x0020_for_x0020_review xmlns="ce9eb553-162b-4d92-8803-531e107d4adf">false</Ready_x0020_for_x0020_review>
    <Project xmlns="ce9eb553-162b-4d92-8803-531e107d4adf" xsi:nil="true"/>
    <Comments xmlns="ce9eb553-162b-4d92-8803-531e107d4a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3A338F8-DEF4-4807-87BF-BA6FD2D8D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eb553-162b-4d92-8803-531e107d4adf"/>
    <ds:schemaRef ds:uri="ab7a737b-7329-47c1-aaac-38c47af1ee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1EF80-59F6-4B24-A749-BE00C4A0B2B2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e9eb553-162b-4d92-8803-531e107d4adf"/>
    <ds:schemaRef ds:uri="ab7a737b-7329-47c1-aaac-38c47af1eee1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2D9F0A-A746-4E5E-AB7A-B7F9AFCA20F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EA1A1A1-C0E4-4CB6-9EF9-0322D12133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18234</TotalTime>
  <Words>968</Words>
  <Application>Microsoft Office PowerPoint</Application>
  <PresentationFormat>Widescreen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Segoe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Cook</dc:creator>
  <cp:lastModifiedBy>Hermanson, Chanda</cp:lastModifiedBy>
  <cp:revision>25</cp:revision>
  <cp:lastPrinted>2024-11-06T19:05:07Z</cp:lastPrinted>
  <dcterms:created xsi:type="dcterms:W3CDTF">2023-07-21T14:14:41Z</dcterms:created>
  <dcterms:modified xsi:type="dcterms:W3CDTF">2025-10-29T18:24:42Z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a047a11c-2871-4909-a2a6-c4ab418bd049</vt:lpwstr>
  </property>
  <property fmtid="{D5CDD505-2E9C-101B-9397-08002B2CF9AE}" pid="3" name="ContentTypeId">
    <vt:lpwstr>0x0101008C500B79AABCE34D8483C97568BBE3F4</vt:lpwstr>
  </property>
</Properties>
</file>