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Open Sauce" panose="020B0604020202020204" charset="0"/>
      <p:regular r:id="rId18"/>
    </p:embeddedFont>
    <p:embeddedFont>
      <p:font typeface="Open Sauce Bold" panose="020B0604020202020204" charset="0"/>
      <p:regular r:id="rId19"/>
    </p:embeddedFont>
    <p:embeddedFont>
      <p:font typeface="Open Sauce Bold Italics" panose="020B0604020202020204" charset="0"/>
      <p:regular r:id="rId20"/>
    </p:embeddedFont>
    <p:embeddedFont>
      <p:font typeface="Posterama" panose="020B0504020200020000" pitchFamily="34" charset="0"/>
      <p:regular r:id="rId21"/>
    </p:embeddedFont>
    <p:embeddedFont>
      <p:font typeface="Posterama Bold" panose="020B0604020202020204" charset="0"/>
      <p:regular r:id="rId22"/>
    </p:embeddedFont>
    <p:embeddedFont>
      <p:font typeface="TT Chocolate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8E96F0-279D-4763-8B9E-E23D595906C1}" v="1" dt="2026-04-01T15:51:57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504" y="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eg"/><Relationship Id="rId4" Type="http://schemas.openxmlformats.org/officeDocument/2006/relationships/image" Target="../media/image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3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ay.google.com/store/apps/details?id=com.cvent.mobile.eventapp&amp;hl=en_US" TargetMode="External"/><Relationship Id="rId5" Type="http://schemas.openxmlformats.org/officeDocument/2006/relationships/hyperlink" Target="https://apps.apple.com/us/app/cvent-events/id1491335576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651" y="-29851"/>
            <a:ext cx="16191367" cy="2825791"/>
          </a:xfrm>
          <a:custGeom>
            <a:avLst/>
            <a:gdLst/>
            <a:ahLst/>
            <a:cxnLst/>
            <a:rect l="l" t="t" r="r" b="b"/>
            <a:pathLst>
              <a:path w="16191367" h="2825791">
                <a:moveTo>
                  <a:pt x="0" y="0"/>
                </a:moveTo>
                <a:lnTo>
                  <a:pt x="16191366" y="0"/>
                </a:lnTo>
                <a:lnTo>
                  <a:pt x="16191366" y="2825791"/>
                </a:lnTo>
                <a:lnTo>
                  <a:pt x="0" y="28257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06751" y="2970848"/>
            <a:ext cx="7487921" cy="443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83"/>
              </a:lnSpc>
            </a:pPr>
            <a:r>
              <a:rPr lang="en-US" sz="7299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We are on a Mission!</a:t>
            </a:r>
          </a:p>
          <a:p>
            <a:pPr algn="l">
              <a:lnSpc>
                <a:spcPts val="4643"/>
              </a:lnSpc>
            </a:pPr>
            <a:endParaRPr lang="en-US" sz="7299">
              <a:solidFill>
                <a:srgbClr val="331B0D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7235"/>
              </a:lnSpc>
            </a:pPr>
            <a:r>
              <a:rPr lang="en-US" sz="6699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Getting Our</a:t>
            </a:r>
          </a:p>
          <a:p>
            <a:pPr algn="l">
              <a:lnSpc>
                <a:spcPts val="7235"/>
              </a:lnSpc>
            </a:pPr>
            <a:r>
              <a:rPr lang="en-US" sz="6699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Message Out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791251" y="9326880"/>
            <a:ext cx="687886" cy="547688"/>
            <a:chOff x="0" y="0"/>
            <a:chExt cx="917181" cy="7302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7184" cy="730250"/>
            </a:xfrm>
            <a:custGeom>
              <a:avLst/>
              <a:gdLst/>
              <a:ahLst/>
              <a:cxnLst/>
              <a:rect l="l" t="t" r="r" b="b"/>
              <a:pathLst>
                <a:path w="917184" h="730250">
                  <a:moveTo>
                    <a:pt x="0" y="0"/>
                  </a:moveTo>
                  <a:lnTo>
                    <a:pt x="917184" y="0"/>
                  </a:lnTo>
                  <a:lnTo>
                    <a:pt x="917184" y="730250"/>
                  </a:lnTo>
                  <a:lnTo>
                    <a:pt x="0" y="730250"/>
                  </a:lnTo>
                  <a:close/>
                </a:path>
              </a:pathLst>
            </a:custGeom>
            <a:blipFill>
              <a:blip r:embed="rId3" cstate="email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917181" cy="749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3388" y="8391925"/>
            <a:ext cx="5586412" cy="1428750"/>
            <a:chOff x="0" y="0"/>
            <a:chExt cx="7448550" cy="1905000"/>
          </a:xfrm>
        </p:grpSpPr>
        <p:sp>
          <p:nvSpPr>
            <p:cNvPr id="8" name="Freeform 8" descr="CSAVR: Advancing disability inclusion and workforce innovation"/>
            <p:cNvSpPr/>
            <p:nvPr/>
          </p:nvSpPr>
          <p:spPr>
            <a:xfrm>
              <a:off x="0" y="0"/>
              <a:ext cx="7448550" cy="1905000"/>
            </a:xfrm>
            <a:custGeom>
              <a:avLst/>
              <a:gdLst/>
              <a:ahLst/>
              <a:cxnLst/>
              <a:rect l="l" t="t" r="r" b="b"/>
              <a:pathLst>
                <a:path w="7448550" h="1905000">
                  <a:moveTo>
                    <a:pt x="0" y="0"/>
                  </a:moveTo>
                  <a:lnTo>
                    <a:pt x="7448550" y="0"/>
                  </a:lnTo>
                  <a:lnTo>
                    <a:pt x="7448550" y="1905000"/>
                  </a:lnTo>
                  <a:lnTo>
                    <a:pt x="0" y="190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03891" y="1657817"/>
            <a:ext cx="9931308" cy="7448483"/>
            <a:chOff x="0" y="0"/>
            <a:chExt cx="13241744" cy="9931311"/>
          </a:xfrm>
        </p:grpSpPr>
        <p:sp>
          <p:nvSpPr>
            <p:cNvPr id="10" name="Freeform 10" descr="Graphic representing the Value Proposition of Vocational Rehabilitation. Image contains both text, the CSAVR logo, then a stylized shape of a house with a black peaked roof while the walls of the house are made of three vertical rectangles of vary..."/>
            <p:cNvSpPr/>
            <p:nvPr/>
          </p:nvSpPr>
          <p:spPr>
            <a:xfrm>
              <a:off x="0" y="0"/>
              <a:ext cx="13241782" cy="9931273"/>
            </a:xfrm>
            <a:custGeom>
              <a:avLst/>
              <a:gdLst/>
              <a:ahLst/>
              <a:cxnLst/>
              <a:rect l="l" t="t" r="r" b="b"/>
              <a:pathLst>
                <a:path w="13241782" h="9931273">
                  <a:moveTo>
                    <a:pt x="0" y="0"/>
                  </a:moveTo>
                  <a:lnTo>
                    <a:pt x="13241782" y="0"/>
                  </a:lnTo>
                  <a:lnTo>
                    <a:pt x="13241782" y="9931273"/>
                  </a:lnTo>
                  <a:lnTo>
                    <a:pt x="0" y="9931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17636" y="6623218"/>
            <a:ext cx="2005965" cy="2005965"/>
            <a:chOff x="0" y="0"/>
            <a:chExt cx="2674620" cy="2674620"/>
          </a:xfrm>
        </p:grpSpPr>
        <p:sp>
          <p:nvSpPr>
            <p:cNvPr id="12" name="Freeform 12" descr="the national employment team logo"/>
            <p:cNvSpPr/>
            <p:nvPr/>
          </p:nvSpPr>
          <p:spPr>
            <a:xfrm>
              <a:off x="0" y="0"/>
              <a:ext cx="2674620" cy="2674620"/>
            </a:xfrm>
            <a:custGeom>
              <a:avLst/>
              <a:gdLst/>
              <a:ahLst/>
              <a:cxnLst/>
              <a:rect l="l" t="t" r="r" b="b"/>
              <a:pathLst>
                <a:path w="2674620" h="2674620">
                  <a:moveTo>
                    <a:pt x="0" y="0"/>
                  </a:moveTo>
                  <a:lnTo>
                    <a:pt x="2674620" y="0"/>
                  </a:lnTo>
                  <a:lnTo>
                    <a:pt x="2674620" y="2674620"/>
                  </a:lnTo>
                  <a:lnTo>
                    <a:pt x="0" y="2674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651" y="-29851"/>
            <a:ext cx="4194781" cy="2825791"/>
          </a:xfrm>
          <a:custGeom>
            <a:avLst/>
            <a:gdLst/>
            <a:ahLst/>
            <a:cxnLst/>
            <a:rect l="l" t="t" r="r" b="b"/>
            <a:pathLst>
              <a:path w="4194781" h="2825791">
                <a:moveTo>
                  <a:pt x="0" y="0"/>
                </a:moveTo>
                <a:lnTo>
                  <a:pt x="4194781" y="0"/>
                </a:lnTo>
                <a:lnTo>
                  <a:pt x="4194781" y="2825791"/>
                </a:lnTo>
                <a:lnTo>
                  <a:pt x="0" y="28257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00449" y="9258300"/>
            <a:ext cx="13934070" cy="1333359"/>
            <a:chOff x="0" y="0"/>
            <a:chExt cx="18578760" cy="17778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578823" cy="1777790"/>
            </a:xfrm>
            <a:custGeom>
              <a:avLst/>
              <a:gdLst/>
              <a:ahLst/>
              <a:cxnLst/>
              <a:rect l="l" t="t" r="r" b="b"/>
              <a:pathLst>
                <a:path w="18578823" h="1777790">
                  <a:moveTo>
                    <a:pt x="0" y="0"/>
                  </a:moveTo>
                  <a:lnTo>
                    <a:pt x="18578823" y="0"/>
                  </a:lnTo>
                  <a:lnTo>
                    <a:pt x="18578823" y="1777790"/>
                  </a:lnTo>
                  <a:lnTo>
                    <a:pt x="0" y="1777790"/>
                  </a:lnTo>
                  <a:close/>
                </a:path>
              </a:pathLst>
            </a:custGeom>
            <a:solidFill>
              <a:srgbClr val="4472C4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0593" y="1983106"/>
            <a:ext cx="16766813" cy="830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354" lvl="1" indent="-497677" algn="l">
              <a:lnSpc>
                <a:spcPts val="5939"/>
              </a:lnSpc>
              <a:buFont typeface="Arial"/>
              <a:buChar char="•"/>
            </a:pPr>
            <a:r>
              <a:rPr lang="en-US" sz="5499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Go to Cvent App/Games to earn points. </a:t>
            </a:r>
          </a:p>
          <a:p>
            <a:pPr marL="2577880" lvl="2" indent="-859293" algn="l">
              <a:lnSpc>
                <a:spcPts val="5939"/>
              </a:lnSpc>
              <a:buAutoNum type="arabicPeriod"/>
            </a:pPr>
            <a:r>
              <a:rPr lang="en-US" sz="5499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Take a selfie at the Selfie Station.</a:t>
            </a:r>
          </a:p>
          <a:p>
            <a:pPr marL="2577880" lvl="2" indent="-859293" algn="l">
              <a:lnSpc>
                <a:spcPts val="5939"/>
              </a:lnSpc>
              <a:buAutoNum type="arabicPeriod"/>
            </a:pPr>
            <a:r>
              <a:rPr lang="en-US" sz="5499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Add CSAVR on Facebook.</a:t>
            </a:r>
          </a:p>
          <a:p>
            <a:pPr marL="2577880" lvl="2" indent="-859293" algn="l">
              <a:lnSpc>
                <a:spcPts val="5939"/>
              </a:lnSpc>
              <a:buAutoNum type="arabicPeriod"/>
            </a:pPr>
            <a:r>
              <a:rPr lang="en-US" sz="5499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Follow CSAVR on Instagram.</a:t>
            </a:r>
          </a:p>
          <a:p>
            <a:pPr marL="2577880" lvl="2" indent="-859293" algn="l">
              <a:lnSpc>
                <a:spcPts val="5939"/>
              </a:lnSpc>
              <a:buAutoNum type="arabicPeriod"/>
            </a:pPr>
            <a:r>
              <a:rPr lang="en-US" sz="5499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Connect with CSAVR on Linked In. </a:t>
            </a:r>
          </a:p>
          <a:p>
            <a:pPr marL="2577443" lvl="2" indent="-859148" algn="l">
              <a:lnSpc>
                <a:spcPts val="5939"/>
              </a:lnSpc>
              <a:buAutoNum type="arabicPeriod"/>
            </a:pPr>
            <a:r>
              <a:rPr lang="en-US" sz="5499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Interact with other conference attendees!</a:t>
            </a:r>
          </a:p>
          <a:p>
            <a:pPr algn="l">
              <a:lnSpc>
                <a:spcPts val="5939"/>
              </a:lnSpc>
            </a:pPr>
            <a:endParaRPr lang="en-US" sz="5499">
              <a:solidFill>
                <a:srgbClr val="331B0D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994655" lvl="1" indent="-497328" algn="l">
              <a:lnSpc>
                <a:spcPts val="5939"/>
              </a:lnSpc>
              <a:buFont typeface="Arial"/>
              <a:buChar char="•"/>
            </a:pPr>
            <a:r>
              <a:rPr lang="en-US" sz="5499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Prizes awarded Wednesday morning to those with the most points!</a:t>
            </a:r>
          </a:p>
          <a:p>
            <a:pPr algn="l">
              <a:lnSpc>
                <a:spcPts val="5939"/>
              </a:lnSpc>
            </a:pPr>
            <a:endParaRPr lang="en-US" sz="5499">
              <a:solidFill>
                <a:srgbClr val="331B0D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5939"/>
              </a:lnSpc>
            </a:pPr>
            <a:r>
              <a:rPr lang="en-US" sz="5499" b="1">
                <a:solidFill>
                  <a:srgbClr val="331B0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Join the fun. Help us get the word out!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57551" y="274320"/>
            <a:ext cx="17065080" cy="1333359"/>
            <a:chOff x="0" y="0"/>
            <a:chExt cx="22753441" cy="17778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53504" cy="1777790"/>
            </a:xfrm>
            <a:custGeom>
              <a:avLst/>
              <a:gdLst/>
              <a:ahLst/>
              <a:cxnLst/>
              <a:rect l="l" t="t" r="r" b="b"/>
              <a:pathLst>
                <a:path w="22753504" h="1777790">
                  <a:moveTo>
                    <a:pt x="0" y="0"/>
                  </a:moveTo>
                  <a:lnTo>
                    <a:pt x="22753504" y="0"/>
                  </a:lnTo>
                  <a:lnTo>
                    <a:pt x="22753504" y="1777790"/>
                  </a:lnTo>
                  <a:lnTo>
                    <a:pt x="0" y="1777790"/>
                  </a:lnTo>
                  <a:close/>
                </a:path>
              </a:pathLst>
            </a:custGeom>
            <a:solidFill>
              <a:srgbClr val="4472C4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6659" y="398036"/>
            <a:ext cx="16406863" cy="1970017"/>
            <a:chOff x="0" y="0"/>
            <a:chExt cx="21875818" cy="26266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75809" cy="2626685"/>
            </a:xfrm>
            <a:custGeom>
              <a:avLst/>
              <a:gdLst/>
              <a:ahLst/>
              <a:cxnLst/>
              <a:rect l="l" t="t" r="r" b="b"/>
              <a:pathLst>
                <a:path w="21875809" h="2626685">
                  <a:moveTo>
                    <a:pt x="0" y="0"/>
                  </a:moveTo>
                  <a:lnTo>
                    <a:pt x="21875809" y="0"/>
                  </a:lnTo>
                  <a:lnTo>
                    <a:pt x="21875809" y="2626685"/>
                  </a:lnTo>
                  <a:lnTo>
                    <a:pt x="0" y="2626685"/>
                  </a:lnTo>
                  <a:close/>
                </a:path>
              </a:pathLst>
            </a:custGeom>
            <a:blipFill>
              <a:blip r:embed="rId3" cstate="email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r="454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21875818" cy="263621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719"/>
                </a:lnSpc>
              </a:pPr>
              <a:r>
                <a:rPr lang="en-US" sz="5599" b="1">
                  <a:solidFill>
                    <a:srgbClr val="331B0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Let’s Demonstrate the Power of Networking. </a:t>
              </a:r>
            </a:p>
            <a:p>
              <a:pPr algn="ctr">
                <a:lnSpc>
                  <a:spcPts val="7319"/>
                </a:lnSpc>
              </a:pPr>
              <a:endParaRPr lang="en-US" sz="5599" b="1">
                <a:solidFill>
                  <a:srgbClr val="331B0D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525" y="18650"/>
            <a:ext cx="2183282" cy="1528686"/>
            <a:chOff x="0" y="0"/>
            <a:chExt cx="2911043" cy="2038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0967" cy="2038223"/>
            </a:xfrm>
            <a:custGeom>
              <a:avLst/>
              <a:gdLst/>
              <a:ahLst/>
              <a:cxnLst/>
              <a:rect l="l" t="t" r="r" b="b"/>
              <a:pathLst>
                <a:path w="2910967" h="2038223">
                  <a:moveTo>
                    <a:pt x="438404" y="0"/>
                  </a:moveTo>
                  <a:lnTo>
                    <a:pt x="2472563" y="0"/>
                  </a:lnTo>
                  <a:lnTo>
                    <a:pt x="2910967" y="771525"/>
                  </a:lnTo>
                  <a:lnTo>
                    <a:pt x="2191131" y="2038223"/>
                  </a:lnTo>
                  <a:lnTo>
                    <a:pt x="719836" y="2038223"/>
                  </a:lnTo>
                  <a:lnTo>
                    <a:pt x="0" y="771525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369229" y="675008"/>
            <a:ext cx="2183282" cy="1900047"/>
            <a:chOff x="0" y="0"/>
            <a:chExt cx="2911043" cy="25333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11094" cy="2533396"/>
            </a:xfrm>
            <a:custGeom>
              <a:avLst/>
              <a:gdLst/>
              <a:ahLst/>
              <a:cxnLst/>
              <a:rect l="l" t="t" r="r" b="b"/>
              <a:pathLst>
                <a:path w="2911094" h="2533396">
                  <a:moveTo>
                    <a:pt x="0" y="1266698"/>
                  </a:moveTo>
                  <a:lnTo>
                    <a:pt x="719836" y="0"/>
                  </a:lnTo>
                  <a:lnTo>
                    <a:pt x="2191258" y="0"/>
                  </a:lnTo>
                  <a:lnTo>
                    <a:pt x="2911094" y="1266698"/>
                  </a:lnTo>
                  <a:lnTo>
                    <a:pt x="2191258" y="2533396"/>
                  </a:lnTo>
                  <a:lnTo>
                    <a:pt x="719836" y="2533396"/>
                  </a:lnTo>
                  <a:close/>
                </a:path>
              </a:pathLst>
            </a:custGeom>
            <a:solidFill>
              <a:srgbClr val="85A3C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8325" y="1704708"/>
            <a:ext cx="2183282" cy="1900047"/>
            <a:chOff x="0" y="0"/>
            <a:chExt cx="2911043" cy="25333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11094" cy="2533396"/>
            </a:xfrm>
            <a:custGeom>
              <a:avLst/>
              <a:gdLst/>
              <a:ahLst/>
              <a:cxnLst/>
              <a:rect l="l" t="t" r="r" b="b"/>
              <a:pathLst>
                <a:path w="2911094" h="2533396">
                  <a:moveTo>
                    <a:pt x="0" y="1266698"/>
                  </a:moveTo>
                  <a:lnTo>
                    <a:pt x="719836" y="0"/>
                  </a:lnTo>
                  <a:lnTo>
                    <a:pt x="2191258" y="0"/>
                  </a:lnTo>
                  <a:lnTo>
                    <a:pt x="2911094" y="1266698"/>
                  </a:lnTo>
                  <a:lnTo>
                    <a:pt x="2191258" y="2533396"/>
                  </a:lnTo>
                  <a:lnTo>
                    <a:pt x="719836" y="2533396"/>
                  </a:lnTo>
                  <a:close/>
                </a:path>
              </a:pathLst>
            </a:custGeom>
            <a:solidFill>
              <a:srgbClr val="BD3B4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70106" y="2718654"/>
            <a:ext cx="2183282" cy="1900047"/>
            <a:chOff x="0" y="0"/>
            <a:chExt cx="2911043" cy="25333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11094" cy="2533396"/>
            </a:xfrm>
            <a:custGeom>
              <a:avLst/>
              <a:gdLst/>
              <a:ahLst/>
              <a:cxnLst/>
              <a:rect l="l" t="t" r="r" b="b"/>
              <a:pathLst>
                <a:path w="2911094" h="2533396">
                  <a:moveTo>
                    <a:pt x="0" y="1266698"/>
                  </a:moveTo>
                  <a:lnTo>
                    <a:pt x="719836" y="0"/>
                  </a:lnTo>
                  <a:lnTo>
                    <a:pt x="2191258" y="0"/>
                  </a:lnTo>
                  <a:lnTo>
                    <a:pt x="2911094" y="1266698"/>
                  </a:lnTo>
                  <a:lnTo>
                    <a:pt x="2191258" y="2533396"/>
                  </a:lnTo>
                  <a:lnTo>
                    <a:pt x="719836" y="2533396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30656" y="6873259"/>
            <a:ext cx="2183282" cy="1900047"/>
            <a:chOff x="0" y="0"/>
            <a:chExt cx="2911043" cy="25333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11094" cy="2533396"/>
            </a:xfrm>
            <a:custGeom>
              <a:avLst/>
              <a:gdLst/>
              <a:ahLst/>
              <a:cxnLst/>
              <a:rect l="l" t="t" r="r" b="b"/>
              <a:pathLst>
                <a:path w="2911094" h="2533396">
                  <a:moveTo>
                    <a:pt x="0" y="1266698"/>
                  </a:moveTo>
                  <a:lnTo>
                    <a:pt x="719836" y="0"/>
                  </a:lnTo>
                  <a:lnTo>
                    <a:pt x="2191258" y="0"/>
                  </a:lnTo>
                  <a:lnTo>
                    <a:pt x="2911094" y="1266698"/>
                  </a:lnTo>
                  <a:lnTo>
                    <a:pt x="2191258" y="2533396"/>
                  </a:lnTo>
                  <a:lnTo>
                    <a:pt x="719836" y="2533396"/>
                  </a:lnTo>
                  <a:close/>
                </a:path>
              </a:pathLst>
            </a:custGeom>
            <a:solidFill>
              <a:srgbClr val="85A3C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933646" y="8928202"/>
            <a:ext cx="2183282" cy="1398842"/>
            <a:chOff x="0" y="0"/>
            <a:chExt cx="2911043" cy="18651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1094" cy="1865122"/>
            </a:xfrm>
            <a:custGeom>
              <a:avLst/>
              <a:gdLst/>
              <a:ahLst/>
              <a:cxnLst/>
              <a:rect l="l" t="t" r="r" b="b"/>
              <a:pathLst>
                <a:path w="2911094" h="1865122">
                  <a:moveTo>
                    <a:pt x="719836" y="0"/>
                  </a:moveTo>
                  <a:lnTo>
                    <a:pt x="2191258" y="0"/>
                  </a:lnTo>
                  <a:lnTo>
                    <a:pt x="2911094" y="1266698"/>
                  </a:lnTo>
                  <a:lnTo>
                    <a:pt x="2570988" y="1865122"/>
                  </a:lnTo>
                  <a:lnTo>
                    <a:pt x="340106" y="1865122"/>
                  </a:lnTo>
                  <a:lnTo>
                    <a:pt x="0" y="1266698"/>
                  </a:lnTo>
                  <a:close/>
                </a:path>
              </a:pathLst>
            </a:custGeom>
            <a:solidFill>
              <a:srgbClr val="DCE9F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75998" y="7868164"/>
            <a:ext cx="2183282" cy="1900047"/>
            <a:chOff x="0" y="0"/>
            <a:chExt cx="2911043" cy="25333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11094" cy="2533396"/>
            </a:xfrm>
            <a:custGeom>
              <a:avLst/>
              <a:gdLst/>
              <a:ahLst/>
              <a:cxnLst/>
              <a:rect l="l" t="t" r="r" b="b"/>
              <a:pathLst>
                <a:path w="2911094" h="2533396">
                  <a:moveTo>
                    <a:pt x="0" y="1266698"/>
                  </a:moveTo>
                  <a:lnTo>
                    <a:pt x="719836" y="0"/>
                  </a:lnTo>
                  <a:lnTo>
                    <a:pt x="2191258" y="0"/>
                  </a:lnTo>
                  <a:lnTo>
                    <a:pt x="2911094" y="1266698"/>
                  </a:lnTo>
                  <a:lnTo>
                    <a:pt x="2191258" y="2533396"/>
                  </a:lnTo>
                  <a:lnTo>
                    <a:pt x="719836" y="2533396"/>
                  </a:lnTo>
                  <a:close/>
                </a:path>
              </a:pathLst>
            </a:custGeom>
            <a:solidFill>
              <a:srgbClr val="BD3B4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121610" y="3725789"/>
            <a:ext cx="2229926" cy="1987534"/>
            <a:chOff x="0" y="0"/>
            <a:chExt cx="2973235" cy="2650046"/>
          </a:xfrm>
        </p:grpSpPr>
        <p:sp>
          <p:nvSpPr>
            <p:cNvPr id="17" name="Freeform 17"/>
            <p:cNvSpPr/>
            <p:nvPr/>
          </p:nvSpPr>
          <p:spPr>
            <a:xfrm>
              <a:off x="64" y="0"/>
              <a:ext cx="2973070" cy="2650109"/>
            </a:xfrm>
            <a:custGeom>
              <a:avLst/>
              <a:gdLst/>
              <a:ahLst/>
              <a:cxnLst/>
              <a:rect l="l" t="t" r="r" b="b"/>
              <a:pathLst>
                <a:path w="2973070" h="2650109">
                  <a:moveTo>
                    <a:pt x="2476" y="1315593"/>
                  </a:moveTo>
                  <a:lnTo>
                    <a:pt x="745680" y="9652"/>
                  </a:lnTo>
                  <a:cubicBezTo>
                    <a:pt x="749109" y="3683"/>
                    <a:pt x="755332" y="0"/>
                    <a:pt x="762190" y="0"/>
                  </a:cubicBezTo>
                  <a:lnTo>
                    <a:pt x="2210752" y="0"/>
                  </a:lnTo>
                  <a:cubicBezTo>
                    <a:pt x="2217610" y="0"/>
                    <a:pt x="2223960" y="3683"/>
                    <a:pt x="2227262" y="9652"/>
                  </a:cubicBezTo>
                  <a:lnTo>
                    <a:pt x="2970593" y="1315593"/>
                  </a:lnTo>
                  <a:cubicBezTo>
                    <a:pt x="2973895" y="1321435"/>
                    <a:pt x="2973895" y="1328547"/>
                    <a:pt x="2970593" y="1334389"/>
                  </a:cubicBezTo>
                  <a:lnTo>
                    <a:pt x="2227389" y="2640457"/>
                  </a:lnTo>
                  <a:cubicBezTo>
                    <a:pt x="2223960" y="2646426"/>
                    <a:pt x="2217737" y="2650109"/>
                    <a:pt x="2210879" y="2650109"/>
                  </a:cubicBezTo>
                  <a:lnTo>
                    <a:pt x="762317" y="2650109"/>
                  </a:lnTo>
                  <a:cubicBezTo>
                    <a:pt x="755459" y="2650109"/>
                    <a:pt x="749109" y="2646426"/>
                    <a:pt x="745807" y="2640457"/>
                  </a:cubicBezTo>
                  <a:lnTo>
                    <a:pt x="2476" y="1334389"/>
                  </a:lnTo>
                  <a:cubicBezTo>
                    <a:pt x="-826" y="1328547"/>
                    <a:pt x="-826" y="1321435"/>
                    <a:pt x="2476" y="1315593"/>
                  </a:cubicBezTo>
                  <a:moveTo>
                    <a:pt x="35623" y="1334389"/>
                  </a:moveTo>
                  <a:lnTo>
                    <a:pt x="19113" y="1324991"/>
                  </a:lnTo>
                  <a:lnTo>
                    <a:pt x="35623" y="1315593"/>
                  </a:lnTo>
                  <a:lnTo>
                    <a:pt x="778827" y="2621534"/>
                  </a:lnTo>
                  <a:lnTo>
                    <a:pt x="762317" y="2630932"/>
                  </a:lnTo>
                  <a:lnTo>
                    <a:pt x="762317" y="2611882"/>
                  </a:lnTo>
                  <a:lnTo>
                    <a:pt x="2210752" y="2611882"/>
                  </a:lnTo>
                  <a:lnTo>
                    <a:pt x="2210752" y="2630932"/>
                  </a:lnTo>
                  <a:lnTo>
                    <a:pt x="2194242" y="2621534"/>
                  </a:lnTo>
                  <a:lnTo>
                    <a:pt x="2937573" y="1315593"/>
                  </a:lnTo>
                  <a:lnTo>
                    <a:pt x="2954083" y="1324991"/>
                  </a:lnTo>
                  <a:lnTo>
                    <a:pt x="2937573" y="1334389"/>
                  </a:lnTo>
                  <a:lnTo>
                    <a:pt x="2194242" y="28448"/>
                  </a:lnTo>
                  <a:lnTo>
                    <a:pt x="2210752" y="19050"/>
                  </a:lnTo>
                  <a:lnTo>
                    <a:pt x="2210752" y="38100"/>
                  </a:lnTo>
                  <a:lnTo>
                    <a:pt x="762317" y="38100"/>
                  </a:lnTo>
                  <a:lnTo>
                    <a:pt x="762317" y="19050"/>
                  </a:lnTo>
                  <a:lnTo>
                    <a:pt x="778827" y="28448"/>
                  </a:lnTo>
                  <a:lnTo>
                    <a:pt x="35496" y="1334389"/>
                  </a:lnTo>
                  <a:close/>
                </a:path>
              </a:pathLst>
            </a:custGeom>
            <a:solidFill>
              <a:srgbClr val="D844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150719" y="5820928"/>
            <a:ext cx="2183282" cy="1900047"/>
            <a:chOff x="0" y="0"/>
            <a:chExt cx="2911043" cy="253339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911094" cy="2533396"/>
            </a:xfrm>
            <a:custGeom>
              <a:avLst/>
              <a:gdLst/>
              <a:ahLst/>
              <a:cxnLst/>
              <a:rect l="l" t="t" r="r" b="b"/>
              <a:pathLst>
                <a:path w="2911094" h="2533396">
                  <a:moveTo>
                    <a:pt x="0" y="1266698"/>
                  </a:moveTo>
                  <a:lnTo>
                    <a:pt x="719836" y="0"/>
                  </a:lnTo>
                  <a:lnTo>
                    <a:pt x="2191258" y="0"/>
                  </a:lnTo>
                  <a:lnTo>
                    <a:pt x="2911094" y="1266698"/>
                  </a:lnTo>
                  <a:lnTo>
                    <a:pt x="2191258" y="2533396"/>
                  </a:lnTo>
                  <a:lnTo>
                    <a:pt x="719836" y="2533396"/>
                  </a:lnTo>
                  <a:close/>
                </a:path>
              </a:pathLst>
            </a:custGeom>
            <a:solidFill>
              <a:srgbClr val="513A7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8734" y="657911"/>
            <a:ext cx="1046883" cy="1928622"/>
            <a:chOff x="0" y="0"/>
            <a:chExt cx="1395844" cy="25714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95794" cy="2571496"/>
            </a:xfrm>
            <a:custGeom>
              <a:avLst/>
              <a:gdLst/>
              <a:ahLst/>
              <a:cxnLst/>
              <a:rect l="l" t="t" r="r" b="b"/>
              <a:pathLst>
                <a:path w="1395794" h="2571496">
                  <a:moveTo>
                    <a:pt x="19050" y="0"/>
                  </a:moveTo>
                  <a:lnTo>
                    <a:pt x="656971" y="0"/>
                  </a:lnTo>
                  <a:cubicBezTo>
                    <a:pt x="663829" y="0"/>
                    <a:pt x="670179" y="3683"/>
                    <a:pt x="673481" y="9652"/>
                  </a:cubicBezTo>
                  <a:lnTo>
                    <a:pt x="1393317" y="1276350"/>
                  </a:lnTo>
                  <a:cubicBezTo>
                    <a:pt x="1396619" y="1282192"/>
                    <a:pt x="1396619" y="1289304"/>
                    <a:pt x="1393317" y="1295146"/>
                  </a:cubicBezTo>
                  <a:lnTo>
                    <a:pt x="673481" y="2561844"/>
                  </a:lnTo>
                  <a:cubicBezTo>
                    <a:pt x="670052" y="2567813"/>
                    <a:pt x="663829" y="2571496"/>
                    <a:pt x="656971" y="2571496"/>
                  </a:cubicBezTo>
                  <a:lnTo>
                    <a:pt x="19050" y="2571496"/>
                  </a:lnTo>
                  <a:cubicBezTo>
                    <a:pt x="8509" y="2571496"/>
                    <a:pt x="0" y="2562987"/>
                    <a:pt x="0" y="2552446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2552446"/>
                  </a:lnTo>
                  <a:lnTo>
                    <a:pt x="19050" y="2552446"/>
                  </a:lnTo>
                  <a:lnTo>
                    <a:pt x="19050" y="2533396"/>
                  </a:lnTo>
                  <a:lnTo>
                    <a:pt x="656971" y="2533396"/>
                  </a:lnTo>
                  <a:lnTo>
                    <a:pt x="656971" y="2552446"/>
                  </a:lnTo>
                  <a:lnTo>
                    <a:pt x="640461" y="2543048"/>
                  </a:lnTo>
                  <a:lnTo>
                    <a:pt x="1360170" y="1276350"/>
                  </a:lnTo>
                  <a:lnTo>
                    <a:pt x="1376680" y="1285748"/>
                  </a:lnTo>
                  <a:lnTo>
                    <a:pt x="1360170" y="1295146"/>
                  </a:lnTo>
                  <a:lnTo>
                    <a:pt x="640461" y="28448"/>
                  </a:lnTo>
                  <a:lnTo>
                    <a:pt x="656971" y="19050"/>
                  </a:lnTo>
                  <a:lnTo>
                    <a:pt x="656971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356237" y="4759900"/>
            <a:ext cx="2211857" cy="1928622"/>
            <a:chOff x="0" y="0"/>
            <a:chExt cx="2949143" cy="2571496"/>
          </a:xfrm>
        </p:grpSpPr>
        <p:sp>
          <p:nvSpPr>
            <p:cNvPr id="23" name="Freeform 23"/>
            <p:cNvSpPr/>
            <p:nvPr/>
          </p:nvSpPr>
          <p:spPr>
            <a:xfrm>
              <a:off x="64" y="0"/>
              <a:ext cx="2949067" cy="2571496"/>
            </a:xfrm>
            <a:custGeom>
              <a:avLst/>
              <a:gdLst/>
              <a:ahLst/>
              <a:cxnLst/>
              <a:rect l="l" t="t" r="r" b="b"/>
              <a:pathLst>
                <a:path w="2949067" h="2571496">
                  <a:moveTo>
                    <a:pt x="2476" y="1276350"/>
                  </a:moveTo>
                  <a:lnTo>
                    <a:pt x="723582" y="9652"/>
                  </a:lnTo>
                  <a:cubicBezTo>
                    <a:pt x="727011" y="3683"/>
                    <a:pt x="733234" y="0"/>
                    <a:pt x="740092" y="0"/>
                  </a:cubicBezTo>
                  <a:lnTo>
                    <a:pt x="2208847" y="0"/>
                  </a:lnTo>
                  <a:cubicBezTo>
                    <a:pt x="2215705" y="0"/>
                    <a:pt x="2222055" y="3683"/>
                    <a:pt x="2225357" y="9652"/>
                  </a:cubicBezTo>
                  <a:lnTo>
                    <a:pt x="2946590" y="1276350"/>
                  </a:lnTo>
                  <a:cubicBezTo>
                    <a:pt x="2949892" y="1282192"/>
                    <a:pt x="2949892" y="1289304"/>
                    <a:pt x="2946590" y="1295146"/>
                  </a:cubicBezTo>
                  <a:lnTo>
                    <a:pt x="2225357" y="2561844"/>
                  </a:lnTo>
                  <a:cubicBezTo>
                    <a:pt x="2221928" y="2567813"/>
                    <a:pt x="2215705" y="2571496"/>
                    <a:pt x="2208847" y="2571496"/>
                  </a:cubicBezTo>
                  <a:lnTo>
                    <a:pt x="740219" y="2571496"/>
                  </a:lnTo>
                  <a:cubicBezTo>
                    <a:pt x="733361" y="2571496"/>
                    <a:pt x="727011" y="2567813"/>
                    <a:pt x="723709" y="2561844"/>
                  </a:cubicBezTo>
                  <a:lnTo>
                    <a:pt x="2476" y="1295146"/>
                  </a:lnTo>
                  <a:cubicBezTo>
                    <a:pt x="-826" y="1289304"/>
                    <a:pt x="-826" y="1282192"/>
                    <a:pt x="2476" y="1276350"/>
                  </a:cubicBezTo>
                  <a:moveTo>
                    <a:pt x="35623" y="1295146"/>
                  </a:moveTo>
                  <a:lnTo>
                    <a:pt x="19113" y="1285748"/>
                  </a:lnTo>
                  <a:lnTo>
                    <a:pt x="35623" y="1276350"/>
                  </a:lnTo>
                  <a:lnTo>
                    <a:pt x="756856" y="2543048"/>
                  </a:lnTo>
                  <a:lnTo>
                    <a:pt x="740346" y="2552446"/>
                  </a:lnTo>
                  <a:lnTo>
                    <a:pt x="740346" y="2533396"/>
                  </a:lnTo>
                  <a:lnTo>
                    <a:pt x="2208847" y="2533396"/>
                  </a:lnTo>
                  <a:lnTo>
                    <a:pt x="2208847" y="2552446"/>
                  </a:lnTo>
                  <a:lnTo>
                    <a:pt x="2192337" y="2543048"/>
                  </a:lnTo>
                  <a:lnTo>
                    <a:pt x="2913570" y="1276350"/>
                  </a:lnTo>
                  <a:lnTo>
                    <a:pt x="2930080" y="1285748"/>
                  </a:lnTo>
                  <a:lnTo>
                    <a:pt x="2913570" y="1295146"/>
                  </a:lnTo>
                  <a:lnTo>
                    <a:pt x="2192337" y="28448"/>
                  </a:lnTo>
                  <a:lnTo>
                    <a:pt x="2208847" y="19050"/>
                  </a:lnTo>
                  <a:lnTo>
                    <a:pt x="2208847" y="38100"/>
                  </a:lnTo>
                  <a:lnTo>
                    <a:pt x="740219" y="38100"/>
                  </a:lnTo>
                  <a:lnTo>
                    <a:pt x="740219" y="19050"/>
                  </a:lnTo>
                  <a:lnTo>
                    <a:pt x="756729" y="28448"/>
                  </a:lnTo>
                  <a:lnTo>
                    <a:pt x="35496" y="1295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94408" y="3767461"/>
            <a:ext cx="2183282" cy="1900047"/>
            <a:chOff x="0" y="0"/>
            <a:chExt cx="2911043" cy="253339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11094" cy="2533396"/>
            </a:xfrm>
            <a:custGeom>
              <a:avLst/>
              <a:gdLst/>
              <a:ahLst/>
              <a:cxnLst/>
              <a:rect l="l" t="t" r="r" b="b"/>
              <a:pathLst>
                <a:path w="2911094" h="2533396">
                  <a:moveTo>
                    <a:pt x="0" y="1266698"/>
                  </a:moveTo>
                  <a:lnTo>
                    <a:pt x="719836" y="0"/>
                  </a:lnTo>
                  <a:lnTo>
                    <a:pt x="2191258" y="0"/>
                  </a:lnTo>
                  <a:lnTo>
                    <a:pt x="2911094" y="1266698"/>
                  </a:lnTo>
                  <a:lnTo>
                    <a:pt x="2191258" y="2533396"/>
                  </a:lnTo>
                  <a:lnTo>
                    <a:pt x="719836" y="2533396"/>
                  </a:lnTo>
                  <a:close/>
                </a:path>
              </a:pathLst>
            </a:custGeom>
            <a:solidFill>
              <a:srgbClr val="513A7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9488186" y="8929068"/>
            <a:ext cx="2211857" cy="1380915"/>
          </a:xfrm>
          <a:custGeom>
            <a:avLst/>
            <a:gdLst/>
            <a:ahLst/>
            <a:cxnLst/>
            <a:rect l="l" t="t" r="r" b="b"/>
            <a:pathLst>
              <a:path w="2211857" h="1380915">
                <a:moveTo>
                  <a:pt x="0" y="0"/>
                </a:moveTo>
                <a:lnTo>
                  <a:pt x="2211857" y="0"/>
                </a:lnTo>
                <a:lnTo>
                  <a:pt x="2211857" y="1380916"/>
                </a:lnTo>
                <a:lnTo>
                  <a:pt x="0" y="13809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7710945" y="7877775"/>
            <a:ext cx="2211857" cy="1928622"/>
            <a:chOff x="0" y="0"/>
            <a:chExt cx="2949143" cy="2571496"/>
          </a:xfrm>
        </p:grpSpPr>
        <p:sp>
          <p:nvSpPr>
            <p:cNvPr id="28" name="Freeform 28"/>
            <p:cNvSpPr/>
            <p:nvPr/>
          </p:nvSpPr>
          <p:spPr>
            <a:xfrm>
              <a:off x="64" y="0"/>
              <a:ext cx="2949067" cy="2571496"/>
            </a:xfrm>
            <a:custGeom>
              <a:avLst/>
              <a:gdLst/>
              <a:ahLst/>
              <a:cxnLst/>
              <a:rect l="l" t="t" r="r" b="b"/>
              <a:pathLst>
                <a:path w="2949067" h="2571496">
                  <a:moveTo>
                    <a:pt x="2476" y="1276350"/>
                  </a:moveTo>
                  <a:lnTo>
                    <a:pt x="723582" y="9652"/>
                  </a:lnTo>
                  <a:cubicBezTo>
                    <a:pt x="727011" y="3683"/>
                    <a:pt x="733234" y="0"/>
                    <a:pt x="740092" y="0"/>
                  </a:cubicBezTo>
                  <a:lnTo>
                    <a:pt x="2208847" y="0"/>
                  </a:lnTo>
                  <a:cubicBezTo>
                    <a:pt x="2215705" y="0"/>
                    <a:pt x="2222055" y="3683"/>
                    <a:pt x="2225357" y="9652"/>
                  </a:cubicBezTo>
                  <a:lnTo>
                    <a:pt x="2946590" y="1276350"/>
                  </a:lnTo>
                  <a:cubicBezTo>
                    <a:pt x="2949892" y="1282192"/>
                    <a:pt x="2949892" y="1289304"/>
                    <a:pt x="2946590" y="1295146"/>
                  </a:cubicBezTo>
                  <a:lnTo>
                    <a:pt x="2225357" y="2561844"/>
                  </a:lnTo>
                  <a:cubicBezTo>
                    <a:pt x="2221928" y="2567813"/>
                    <a:pt x="2215705" y="2571496"/>
                    <a:pt x="2208847" y="2571496"/>
                  </a:cubicBezTo>
                  <a:lnTo>
                    <a:pt x="740219" y="2571496"/>
                  </a:lnTo>
                  <a:cubicBezTo>
                    <a:pt x="733361" y="2571496"/>
                    <a:pt x="727011" y="2567813"/>
                    <a:pt x="723709" y="2561844"/>
                  </a:cubicBezTo>
                  <a:lnTo>
                    <a:pt x="2476" y="1295146"/>
                  </a:lnTo>
                  <a:cubicBezTo>
                    <a:pt x="-826" y="1289304"/>
                    <a:pt x="-826" y="1282192"/>
                    <a:pt x="2476" y="1276350"/>
                  </a:cubicBezTo>
                  <a:moveTo>
                    <a:pt x="35623" y="1295146"/>
                  </a:moveTo>
                  <a:lnTo>
                    <a:pt x="19113" y="1285748"/>
                  </a:lnTo>
                  <a:lnTo>
                    <a:pt x="35623" y="1276350"/>
                  </a:lnTo>
                  <a:lnTo>
                    <a:pt x="756856" y="2543048"/>
                  </a:lnTo>
                  <a:lnTo>
                    <a:pt x="740346" y="2552446"/>
                  </a:lnTo>
                  <a:lnTo>
                    <a:pt x="740346" y="2533396"/>
                  </a:lnTo>
                  <a:lnTo>
                    <a:pt x="2208847" y="2533396"/>
                  </a:lnTo>
                  <a:lnTo>
                    <a:pt x="2208847" y="2552446"/>
                  </a:lnTo>
                  <a:lnTo>
                    <a:pt x="2192337" y="2543048"/>
                  </a:lnTo>
                  <a:lnTo>
                    <a:pt x="2913570" y="1276350"/>
                  </a:lnTo>
                  <a:lnTo>
                    <a:pt x="2930080" y="1285748"/>
                  </a:lnTo>
                  <a:lnTo>
                    <a:pt x="2913570" y="1295146"/>
                  </a:lnTo>
                  <a:lnTo>
                    <a:pt x="2192337" y="28448"/>
                  </a:lnTo>
                  <a:lnTo>
                    <a:pt x="2208847" y="19050"/>
                  </a:lnTo>
                  <a:lnTo>
                    <a:pt x="2208847" y="38100"/>
                  </a:lnTo>
                  <a:lnTo>
                    <a:pt x="740219" y="38100"/>
                  </a:lnTo>
                  <a:lnTo>
                    <a:pt x="740219" y="19050"/>
                  </a:lnTo>
                  <a:lnTo>
                    <a:pt x="756729" y="28448"/>
                  </a:lnTo>
                  <a:lnTo>
                    <a:pt x="35496" y="1295146"/>
                  </a:lnTo>
                  <a:close/>
                </a:path>
              </a:pathLst>
            </a:custGeom>
            <a:solidFill>
              <a:srgbClr val="8FAAD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922902" y="4809963"/>
            <a:ext cx="2183282" cy="1900047"/>
            <a:chOff x="0" y="0"/>
            <a:chExt cx="2911043" cy="253339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911094" cy="2533396"/>
            </a:xfrm>
            <a:custGeom>
              <a:avLst/>
              <a:gdLst/>
              <a:ahLst/>
              <a:cxnLst/>
              <a:rect l="l" t="t" r="r" b="b"/>
              <a:pathLst>
                <a:path w="2911094" h="2533396">
                  <a:moveTo>
                    <a:pt x="0" y="1266698"/>
                  </a:moveTo>
                  <a:lnTo>
                    <a:pt x="719836" y="0"/>
                  </a:lnTo>
                  <a:lnTo>
                    <a:pt x="2191258" y="0"/>
                  </a:lnTo>
                  <a:lnTo>
                    <a:pt x="2911094" y="1266698"/>
                  </a:lnTo>
                  <a:lnTo>
                    <a:pt x="2191258" y="2533396"/>
                  </a:lnTo>
                  <a:lnTo>
                    <a:pt x="719836" y="2533396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Freeform 31"/>
          <p:cNvSpPr/>
          <p:nvPr/>
        </p:nvSpPr>
        <p:spPr>
          <a:xfrm>
            <a:off x="-24098" y="2708338"/>
            <a:ext cx="1074734" cy="1928622"/>
          </a:xfrm>
          <a:custGeom>
            <a:avLst/>
            <a:gdLst/>
            <a:ahLst/>
            <a:cxnLst/>
            <a:rect l="l" t="t" r="r" b="b"/>
            <a:pathLst>
              <a:path w="1074734" h="1928622">
                <a:moveTo>
                  <a:pt x="0" y="0"/>
                </a:moveTo>
                <a:lnTo>
                  <a:pt x="1074734" y="0"/>
                </a:lnTo>
                <a:lnTo>
                  <a:pt x="1074734" y="1928622"/>
                </a:lnTo>
                <a:lnTo>
                  <a:pt x="0" y="19286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8559516" y="-1556366"/>
            <a:ext cx="9171356" cy="8244888"/>
            <a:chOff x="0" y="0"/>
            <a:chExt cx="12228474" cy="10993184"/>
          </a:xfrm>
        </p:grpSpPr>
        <p:sp>
          <p:nvSpPr>
            <p:cNvPr id="33" name="Freeform 33" descr="CSAVR: Talent that works. The Voice of Business."/>
            <p:cNvSpPr/>
            <p:nvPr/>
          </p:nvSpPr>
          <p:spPr>
            <a:xfrm>
              <a:off x="0" y="0"/>
              <a:ext cx="12228449" cy="10993247"/>
            </a:xfrm>
            <a:custGeom>
              <a:avLst/>
              <a:gdLst/>
              <a:ahLst/>
              <a:cxnLst/>
              <a:rect l="l" t="t" r="r" b="b"/>
              <a:pathLst>
                <a:path w="12228449" h="10993247">
                  <a:moveTo>
                    <a:pt x="0" y="0"/>
                  </a:moveTo>
                  <a:lnTo>
                    <a:pt x="12228449" y="0"/>
                  </a:lnTo>
                  <a:lnTo>
                    <a:pt x="12228449" y="10993247"/>
                  </a:lnTo>
                  <a:lnTo>
                    <a:pt x="0" y="10993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-362622" y="6141825"/>
            <a:ext cx="4145175" cy="4145175"/>
            <a:chOff x="0" y="0"/>
            <a:chExt cx="4191000" cy="4191000"/>
          </a:xfrm>
        </p:grpSpPr>
        <p:sp>
          <p:nvSpPr>
            <p:cNvPr id="35" name="Freeform 35" descr="the national employment team logo"/>
            <p:cNvSpPr/>
            <p:nvPr/>
          </p:nvSpPr>
          <p:spPr>
            <a:xfrm>
              <a:off x="0" y="0"/>
              <a:ext cx="4191000" cy="4191000"/>
            </a:xfrm>
            <a:custGeom>
              <a:avLst/>
              <a:gdLst/>
              <a:ahLst/>
              <a:cxnLst/>
              <a:rect l="l" t="t" r="r" b="b"/>
              <a:pathLst>
                <a:path w="4191000" h="4191000">
                  <a:moveTo>
                    <a:pt x="0" y="0"/>
                  </a:moveTo>
                  <a:lnTo>
                    <a:pt x="4191000" y="0"/>
                  </a:lnTo>
                  <a:lnTo>
                    <a:pt x="4191000" y="4191000"/>
                  </a:lnTo>
                  <a:lnTo>
                    <a:pt x="0" y="4191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651" y="-29851"/>
            <a:ext cx="16191367" cy="2825791"/>
          </a:xfrm>
          <a:custGeom>
            <a:avLst/>
            <a:gdLst/>
            <a:ahLst/>
            <a:cxnLst/>
            <a:rect l="l" t="t" r="r" b="b"/>
            <a:pathLst>
              <a:path w="16191367" h="2825791">
                <a:moveTo>
                  <a:pt x="0" y="0"/>
                </a:moveTo>
                <a:lnTo>
                  <a:pt x="16191366" y="0"/>
                </a:lnTo>
                <a:lnTo>
                  <a:pt x="16191366" y="2825791"/>
                </a:lnTo>
                <a:lnTo>
                  <a:pt x="0" y="28257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79526" y="3387266"/>
            <a:ext cx="9765089" cy="515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b="1">
                <a:solidFill>
                  <a:srgbClr val="331B0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We are building on the success of the </a:t>
            </a:r>
          </a:p>
          <a:p>
            <a:pPr algn="l">
              <a:lnSpc>
                <a:spcPts val="5832"/>
              </a:lnSpc>
            </a:pPr>
            <a:r>
              <a:rPr lang="en-US" sz="5400" b="1" i="1">
                <a:solidFill>
                  <a:srgbClr val="331B0D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100 Stories in 100 Days Campaign</a:t>
            </a:r>
          </a:p>
          <a:p>
            <a:pPr algn="l">
              <a:lnSpc>
                <a:spcPts val="5832"/>
              </a:lnSpc>
            </a:pPr>
            <a:endParaRPr lang="en-US" sz="5400" b="1" i="1">
              <a:solidFill>
                <a:srgbClr val="331B0D"/>
              </a:solidFill>
              <a:latin typeface="Open Sauce Bold Italics"/>
              <a:ea typeface="Open Sauce Bold Italics"/>
              <a:cs typeface="Open Sauce Bold Italics"/>
              <a:sym typeface="Open Sauce Bold Italics"/>
            </a:endParaRPr>
          </a:p>
          <a:p>
            <a:pPr algn="l">
              <a:lnSpc>
                <a:spcPts val="5832"/>
              </a:lnSpc>
            </a:pPr>
            <a:r>
              <a:rPr lang="en-US" sz="5400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Focusing on the </a:t>
            </a:r>
          </a:p>
          <a:p>
            <a:pPr algn="l">
              <a:lnSpc>
                <a:spcPts val="5832"/>
              </a:lnSpc>
            </a:pPr>
            <a:r>
              <a:rPr lang="en-US" sz="5400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Voice of Business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791251" y="9326880"/>
            <a:ext cx="687886" cy="547688"/>
            <a:chOff x="0" y="0"/>
            <a:chExt cx="917181" cy="7302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7184" cy="730250"/>
            </a:xfrm>
            <a:custGeom>
              <a:avLst/>
              <a:gdLst/>
              <a:ahLst/>
              <a:cxnLst/>
              <a:rect l="l" t="t" r="r" b="b"/>
              <a:pathLst>
                <a:path w="917184" h="730250">
                  <a:moveTo>
                    <a:pt x="0" y="0"/>
                  </a:moveTo>
                  <a:lnTo>
                    <a:pt x="917184" y="0"/>
                  </a:lnTo>
                  <a:lnTo>
                    <a:pt x="917184" y="730250"/>
                  </a:lnTo>
                  <a:lnTo>
                    <a:pt x="0" y="730250"/>
                  </a:lnTo>
                  <a:close/>
                </a:path>
              </a:pathLst>
            </a:custGeom>
            <a:blipFill>
              <a:blip r:embed="rId3" cstate="email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917181" cy="7493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2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384604" y="2528097"/>
            <a:ext cx="6608254" cy="6730203"/>
            <a:chOff x="0" y="0"/>
            <a:chExt cx="8811006" cy="8973604"/>
          </a:xfrm>
        </p:grpSpPr>
        <p:sp>
          <p:nvSpPr>
            <p:cNvPr id="8" name="Freeform 8" descr="CSAVR: Talent that works. The Voice of Business."/>
            <p:cNvSpPr/>
            <p:nvPr/>
          </p:nvSpPr>
          <p:spPr>
            <a:xfrm>
              <a:off x="0" y="0"/>
              <a:ext cx="8811006" cy="8973566"/>
            </a:xfrm>
            <a:custGeom>
              <a:avLst/>
              <a:gdLst/>
              <a:ahLst/>
              <a:cxnLst/>
              <a:rect l="l" t="t" r="r" b="b"/>
              <a:pathLst>
                <a:path w="8811006" h="8973566">
                  <a:moveTo>
                    <a:pt x="0" y="0"/>
                  </a:moveTo>
                  <a:lnTo>
                    <a:pt x="8811006" y="0"/>
                  </a:lnTo>
                  <a:lnTo>
                    <a:pt x="8811006" y="8973566"/>
                  </a:lnTo>
                  <a:lnTo>
                    <a:pt x="0" y="8973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74999" y="5143500"/>
            <a:ext cx="3938002" cy="3938002"/>
            <a:chOff x="0" y="0"/>
            <a:chExt cx="4191000" cy="4191000"/>
          </a:xfrm>
        </p:grpSpPr>
        <p:sp>
          <p:nvSpPr>
            <p:cNvPr id="10" name="Freeform 10" descr="the national employment team logo"/>
            <p:cNvSpPr/>
            <p:nvPr/>
          </p:nvSpPr>
          <p:spPr>
            <a:xfrm>
              <a:off x="0" y="0"/>
              <a:ext cx="4191000" cy="4191000"/>
            </a:xfrm>
            <a:custGeom>
              <a:avLst/>
              <a:gdLst/>
              <a:ahLst/>
              <a:cxnLst/>
              <a:rect l="l" t="t" r="r" b="b"/>
              <a:pathLst>
                <a:path w="4191000" h="4191000">
                  <a:moveTo>
                    <a:pt x="0" y="0"/>
                  </a:moveTo>
                  <a:lnTo>
                    <a:pt x="4191000" y="0"/>
                  </a:lnTo>
                  <a:lnTo>
                    <a:pt x="4191000" y="4191000"/>
                  </a:lnTo>
                  <a:lnTo>
                    <a:pt x="0" y="4191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5125" y="8654501"/>
            <a:ext cx="5586412" cy="1428750"/>
            <a:chOff x="0" y="0"/>
            <a:chExt cx="7448550" cy="1905000"/>
          </a:xfrm>
        </p:grpSpPr>
        <p:sp>
          <p:nvSpPr>
            <p:cNvPr id="3" name="Freeform 3" descr="CSAVR: Advancing disability inclusion and workforce innovation"/>
            <p:cNvSpPr/>
            <p:nvPr/>
          </p:nvSpPr>
          <p:spPr>
            <a:xfrm>
              <a:off x="0" y="0"/>
              <a:ext cx="7448550" cy="1905000"/>
            </a:xfrm>
            <a:custGeom>
              <a:avLst/>
              <a:gdLst/>
              <a:ahLst/>
              <a:cxnLst/>
              <a:rect l="l" t="t" r="r" b="b"/>
              <a:pathLst>
                <a:path w="7448550" h="1905000">
                  <a:moveTo>
                    <a:pt x="0" y="0"/>
                  </a:moveTo>
                  <a:lnTo>
                    <a:pt x="7448550" y="0"/>
                  </a:lnTo>
                  <a:lnTo>
                    <a:pt x="7448550" y="1905000"/>
                  </a:lnTo>
                  <a:lnTo>
                    <a:pt x="0" y="190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94735" y="2860136"/>
            <a:ext cx="15404242" cy="379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00"/>
              </a:lnSpc>
            </a:pPr>
            <a:r>
              <a:rPr lang="en-US" sz="8000" spc="-480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Talent That Works: </a:t>
            </a:r>
          </a:p>
          <a:p>
            <a:pPr algn="l">
              <a:lnSpc>
                <a:spcPts val="10000"/>
              </a:lnSpc>
            </a:pPr>
            <a:r>
              <a:rPr lang="en-US" sz="8000" spc="-480">
                <a:solidFill>
                  <a:srgbClr val="331B0D"/>
                </a:solidFill>
                <a:latin typeface="Open Sauce"/>
                <a:ea typeface="Open Sauce"/>
                <a:cs typeface="Open Sauce"/>
                <a:sym typeface="Open Sauce"/>
              </a:rPr>
              <a:t>Lifting Up the Business Voice in Vocational Rehabilitation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79137" y="4431084"/>
            <a:ext cx="7016106" cy="6384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24"/>
              </a:lnSpc>
            </a:pPr>
            <a:r>
              <a:rPr lang="en-US" sz="3692">
                <a:solidFill>
                  <a:srgbClr val="331B0D"/>
                </a:solidFill>
                <a:latin typeface="TT Chocolates"/>
                <a:ea typeface="TT Chocolates"/>
                <a:cs typeface="TT Chocolates"/>
                <a:sym typeface="TT Chocolates"/>
              </a:rPr>
              <a:t>Rick Sizemore</a:t>
            </a:r>
          </a:p>
          <a:p>
            <a:pPr algn="r">
              <a:lnSpc>
                <a:spcPts val="6424"/>
              </a:lnSpc>
            </a:pPr>
            <a:r>
              <a:rPr lang="en-US" sz="3692">
                <a:solidFill>
                  <a:srgbClr val="331B0D"/>
                </a:solidFill>
                <a:latin typeface="TT Chocolates"/>
                <a:ea typeface="TT Chocolates"/>
                <a:cs typeface="TT Chocolates"/>
                <a:sym typeface="TT Chocolates"/>
              </a:rPr>
              <a:t>Betsy Civilette</a:t>
            </a:r>
          </a:p>
          <a:p>
            <a:pPr algn="r">
              <a:lnSpc>
                <a:spcPts val="6424"/>
              </a:lnSpc>
            </a:pPr>
            <a:r>
              <a:rPr lang="en-US" sz="3692">
                <a:solidFill>
                  <a:srgbClr val="331B0D"/>
                </a:solidFill>
                <a:latin typeface="TT Chocolates"/>
                <a:ea typeface="TT Chocolates"/>
                <a:cs typeface="TT Chocolates"/>
                <a:sym typeface="TT Chocolates"/>
              </a:rPr>
              <a:t>Bobbi Stephenson</a:t>
            </a:r>
          </a:p>
          <a:p>
            <a:pPr algn="r">
              <a:lnSpc>
                <a:spcPts val="6424"/>
              </a:lnSpc>
            </a:pPr>
            <a:r>
              <a:rPr lang="en-US" sz="3692">
                <a:solidFill>
                  <a:srgbClr val="331B0D"/>
                </a:solidFill>
                <a:latin typeface="TT Chocolates"/>
                <a:ea typeface="TT Chocolates"/>
                <a:cs typeface="TT Chocolates"/>
                <a:sym typeface="TT Chocolates"/>
              </a:rPr>
              <a:t>Russell DuBose</a:t>
            </a:r>
          </a:p>
          <a:p>
            <a:pPr algn="r">
              <a:lnSpc>
                <a:spcPts val="6424"/>
              </a:lnSpc>
            </a:pPr>
            <a:r>
              <a:rPr lang="en-US" sz="3692">
                <a:solidFill>
                  <a:srgbClr val="331B0D"/>
                </a:solidFill>
                <a:latin typeface="TT Chocolates"/>
                <a:ea typeface="TT Chocolates"/>
                <a:cs typeface="TT Chocolates"/>
                <a:sym typeface="TT Chocolates"/>
              </a:rPr>
              <a:t>Heath Hendrix</a:t>
            </a:r>
          </a:p>
          <a:p>
            <a:pPr algn="r">
              <a:lnSpc>
                <a:spcPts val="6424"/>
              </a:lnSpc>
            </a:pPr>
            <a:r>
              <a:rPr lang="en-US" sz="3692">
                <a:solidFill>
                  <a:srgbClr val="331B0D"/>
                </a:solidFill>
                <a:latin typeface="TT Chocolates"/>
                <a:ea typeface="TT Chocolates"/>
                <a:cs typeface="TT Chocolates"/>
                <a:sym typeface="TT Chocolates"/>
              </a:rPr>
              <a:t>Grace Miller</a:t>
            </a:r>
          </a:p>
          <a:p>
            <a:pPr algn="r">
              <a:lnSpc>
                <a:spcPts val="6424"/>
              </a:lnSpc>
            </a:pPr>
            <a:r>
              <a:rPr lang="en-US" sz="3692">
                <a:solidFill>
                  <a:srgbClr val="331B0D"/>
                </a:solidFill>
                <a:latin typeface="TT Chocolates"/>
                <a:ea typeface="TT Chocolates"/>
                <a:cs typeface="TT Chocolates"/>
                <a:sym typeface="TT Chocolates"/>
              </a:rPr>
              <a:t>Kathy West-Evans</a:t>
            </a:r>
          </a:p>
          <a:p>
            <a:pPr algn="r">
              <a:lnSpc>
                <a:spcPts val="6424"/>
              </a:lnSpc>
            </a:pPr>
            <a:endParaRPr lang="en-US" sz="3692">
              <a:solidFill>
                <a:srgbClr val="331B0D"/>
              </a:solidFill>
              <a:latin typeface="TT Chocolates"/>
              <a:ea typeface="TT Chocolates"/>
              <a:cs typeface="TT Chocolates"/>
              <a:sym typeface="TT Chocolate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19651" y="-29851"/>
            <a:ext cx="16191367" cy="2825791"/>
          </a:xfrm>
          <a:custGeom>
            <a:avLst/>
            <a:gdLst/>
            <a:ahLst/>
            <a:cxnLst/>
            <a:rect l="l" t="t" r="r" b="b"/>
            <a:pathLst>
              <a:path w="16191367" h="2825791">
                <a:moveTo>
                  <a:pt x="0" y="0"/>
                </a:moveTo>
                <a:lnTo>
                  <a:pt x="16191366" y="0"/>
                </a:lnTo>
                <a:lnTo>
                  <a:pt x="16191366" y="2825791"/>
                </a:lnTo>
                <a:lnTo>
                  <a:pt x="0" y="28257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651" y="-29851"/>
            <a:ext cx="16191367" cy="2825791"/>
          </a:xfrm>
          <a:custGeom>
            <a:avLst/>
            <a:gdLst/>
            <a:ahLst/>
            <a:cxnLst/>
            <a:rect l="l" t="t" r="r" b="b"/>
            <a:pathLst>
              <a:path w="16191367" h="2825791">
                <a:moveTo>
                  <a:pt x="0" y="0"/>
                </a:moveTo>
                <a:lnTo>
                  <a:pt x="16191366" y="0"/>
                </a:lnTo>
                <a:lnTo>
                  <a:pt x="16191366" y="2825791"/>
                </a:lnTo>
                <a:lnTo>
                  <a:pt x="0" y="28257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651" y="-29851"/>
            <a:ext cx="16191367" cy="2825791"/>
          </a:xfrm>
          <a:custGeom>
            <a:avLst/>
            <a:gdLst/>
            <a:ahLst/>
            <a:cxnLst/>
            <a:rect l="l" t="t" r="r" b="b"/>
            <a:pathLst>
              <a:path w="16191367" h="2825791">
                <a:moveTo>
                  <a:pt x="0" y="0"/>
                </a:moveTo>
                <a:lnTo>
                  <a:pt x="16191366" y="0"/>
                </a:lnTo>
                <a:lnTo>
                  <a:pt x="16191366" y="2825791"/>
                </a:lnTo>
                <a:lnTo>
                  <a:pt x="0" y="28257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800158" y="4389913"/>
            <a:ext cx="5586412" cy="1428750"/>
            <a:chOff x="0" y="0"/>
            <a:chExt cx="7448550" cy="1905000"/>
          </a:xfrm>
        </p:grpSpPr>
        <p:sp>
          <p:nvSpPr>
            <p:cNvPr id="4" name="Freeform 4" descr="CSAVR: Advancing disability inclusion and workforce innovation"/>
            <p:cNvSpPr/>
            <p:nvPr/>
          </p:nvSpPr>
          <p:spPr>
            <a:xfrm>
              <a:off x="0" y="0"/>
              <a:ext cx="7448550" cy="1905000"/>
            </a:xfrm>
            <a:custGeom>
              <a:avLst/>
              <a:gdLst/>
              <a:ahLst/>
              <a:cxnLst/>
              <a:rect l="l" t="t" r="r" b="b"/>
              <a:pathLst>
                <a:path w="7448550" h="1905000">
                  <a:moveTo>
                    <a:pt x="0" y="0"/>
                  </a:moveTo>
                  <a:lnTo>
                    <a:pt x="7448550" y="0"/>
                  </a:lnTo>
                  <a:lnTo>
                    <a:pt x="7448550" y="1905000"/>
                  </a:lnTo>
                  <a:lnTo>
                    <a:pt x="0" y="190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426571" y="3396611"/>
            <a:ext cx="8084446" cy="99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6"/>
              </a:lnSpc>
              <a:spcBef>
                <a:spcPct val="0"/>
              </a:spcBef>
            </a:pPr>
            <a:r>
              <a:rPr lang="en-US" sz="708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Kathy West-Evans</a:t>
            </a:r>
          </a:p>
        </p:txBody>
      </p:sp>
      <p:sp>
        <p:nvSpPr>
          <p:cNvPr id="6" name="Freeform 6"/>
          <p:cNvSpPr/>
          <p:nvPr/>
        </p:nvSpPr>
        <p:spPr>
          <a:xfrm>
            <a:off x="-470197" y="7332807"/>
            <a:ext cx="9614197" cy="1759299"/>
          </a:xfrm>
          <a:custGeom>
            <a:avLst/>
            <a:gdLst/>
            <a:ahLst/>
            <a:cxnLst/>
            <a:rect l="l" t="t" r="r" b="b"/>
            <a:pathLst>
              <a:path w="9614197" h="1759299">
                <a:moveTo>
                  <a:pt x="0" y="0"/>
                </a:moveTo>
                <a:lnTo>
                  <a:pt x="9614197" y="0"/>
                </a:lnTo>
                <a:lnTo>
                  <a:pt x="9614197" y="1759299"/>
                </a:lnTo>
                <a:lnTo>
                  <a:pt x="0" y="175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58503" y="6643194"/>
            <a:ext cx="8270600" cy="99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6"/>
              </a:lnSpc>
              <a:spcBef>
                <a:spcPct val="0"/>
              </a:spcBef>
            </a:pPr>
            <a:r>
              <a:rPr lang="en-US" sz="708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Bobbi Stephenson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806736" y="6002845"/>
            <a:ext cx="3938002" cy="3938002"/>
            <a:chOff x="0" y="0"/>
            <a:chExt cx="4191000" cy="4191000"/>
          </a:xfrm>
        </p:grpSpPr>
        <p:sp>
          <p:nvSpPr>
            <p:cNvPr id="9" name="Freeform 9" descr="the national employment team logo"/>
            <p:cNvSpPr/>
            <p:nvPr/>
          </p:nvSpPr>
          <p:spPr>
            <a:xfrm>
              <a:off x="0" y="0"/>
              <a:ext cx="4191000" cy="4191000"/>
            </a:xfrm>
            <a:custGeom>
              <a:avLst/>
              <a:gdLst/>
              <a:ahLst/>
              <a:cxnLst/>
              <a:rect l="l" t="t" r="r" b="b"/>
              <a:pathLst>
                <a:path w="4191000" h="4191000">
                  <a:moveTo>
                    <a:pt x="0" y="0"/>
                  </a:moveTo>
                  <a:lnTo>
                    <a:pt x="4191000" y="0"/>
                  </a:lnTo>
                  <a:lnTo>
                    <a:pt x="4191000" y="4191000"/>
                  </a:lnTo>
                  <a:lnTo>
                    <a:pt x="0" y="4191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651" y="-29851"/>
            <a:ext cx="16191367" cy="2825791"/>
          </a:xfrm>
          <a:custGeom>
            <a:avLst/>
            <a:gdLst/>
            <a:ahLst/>
            <a:cxnLst/>
            <a:rect l="l" t="t" r="r" b="b"/>
            <a:pathLst>
              <a:path w="16191367" h="2825791">
                <a:moveTo>
                  <a:pt x="0" y="0"/>
                </a:moveTo>
                <a:lnTo>
                  <a:pt x="16191366" y="0"/>
                </a:lnTo>
                <a:lnTo>
                  <a:pt x="16191366" y="2825791"/>
                </a:lnTo>
                <a:lnTo>
                  <a:pt x="0" y="28257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60325" y="4470264"/>
            <a:ext cx="7384807" cy="2520216"/>
            <a:chOff x="0" y="0"/>
            <a:chExt cx="7448550" cy="25419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448550" cy="2541970"/>
            </a:xfrm>
            <a:custGeom>
              <a:avLst/>
              <a:gdLst/>
              <a:ahLst/>
              <a:cxnLst/>
              <a:rect l="l" t="t" r="r" b="b"/>
              <a:pathLst>
                <a:path w="7448550" h="2541970">
                  <a:moveTo>
                    <a:pt x="0" y="0"/>
                  </a:moveTo>
                  <a:lnTo>
                    <a:pt x="7448550" y="0"/>
                  </a:lnTo>
                  <a:lnTo>
                    <a:pt x="7448550" y="2541970"/>
                  </a:lnTo>
                  <a:lnTo>
                    <a:pt x="0" y="2541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3567" y="3476963"/>
            <a:ext cx="7066646" cy="99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6"/>
              </a:lnSpc>
              <a:spcBef>
                <a:spcPct val="0"/>
              </a:spcBef>
            </a:pPr>
            <a:r>
              <a:rPr lang="en-US" sz="708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Russell DuBose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75005" y="5468698"/>
            <a:ext cx="6393056" cy="99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6"/>
              </a:lnSpc>
              <a:spcBef>
                <a:spcPct val="0"/>
              </a:spcBef>
            </a:pPr>
            <a:r>
              <a:rPr lang="en-US" sz="708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Heath Hendrix</a:t>
            </a:r>
          </a:p>
        </p:txBody>
      </p:sp>
      <p:sp>
        <p:nvSpPr>
          <p:cNvPr id="7" name="Freeform 7"/>
          <p:cNvSpPr/>
          <p:nvPr/>
        </p:nvSpPr>
        <p:spPr>
          <a:xfrm>
            <a:off x="12339228" y="6330824"/>
            <a:ext cx="5325494" cy="3485475"/>
          </a:xfrm>
          <a:custGeom>
            <a:avLst/>
            <a:gdLst/>
            <a:ahLst/>
            <a:cxnLst/>
            <a:rect l="l" t="t" r="r" b="b"/>
            <a:pathLst>
              <a:path w="5325494" h="3485475">
                <a:moveTo>
                  <a:pt x="0" y="0"/>
                </a:moveTo>
                <a:lnTo>
                  <a:pt x="5325494" y="0"/>
                </a:lnTo>
                <a:lnTo>
                  <a:pt x="5325494" y="3485474"/>
                </a:lnTo>
                <a:lnTo>
                  <a:pt x="0" y="348547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674194"/>
            <a:ext cx="5854971" cy="3681550"/>
          </a:xfrm>
          <a:custGeom>
            <a:avLst/>
            <a:gdLst/>
            <a:ahLst/>
            <a:cxnLst/>
            <a:rect l="l" t="t" r="r" b="b"/>
            <a:pathLst>
              <a:path w="5854971" h="3681550">
                <a:moveTo>
                  <a:pt x="0" y="0"/>
                </a:moveTo>
                <a:lnTo>
                  <a:pt x="5854971" y="0"/>
                </a:lnTo>
                <a:lnTo>
                  <a:pt x="5854971" y="3681550"/>
                </a:lnTo>
                <a:lnTo>
                  <a:pt x="0" y="36815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19651" y="-29851"/>
            <a:ext cx="16191367" cy="2825791"/>
          </a:xfrm>
          <a:custGeom>
            <a:avLst/>
            <a:gdLst/>
            <a:ahLst/>
            <a:cxnLst/>
            <a:rect l="l" t="t" r="r" b="b"/>
            <a:pathLst>
              <a:path w="16191367" h="2825791">
                <a:moveTo>
                  <a:pt x="0" y="0"/>
                </a:moveTo>
                <a:lnTo>
                  <a:pt x="16191366" y="0"/>
                </a:lnTo>
                <a:lnTo>
                  <a:pt x="16191366" y="2825791"/>
                </a:lnTo>
                <a:lnTo>
                  <a:pt x="0" y="28257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672888" y="7829550"/>
            <a:ext cx="5586412" cy="1428750"/>
            <a:chOff x="0" y="0"/>
            <a:chExt cx="7448550" cy="1905000"/>
          </a:xfrm>
        </p:grpSpPr>
        <p:sp>
          <p:nvSpPr>
            <p:cNvPr id="5" name="Freeform 5" descr="CSAVR: Advancing disability inclusion and workforce innovation"/>
            <p:cNvSpPr/>
            <p:nvPr/>
          </p:nvSpPr>
          <p:spPr>
            <a:xfrm>
              <a:off x="0" y="0"/>
              <a:ext cx="7448550" cy="1905000"/>
            </a:xfrm>
            <a:custGeom>
              <a:avLst/>
              <a:gdLst/>
              <a:ahLst/>
              <a:cxnLst/>
              <a:rect l="l" t="t" r="r" b="b"/>
              <a:pathLst>
                <a:path w="7448550" h="1905000">
                  <a:moveTo>
                    <a:pt x="0" y="0"/>
                  </a:moveTo>
                  <a:lnTo>
                    <a:pt x="7448550" y="0"/>
                  </a:lnTo>
                  <a:lnTo>
                    <a:pt x="7448550" y="1905000"/>
                  </a:lnTo>
                  <a:lnTo>
                    <a:pt x="0" y="190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35015" y="3634453"/>
            <a:ext cx="5510091" cy="99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6"/>
              </a:lnSpc>
              <a:spcBef>
                <a:spcPct val="0"/>
              </a:spcBef>
            </a:pPr>
            <a:r>
              <a:rPr lang="en-US" sz="708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Grace Miller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74854" y="6836248"/>
            <a:ext cx="8084446" cy="99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6"/>
              </a:lnSpc>
              <a:spcBef>
                <a:spcPct val="0"/>
              </a:spcBef>
            </a:pPr>
            <a:r>
              <a:rPr lang="en-US" sz="708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Kathy West-Evans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672888" y="2658753"/>
            <a:ext cx="3938002" cy="3938002"/>
            <a:chOff x="0" y="0"/>
            <a:chExt cx="4191000" cy="4191000"/>
          </a:xfrm>
        </p:grpSpPr>
        <p:sp>
          <p:nvSpPr>
            <p:cNvPr id="9" name="Freeform 9" descr="the national employment team logo"/>
            <p:cNvSpPr/>
            <p:nvPr/>
          </p:nvSpPr>
          <p:spPr>
            <a:xfrm>
              <a:off x="0" y="0"/>
              <a:ext cx="4191000" cy="4191000"/>
            </a:xfrm>
            <a:custGeom>
              <a:avLst/>
              <a:gdLst/>
              <a:ahLst/>
              <a:cxnLst/>
              <a:rect l="l" t="t" r="r" b="b"/>
              <a:pathLst>
                <a:path w="4191000" h="4191000">
                  <a:moveTo>
                    <a:pt x="0" y="0"/>
                  </a:moveTo>
                  <a:lnTo>
                    <a:pt x="4191000" y="0"/>
                  </a:lnTo>
                  <a:lnTo>
                    <a:pt x="4191000" y="4191000"/>
                  </a:lnTo>
                  <a:lnTo>
                    <a:pt x="0" y="4191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69775" y="-1440904"/>
            <a:ext cx="10389525" cy="10581253"/>
            <a:chOff x="0" y="0"/>
            <a:chExt cx="8811006" cy="8973604"/>
          </a:xfrm>
        </p:grpSpPr>
        <p:sp>
          <p:nvSpPr>
            <p:cNvPr id="3" name="Freeform 3" descr="CSAVR: Talent that works. The Voice of Business."/>
            <p:cNvSpPr/>
            <p:nvPr/>
          </p:nvSpPr>
          <p:spPr>
            <a:xfrm>
              <a:off x="0" y="0"/>
              <a:ext cx="8811006" cy="8973566"/>
            </a:xfrm>
            <a:custGeom>
              <a:avLst/>
              <a:gdLst/>
              <a:ahLst/>
              <a:cxnLst/>
              <a:rect l="l" t="t" r="r" b="b"/>
              <a:pathLst>
                <a:path w="8811006" h="8973566">
                  <a:moveTo>
                    <a:pt x="0" y="0"/>
                  </a:moveTo>
                  <a:lnTo>
                    <a:pt x="8811006" y="0"/>
                  </a:lnTo>
                  <a:lnTo>
                    <a:pt x="8811006" y="8973566"/>
                  </a:lnTo>
                  <a:lnTo>
                    <a:pt x="0" y="8973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4914" b="-178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889506" y="656852"/>
            <a:ext cx="1867357" cy="2107883"/>
            <a:chOff x="0" y="0"/>
            <a:chExt cx="2489810" cy="28105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89858" cy="2810510"/>
            </a:xfrm>
            <a:custGeom>
              <a:avLst/>
              <a:gdLst/>
              <a:ahLst/>
              <a:cxnLst/>
              <a:rect l="l" t="t" r="r" b="b"/>
              <a:pathLst>
                <a:path w="2489858" h="2810510">
                  <a:moveTo>
                    <a:pt x="1241298" y="0"/>
                  </a:moveTo>
                  <a:lnTo>
                    <a:pt x="2489327" y="704342"/>
                  </a:lnTo>
                  <a:cubicBezTo>
                    <a:pt x="2491613" y="1175004"/>
                    <a:pt x="2485644" y="1642364"/>
                    <a:pt x="2487930" y="2113026"/>
                  </a:cubicBezTo>
                  <a:lnTo>
                    <a:pt x="1244600" y="2810510"/>
                  </a:lnTo>
                  <a:lnTo>
                    <a:pt x="0" y="2112899"/>
                  </a:lnTo>
                  <a:lnTo>
                    <a:pt x="0" y="707644"/>
                  </a:lnTo>
                  <a:lnTo>
                    <a:pt x="1241298" y="0"/>
                  </a:lnTo>
                  <a:close/>
                </a:path>
              </a:pathLst>
            </a:custGeom>
            <a:solidFill>
              <a:srgbClr val="AEC1D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063" y="1728453"/>
            <a:ext cx="4285507" cy="4904661"/>
            <a:chOff x="0" y="0"/>
            <a:chExt cx="5714009" cy="65395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14043" cy="6539611"/>
            </a:xfrm>
            <a:custGeom>
              <a:avLst/>
              <a:gdLst/>
              <a:ahLst/>
              <a:cxnLst/>
              <a:rect l="l" t="t" r="r" b="b"/>
              <a:pathLst>
                <a:path w="5714043" h="6539611">
                  <a:moveTo>
                    <a:pt x="2848610" y="0"/>
                  </a:moveTo>
                  <a:lnTo>
                    <a:pt x="5712841" y="1638808"/>
                  </a:lnTo>
                  <a:cubicBezTo>
                    <a:pt x="5718048" y="2733929"/>
                    <a:pt x="5704332" y="3821430"/>
                    <a:pt x="5709539" y="4916551"/>
                  </a:cubicBezTo>
                  <a:lnTo>
                    <a:pt x="2856357" y="6539611"/>
                  </a:lnTo>
                  <a:lnTo>
                    <a:pt x="0" y="4916297"/>
                  </a:lnTo>
                  <a:lnTo>
                    <a:pt x="0" y="1646555"/>
                  </a:lnTo>
                  <a:lnTo>
                    <a:pt x="2848610" y="0"/>
                  </a:lnTo>
                  <a:close/>
                </a:path>
              </a:pathLst>
            </a:custGeom>
            <a:solidFill>
              <a:srgbClr val="BD3B4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247936" y="4745125"/>
            <a:ext cx="1840630" cy="2101205"/>
          </a:xfrm>
          <a:custGeom>
            <a:avLst/>
            <a:gdLst/>
            <a:ahLst/>
            <a:cxnLst/>
            <a:rect l="l" t="t" r="r" b="b"/>
            <a:pathLst>
              <a:path w="1840630" h="2101205">
                <a:moveTo>
                  <a:pt x="0" y="0"/>
                </a:moveTo>
                <a:lnTo>
                  <a:pt x="1840630" y="0"/>
                </a:lnTo>
                <a:lnTo>
                  <a:pt x="1840630" y="2101205"/>
                </a:lnTo>
                <a:lnTo>
                  <a:pt x="0" y="21012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479606" y="6544893"/>
            <a:ext cx="1037930" cy="1181243"/>
          </a:xfrm>
          <a:custGeom>
            <a:avLst/>
            <a:gdLst/>
            <a:ahLst/>
            <a:cxnLst/>
            <a:rect l="l" t="t" r="r" b="b"/>
            <a:pathLst>
              <a:path w="1037930" h="1181243">
                <a:moveTo>
                  <a:pt x="0" y="0"/>
                </a:moveTo>
                <a:lnTo>
                  <a:pt x="1037930" y="0"/>
                </a:lnTo>
                <a:lnTo>
                  <a:pt x="1037930" y="1181243"/>
                </a:lnTo>
                <a:lnTo>
                  <a:pt x="0" y="11812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65340" y="1083774"/>
            <a:ext cx="1867357" cy="2107883"/>
            <a:chOff x="0" y="0"/>
            <a:chExt cx="2489810" cy="28105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9858" cy="2810510"/>
            </a:xfrm>
            <a:custGeom>
              <a:avLst/>
              <a:gdLst/>
              <a:ahLst/>
              <a:cxnLst/>
              <a:rect l="l" t="t" r="r" b="b"/>
              <a:pathLst>
                <a:path w="2489858" h="2810510">
                  <a:moveTo>
                    <a:pt x="1241298" y="0"/>
                  </a:moveTo>
                  <a:lnTo>
                    <a:pt x="2489327" y="704342"/>
                  </a:lnTo>
                  <a:cubicBezTo>
                    <a:pt x="2491613" y="1175004"/>
                    <a:pt x="2485644" y="1642364"/>
                    <a:pt x="2487930" y="2113026"/>
                  </a:cubicBezTo>
                  <a:lnTo>
                    <a:pt x="1244600" y="2810510"/>
                  </a:lnTo>
                  <a:lnTo>
                    <a:pt x="0" y="2112899"/>
                  </a:lnTo>
                  <a:lnTo>
                    <a:pt x="0" y="707644"/>
                  </a:lnTo>
                  <a:lnTo>
                    <a:pt x="1241298" y="0"/>
                  </a:lnTo>
                  <a:close/>
                </a:path>
              </a:pathLst>
            </a:custGeom>
            <a:solidFill>
              <a:srgbClr val="AEC1D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835896" y="2155374"/>
            <a:ext cx="4285507" cy="4904661"/>
            <a:chOff x="0" y="0"/>
            <a:chExt cx="5714009" cy="65395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14043" cy="6539611"/>
            </a:xfrm>
            <a:custGeom>
              <a:avLst/>
              <a:gdLst/>
              <a:ahLst/>
              <a:cxnLst/>
              <a:rect l="l" t="t" r="r" b="b"/>
              <a:pathLst>
                <a:path w="5714043" h="6539611">
                  <a:moveTo>
                    <a:pt x="2848610" y="0"/>
                  </a:moveTo>
                  <a:lnTo>
                    <a:pt x="5712841" y="1638808"/>
                  </a:lnTo>
                  <a:cubicBezTo>
                    <a:pt x="5718048" y="2733929"/>
                    <a:pt x="5704332" y="3821430"/>
                    <a:pt x="5709539" y="4916551"/>
                  </a:cubicBezTo>
                  <a:lnTo>
                    <a:pt x="2856357" y="6539611"/>
                  </a:lnTo>
                  <a:lnTo>
                    <a:pt x="0" y="4916297"/>
                  </a:lnTo>
                  <a:lnTo>
                    <a:pt x="0" y="1646555"/>
                  </a:lnTo>
                  <a:lnTo>
                    <a:pt x="2848610" y="0"/>
                  </a:lnTo>
                  <a:close/>
                </a:path>
              </a:pathLst>
            </a:custGeom>
            <a:solidFill>
              <a:srgbClr val="BD3B4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123769" y="5172046"/>
            <a:ext cx="1840630" cy="2101205"/>
          </a:xfrm>
          <a:custGeom>
            <a:avLst/>
            <a:gdLst/>
            <a:ahLst/>
            <a:cxnLst/>
            <a:rect l="l" t="t" r="r" b="b"/>
            <a:pathLst>
              <a:path w="1840630" h="2101205">
                <a:moveTo>
                  <a:pt x="0" y="0"/>
                </a:moveTo>
                <a:lnTo>
                  <a:pt x="1840630" y="0"/>
                </a:lnTo>
                <a:lnTo>
                  <a:pt x="1840630" y="2101206"/>
                </a:lnTo>
                <a:lnTo>
                  <a:pt x="0" y="21012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355440" y="6971814"/>
            <a:ext cx="1037930" cy="1181243"/>
          </a:xfrm>
          <a:custGeom>
            <a:avLst/>
            <a:gdLst/>
            <a:ahLst/>
            <a:cxnLst/>
            <a:rect l="l" t="t" r="r" b="b"/>
            <a:pathLst>
              <a:path w="1037930" h="1181243">
                <a:moveTo>
                  <a:pt x="0" y="0"/>
                </a:moveTo>
                <a:lnTo>
                  <a:pt x="1037929" y="0"/>
                </a:lnTo>
                <a:lnTo>
                  <a:pt x="1037929" y="1181243"/>
                </a:lnTo>
                <a:lnTo>
                  <a:pt x="0" y="11812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5316000">
            <a:off x="8413385" y="6818814"/>
            <a:ext cx="1169356" cy="0"/>
          </a:xfrm>
          <a:prstGeom prst="line">
            <a:avLst/>
          </a:prstGeom>
          <a:ln w="19050" cap="rnd">
            <a:solidFill>
              <a:srgbClr val="D844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889304" y="4117677"/>
            <a:ext cx="5715000" cy="5715000"/>
            <a:chOff x="0" y="0"/>
            <a:chExt cx="7620000" cy="7620000"/>
          </a:xfrm>
        </p:grpSpPr>
        <p:sp>
          <p:nvSpPr>
            <p:cNvPr id="10" name="Freeform 10" descr="CVent App Icon"/>
            <p:cNvSpPr/>
            <p:nvPr/>
          </p:nvSpPr>
          <p:spPr>
            <a:xfrm>
              <a:off x="0" y="0"/>
              <a:ext cx="7620000" cy="7620000"/>
            </a:xfrm>
            <a:custGeom>
              <a:avLst/>
              <a:gdLst/>
              <a:ahLst/>
              <a:cxnLst/>
              <a:rect l="l" t="t" r="r" b="b"/>
              <a:pathLst>
                <a:path w="7620000" h="7620000">
                  <a:moveTo>
                    <a:pt x="0" y="0"/>
                  </a:moveTo>
                  <a:lnTo>
                    <a:pt x="7620000" y="0"/>
                  </a:lnTo>
                  <a:lnTo>
                    <a:pt x="7620000" y="7620000"/>
                  </a:lnTo>
                  <a:lnTo>
                    <a:pt x="0" y="762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872765" y="32518"/>
            <a:ext cx="10160994" cy="415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92"/>
              </a:lnSpc>
            </a:pPr>
            <a:r>
              <a:rPr lang="en-US" sz="5940" b="1">
                <a:solidFill>
                  <a:srgbClr val="2D4C6C"/>
                </a:solidFill>
                <a:latin typeface="Posterama Bold"/>
                <a:ea typeface="Posterama Bold"/>
                <a:cs typeface="Posterama Bold"/>
                <a:sym typeface="Posterama Bold"/>
              </a:rPr>
              <a:t>Download CVent App:</a:t>
            </a:r>
          </a:p>
          <a:p>
            <a:pPr algn="l">
              <a:lnSpc>
                <a:spcPts val="8747"/>
              </a:lnSpc>
            </a:pPr>
            <a:r>
              <a:rPr lang="en-US" sz="4859" u="sng">
                <a:solidFill>
                  <a:srgbClr val="44678D"/>
                </a:solidFill>
                <a:latin typeface="Posterama"/>
                <a:ea typeface="Posterama"/>
                <a:cs typeface="Posterama"/>
                <a:sym typeface="Posterama"/>
                <a:hlinkClick r:id="rId5" tooltip="https://apps.apple.com/us/app/cvent-events/id1491335576"/>
              </a:rPr>
              <a:t>Apple Store</a:t>
            </a:r>
          </a:p>
          <a:p>
            <a:pPr algn="l">
              <a:lnSpc>
                <a:spcPts val="8747"/>
              </a:lnSpc>
            </a:pPr>
            <a:r>
              <a:rPr lang="en-US" sz="4859" u="sng">
                <a:solidFill>
                  <a:srgbClr val="44678D"/>
                </a:solidFill>
                <a:latin typeface="Posterama"/>
                <a:ea typeface="Posterama"/>
                <a:cs typeface="Posterama"/>
                <a:sym typeface="Posterama"/>
                <a:hlinkClick r:id="rId6" tooltip="https://play.google.com/store/apps/details?id=com.cvent.mobile.eventapp&amp;hl=en_US"/>
              </a:rPr>
              <a:t>Google Play</a:t>
            </a:r>
          </a:p>
          <a:p>
            <a:pPr algn="l">
              <a:lnSpc>
                <a:spcPts val="8747"/>
              </a:lnSpc>
            </a:pPr>
            <a:endParaRPr lang="en-US" sz="4859" u="sng">
              <a:solidFill>
                <a:srgbClr val="44678D"/>
              </a:solidFill>
              <a:latin typeface="Posterama"/>
              <a:ea typeface="Posterama"/>
              <a:cs typeface="Posterama"/>
              <a:sym typeface="Posterama"/>
              <a:hlinkClick r:id="rId6" tooltip="https://play.google.com/store/apps/details?id=com.cvent.mobile.eventapp&amp;hl=en_U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35125" y="8654501"/>
            <a:ext cx="5586412" cy="1428750"/>
            <a:chOff x="0" y="0"/>
            <a:chExt cx="7448550" cy="1905000"/>
          </a:xfrm>
        </p:grpSpPr>
        <p:sp>
          <p:nvSpPr>
            <p:cNvPr id="13" name="Freeform 13" descr="CSAVR: Advancing disability inclusion and workforce innovation"/>
            <p:cNvSpPr/>
            <p:nvPr/>
          </p:nvSpPr>
          <p:spPr>
            <a:xfrm>
              <a:off x="0" y="0"/>
              <a:ext cx="7448550" cy="1905000"/>
            </a:xfrm>
            <a:custGeom>
              <a:avLst/>
              <a:gdLst/>
              <a:ahLst/>
              <a:cxnLst/>
              <a:rect l="l" t="t" r="r" b="b"/>
              <a:pathLst>
                <a:path w="7448550" h="1905000">
                  <a:moveTo>
                    <a:pt x="0" y="0"/>
                  </a:moveTo>
                  <a:lnTo>
                    <a:pt x="7448550" y="0"/>
                  </a:lnTo>
                  <a:lnTo>
                    <a:pt x="7448550" y="1905000"/>
                  </a:lnTo>
                  <a:lnTo>
                    <a:pt x="0" y="190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F323573FA5D8409F8E0A4B55956BCB" ma:contentTypeVersion="12" ma:contentTypeDescription="Create a new document." ma:contentTypeScope="" ma:versionID="2aa75a55ca624c785b7ff1427d34badb">
  <xsd:schema xmlns:xsd="http://www.w3.org/2001/XMLSchema" xmlns:xs="http://www.w3.org/2001/XMLSchema" xmlns:p="http://schemas.microsoft.com/office/2006/metadata/properties" xmlns:ns2="09b7dace-def3-41eb-bc77-b0f000f551fd" xmlns:ns3="09684d9f-3f28-4c9f-ad7f-09d5a1c03eff" targetNamespace="http://schemas.microsoft.com/office/2006/metadata/properties" ma:root="true" ma:fieldsID="847184a1105ff76ad4daf58d14bbc1a7" ns2:_="" ns3:_="">
    <xsd:import namespace="09b7dace-def3-41eb-bc77-b0f000f551fd"/>
    <xsd:import namespace="09684d9f-3f28-4c9f-ad7f-09d5a1c03e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7dace-def3-41eb-bc77-b0f000f551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a7deded-afb5-4eed-9415-542b3c7c04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84d9f-3f28-4c9f-ad7f-09d5a1c03e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1d9724c-ced8-4da6-8efc-7f9e0f09c95d}" ma:internalName="TaxCatchAll" ma:showField="CatchAllData" ma:web="09684d9f-3f28-4c9f-ad7f-09d5a1c03e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b7dace-def3-41eb-bc77-b0f000f551fd">
      <Terms xmlns="http://schemas.microsoft.com/office/infopath/2007/PartnerControls"/>
    </lcf76f155ced4ddcb4097134ff3c332f>
    <TaxCatchAll xmlns="09684d9f-3f28-4c9f-ad7f-09d5a1c03e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370B46-17E9-4BFE-B7E5-68C6F3C76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b7dace-def3-41eb-bc77-b0f000f551fd"/>
    <ds:schemaRef ds:uri="09684d9f-3f28-4c9f-ad7f-09d5a1c03e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14E058-BA16-4AD6-B067-B13400655D16}">
  <ds:schemaRefs>
    <ds:schemaRef ds:uri="http://schemas.microsoft.com/office/2006/metadata/properties"/>
    <ds:schemaRef ds:uri="http://schemas.microsoft.com/office/infopath/2007/PartnerControls"/>
    <ds:schemaRef ds:uri="09b7dace-def3-41eb-bc77-b0f000f551fd"/>
    <ds:schemaRef ds:uri="09684d9f-3f28-4c9f-ad7f-09d5a1c03eff"/>
  </ds:schemaRefs>
</ds:datastoreItem>
</file>

<file path=customXml/itemProps3.xml><?xml version="1.0" encoding="utf-8"?>
<ds:datastoreItem xmlns:ds="http://schemas.openxmlformats.org/officeDocument/2006/customXml" ds:itemID="{E5A87931-9571-4CBD-B4D3-CBD070B65A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151</Words>
  <Application>Microsoft Office PowerPoint</Application>
  <PresentationFormat>Custom</PresentationFormat>
  <Paragraphs>43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Posterama</vt:lpstr>
      <vt:lpstr>Calibri</vt:lpstr>
      <vt:lpstr>Arimo</vt:lpstr>
      <vt:lpstr>Arial</vt:lpstr>
      <vt:lpstr>Open Sauce</vt:lpstr>
      <vt:lpstr>Posterama Bold</vt:lpstr>
      <vt:lpstr>Open Sauce Bold</vt:lpstr>
      <vt:lpstr>Open Sauce Bold Italics</vt:lpstr>
      <vt:lpstr>TT Chocolates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talent that works dj 3-26.pptx</dc:title>
  <cp:lastModifiedBy>Kevin Red</cp:lastModifiedBy>
  <cp:revision>1</cp:revision>
  <dcterms:created xsi:type="dcterms:W3CDTF">2006-08-16T00:00:00Z</dcterms:created>
  <dcterms:modified xsi:type="dcterms:W3CDTF">2026-04-01T15:52:00Z</dcterms:modified>
  <dc:identifier>DAHFFWTKGmo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0x010100BEF323573FA5D8409F8E0A4B55956BCB</vt:lpwstr>
  </property>
  <property fmtid="{D5CDD505-2E9C-101B-9397-08002B2CF9AE}" pid="3" name="MediaServiceImageTags">
    <vt:lpwstr/>
  </property>
</Properties>
</file>