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5" r:id="rId4"/>
    <p:sldMasterId id="2147483787" r:id="rId5"/>
  </p:sldMasterIdLst>
  <p:notesMasterIdLst>
    <p:notesMasterId r:id="rId43"/>
  </p:notesMasterIdLst>
  <p:sldIdLst>
    <p:sldId id="542" r:id="rId6"/>
    <p:sldId id="515" r:id="rId7"/>
    <p:sldId id="516" r:id="rId8"/>
    <p:sldId id="517" r:id="rId9"/>
    <p:sldId id="322" r:id="rId10"/>
    <p:sldId id="520" r:id="rId11"/>
    <p:sldId id="312" r:id="rId12"/>
    <p:sldId id="263" r:id="rId13"/>
    <p:sldId id="539" r:id="rId14"/>
    <p:sldId id="267" r:id="rId15"/>
    <p:sldId id="525" r:id="rId16"/>
    <p:sldId id="268" r:id="rId17"/>
    <p:sldId id="543" r:id="rId18"/>
    <p:sldId id="538" r:id="rId19"/>
    <p:sldId id="540" r:id="rId20"/>
    <p:sldId id="283" r:id="rId21"/>
    <p:sldId id="476" r:id="rId22"/>
    <p:sldId id="527" r:id="rId23"/>
    <p:sldId id="277" r:id="rId24"/>
    <p:sldId id="534" r:id="rId25"/>
    <p:sldId id="535" r:id="rId26"/>
    <p:sldId id="536" r:id="rId27"/>
    <p:sldId id="537" r:id="rId28"/>
    <p:sldId id="257" r:id="rId29"/>
    <p:sldId id="547" r:id="rId30"/>
    <p:sldId id="259" r:id="rId31"/>
    <p:sldId id="546" r:id="rId32"/>
    <p:sldId id="541" r:id="rId33"/>
    <p:sldId id="262" r:id="rId34"/>
    <p:sldId id="530" r:id="rId35"/>
    <p:sldId id="531" r:id="rId36"/>
    <p:sldId id="265" r:id="rId37"/>
    <p:sldId id="266" r:id="rId38"/>
    <p:sldId id="544" r:id="rId39"/>
    <p:sldId id="533" r:id="rId40"/>
    <p:sldId id="269" r:id="rId41"/>
    <p:sldId id="545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05050"/>
    <a:srgbClr val="454545"/>
    <a:srgbClr val="E8EFF5"/>
    <a:srgbClr val="113354"/>
    <a:srgbClr val="0E2841"/>
    <a:srgbClr val="156082"/>
    <a:srgbClr val="D4842A"/>
    <a:srgbClr val="F2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6558E6-1730-4DA5-826E-80EB10EA91D0}" v="1" dt="2026-03-30T18:47:26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15"/>
    <p:restoredTop sz="91986"/>
  </p:normalViewPr>
  <p:slideViewPr>
    <p:cSldViewPr snapToGrid="0" snapToObjects="1">
      <p:cViewPr varScale="1">
        <p:scale>
          <a:sx n="60" d="100"/>
          <a:sy n="60" d="100"/>
        </p:scale>
        <p:origin x="956" y="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 Limitation</c:v>
                </c:pt>
              </c:strCache>
            </c:strRef>
          </c:tx>
          <c:spPr>
            <a:ln w="8572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24.6</c:v>
                </c:pt>
                <c:pt idx="1">
                  <c:v>23.9</c:v>
                </c:pt>
                <c:pt idx="2">
                  <c:v>23.7</c:v>
                </c:pt>
                <c:pt idx="3">
                  <c:v>24.9</c:v>
                </c:pt>
                <c:pt idx="4">
                  <c:v>25.2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E6-8948-93E5-0E44F305E0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Work Limitation 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127000">
                <a:solidFill>
                  <a:srgbClr val="C00000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72.099999999999994</c:v>
                </c:pt>
                <c:pt idx="1">
                  <c:v>70.599999999999994</c:v>
                </c:pt>
                <c:pt idx="2">
                  <c:v>69.400000000000006</c:v>
                </c:pt>
                <c:pt idx="3">
                  <c:v>72.2</c:v>
                </c:pt>
                <c:pt idx="4">
                  <c:v>73.599999999999994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E6-8948-93E5-0E44F305E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6015999"/>
        <c:axId val="1049881280"/>
      </c:lineChart>
      <c:catAx>
        <c:axId val="163601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881280"/>
        <c:crosses val="autoZero"/>
        <c:auto val="1"/>
        <c:lblAlgn val="ctr"/>
        <c:lblOffset val="100"/>
        <c:noMultiLvlLbl val="0"/>
      </c:catAx>
      <c:valAx>
        <c:axId val="10498812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6015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 Limitation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Sheet1!$A$2:$A$25</c:f>
              <c:numCache>
                <c:formatCode>General</c:formatCode>
                <c:ptCount val="2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24.6</c:v>
                </c:pt>
                <c:pt idx="1">
                  <c:v>23.9</c:v>
                </c:pt>
                <c:pt idx="2">
                  <c:v>23.7</c:v>
                </c:pt>
                <c:pt idx="3">
                  <c:v>24.9</c:v>
                </c:pt>
                <c:pt idx="4">
                  <c:v>25.2</c:v>
                </c:pt>
                <c:pt idx="5">
                  <c:v>25.2</c:v>
                </c:pt>
                <c:pt idx="6">
                  <c:v>26.3</c:v>
                </c:pt>
                <c:pt idx="7">
                  <c:v>28</c:v>
                </c:pt>
                <c:pt idx="8">
                  <c:v>28.8</c:v>
                </c:pt>
                <c:pt idx="9">
                  <c:v>28.7</c:v>
                </c:pt>
                <c:pt idx="10">
                  <c:v>26.6</c:v>
                </c:pt>
                <c:pt idx="11">
                  <c:v>26.6</c:v>
                </c:pt>
                <c:pt idx="12">
                  <c:v>27.1</c:v>
                </c:pt>
                <c:pt idx="13">
                  <c:v>24</c:v>
                </c:pt>
                <c:pt idx="14">
                  <c:v>24.7</c:v>
                </c:pt>
                <c:pt idx="15">
                  <c:v>24.7</c:v>
                </c:pt>
                <c:pt idx="16">
                  <c:v>25.5</c:v>
                </c:pt>
                <c:pt idx="17">
                  <c:v>23.4</c:v>
                </c:pt>
                <c:pt idx="18">
                  <c:v>22.4</c:v>
                </c:pt>
                <c:pt idx="19">
                  <c:v>24.4</c:v>
                </c:pt>
                <c:pt idx="20">
                  <c:v>22.3</c:v>
                </c:pt>
                <c:pt idx="21">
                  <c:v>20.9</c:v>
                </c:pt>
                <c:pt idx="22">
                  <c:v>19.3</c:v>
                </c:pt>
                <c:pt idx="23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90-474B-B154-DE8AA7B9C8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Work Limitation 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127000">
                <a:solidFill>
                  <a:srgbClr val="C00000"/>
                </a:solidFill>
              </a:ln>
              <a:effectLst/>
            </c:spPr>
          </c:marker>
          <c:cat>
            <c:numRef>
              <c:f>Sheet1!$A$2:$A$25</c:f>
              <c:numCache>
                <c:formatCode>General</c:formatCode>
                <c:ptCount val="2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</c:numCache>
            </c:num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72.099999999999994</c:v>
                </c:pt>
                <c:pt idx="1">
                  <c:v>70.599999999999994</c:v>
                </c:pt>
                <c:pt idx="2">
                  <c:v>69.400000000000006</c:v>
                </c:pt>
                <c:pt idx="3">
                  <c:v>72.2</c:v>
                </c:pt>
                <c:pt idx="4">
                  <c:v>73.599999999999994</c:v>
                </c:pt>
                <c:pt idx="5">
                  <c:v>74</c:v>
                </c:pt>
                <c:pt idx="6">
                  <c:v>74.8</c:v>
                </c:pt>
                <c:pt idx="7">
                  <c:v>75.5</c:v>
                </c:pt>
                <c:pt idx="8">
                  <c:v>76.5</c:v>
                </c:pt>
                <c:pt idx="9">
                  <c:v>76.7</c:v>
                </c:pt>
                <c:pt idx="10">
                  <c:v>75.5</c:v>
                </c:pt>
                <c:pt idx="11">
                  <c:v>75.400000000000006</c:v>
                </c:pt>
                <c:pt idx="12">
                  <c:v>75.7</c:v>
                </c:pt>
                <c:pt idx="13">
                  <c:v>75.7</c:v>
                </c:pt>
                <c:pt idx="14">
                  <c:v>76.599999999999994</c:v>
                </c:pt>
                <c:pt idx="15">
                  <c:v>78</c:v>
                </c:pt>
                <c:pt idx="16">
                  <c:v>77.599999999999994</c:v>
                </c:pt>
                <c:pt idx="17">
                  <c:v>79.599999999999994</c:v>
                </c:pt>
                <c:pt idx="18">
                  <c:v>79.599999999999994</c:v>
                </c:pt>
                <c:pt idx="19">
                  <c:v>79.8</c:v>
                </c:pt>
                <c:pt idx="20">
                  <c:v>79.8</c:v>
                </c:pt>
                <c:pt idx="21">
                  <c:v>78</c:v>
                </c:pt>
                <c:pt idx="22">
                  <c:v>77.2</c:v>
                </c:pt>
                <c:pt idx="23">
                  <c:v>77.2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B90-474B-B154-DE8AA7B9C8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892752"/>
        <c:axId val="1562157536"/>
      </c:lineChart>
      <c:catAx>
        <c:axId val="129089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57536"/>
        <c:crosses val="autoZero"/>
        <c:auto val="1"/>
        <c:lblAlgn val="ctr"/>
        <c:lblOffset val="100"/>
        <c:noMultiLvlLbl val="0"/>
      </c:catAx>
      <c:valAx>
        <c:axId val="156215753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089275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Disability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39.5</c:v>
                </c:pt>
                <c:pt idx="1">
                  <c:v>36</c:v>
                </c:pt>
                <c:pt idx="2">
                  <c:v>33.9</c:v>
                </c:pt>
                <c:pt idx="3">
                  <c:v>33.4</c:v>
                </c:pt>
                <c:pt idx="4">
                  <c:v>33.5</c:v>
                </c:pt>
                <c:pt idx="5">
                  <c:v>34.5</c:v>
                </c:pt>
                <c:pt idx="6">
                  <c:v>34.6</c:v>
                </c:pt>
                <c:pt idx="7">
                  <c:v>35.200000000000003</c:v>
                </c:pt>
                <c:pt idx="8">
                  <c:v>36.200000000000003</c:v>
                </c:pt>
                <c:pt idx="9">
                  <c:v>37.299999999999997</c:v>
                </c:pt>
                <c:pt idx="10">
                  <c:v>37.799999999999997</c:v>
                </c:pt>
                <c:pt idx="11">
                  <c:v>39.200000000000003</c:v>
                </c:pt>
                <c:pt idx="12">
                  <c:v>41.1</c:v>
                </c:pt>
                <c:pt idx="13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BD-BF4C-9324-00E31642E5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Disability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127000">
                <a:solidFill>
                  <a:srgbClr val="C00000"/>
                </a:solidFill>
              </a:ln>
              <a:effectLst/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79.900000000000006</c:v>
                </c:pt>
                <c:pt idx="1">
                  <c:v>76.8</c:v>
                </c:pt>
                <c:pt idx="2">
                  <c:v>75.400000000000006</c:v>
                </c:pt>
                <c:pt idx="3">
                  <c:v>75.599999999999994</c:v>
                </c:pt>
                <c:pt idx="4">
                  <c:v>76.3</c:v>
                </c:pt>
                <c:pt idx="5">
                  <c:v>76.8</c:v>
                </c:pt>
                <c:pt idx="6">
                  <c:v>77.599999999999994</c:v>
                </c:pt>
                <c:pt idx="7">
                  <c:v>78.3</c:v>
                </c:pt>
                <c:pt idx="8">
                  <c:v>78.900000000000006</c:v>
                </c:pt>
                <c:pt idx="9">
                  <c:v>79.400000000000006</c:v>
                </c:pt>
                <c:pt idx="10">
                  <c:v>80</c:v>
                </c:pt>
                <c:pt idx="11">
                  <c:v>80.7</c:v>
                </c:pt>
                <c:pt idx="12">
                  <c:v>78.599999999999994</c:v>
                </c:pt>
                <c:pt idx="13">
                  <c:v>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BD-BF4C-9324-00E31642E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892752"/>
        <c:axId val="1562157536"/>
      </c:lineChart>
      <c:catAx>
        <c:axId val="129089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57536"/>
        <c:crosses val="autoZero"/>
        <c:auto val="1"/>
        <c:lblAlgn val="ctr"/>
        <c:lblOffset val="100"/>
        <c:noMultiLvlLbl val="0"/>
      </c:catAx>
      <c:valAx>
        <c:axId val="156215753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089275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248414633717293"/>
          <c:y val="0.92589271074015655"/>
          <c:w val="0.60443808123230369"/>
          <c:h val="7.06538365004939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Consistent Discovery</c:v>
                </c:pt>
              </c:strCache>
            </c:strRef>
          </c:tx>
          <c:spPr>
            <a:ln w="38100">
              <a:solidFill>
                <a:srgbClr val="009900"/>
              </a:solidFill>
            </a:ln>
          </c:spPr>
          <c:xVal>
            <c:numRef>
              <c:f>Sheet1!$A$2:$A$5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xVal>
          <c:y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16</c:v>
                </c:pt>
                <c:pt idx="2">
                  <c:v>32</c:v>
                </c:pt>
                <c:pt idx="3">
                  <c:v>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E4C-E44B-8AEB-655C2ED436A2}"/>
            </c:ext>
          </c:extLst>
        </c:ser>
        <c:ser>
          <c:idx val="1"/>
          <c:order val="1"/>
          <c:tx>
            <c:strRef>
              <c:f>Sheet1!$B$7</c:f>
              <c:strCache>
                <c:ptCount val="1"/>
                <c:pt idx="0">
                  <c:v>Compressed Discovery</c:v>
                </c:pt>
              </c:strCache>
            </c:strRef>
          </c:tx>
          <c:spPr>
            <a:ln w="38100">
              <a:solidFill>
                <a:srgbClr val="ED7D31"/>
              </a:solidFill>
            </a:ln>
          </c:spPr>
          <c:xVal>
            <c:numRef>
              <c:f>Sheet1!$A$8:$A$20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Sheet1!$B$8:$B$20</c:f>
              <c:numCache>
                <c:formatCode>General</c:formatCode>
                <c:ptCount val="13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  <c:pt idx="9">
                  <c:v>27</c:v>
                </c:pt>
                <c:pt idx="10">
                  <c:v>30</c:v>
                </c:pt>
                <c:pt idx="11">
                  <c:v>33</c:v>
                </c:pt>
                <c:pt idx="12">
                  <c:v>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E4C-E44B-8AEB-655C2ED43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28940872"/>
        <c:axId val="-2129643912"/>
      </c:scatterChart>
      <c:valAx>
        <c:axId val="-2128940872"/>
        <c:scaling>
          <c:orientation val="minMax"/>
          <c:max val="12"/>
          <c:min val="0"/>
        </c:scaling>
        <c:delete val="0"/>
        <c:axPos val="b"/>
        <c:title>
          <c:tx>
            <c:rich>
              <a:bodyPr/>
              <a:lstStyle/>
              <a:p>
                <a:r>
                  <a:rPr lang="en-US" dirty="0"/>
                  <a:t>Total Months</a:t>
                </a:r>
              </a:p>
            </c:rich>
          </c:tx>
          <c:layout>
            <c:manualLayout>
              <c:xMode val="edge"/>
              <c:yMode val="edge"/>
              <c:x val="0.42534804243219598"/>
              <c:y val="0.9117063492063491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9643912"/>
        <c:crosses val="autoZero"/>
        <c:crossBetween val="midCat"/>
        <c:majorUnit val="1"/>
      </c:valAx>
      <c:valAx>
        <c:axId val="-2129643912"/>
        <c:scaling>
          <c:orientation val="minMax"/>
          <c:max val="6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r>
                  <a:rPr lang="en-US"/>
                  <a:t>Total Discovery Hours</a:t>
                </a:r>
              </a:p>
            </c:rich>
          </c:tx>
          <c:layout>
            <c:manualLayout>
              <c:xMode val="edge"/>
              <c:yMode val="edge"/>
              <c:x val="1.736111111111111E-3"/>
              <c:y val="8.224336541265675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28940872"/>
        <c:crosses val="autoZero"/>
        <c:crossBetween val="midCat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IDD Agency Service Distribution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Integrated Employment 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5.0738597840180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17-8C4F-B832-D53E9A1D139C}"/>
                </c:ext>
              </c:extLst>
            </c:dLbl>
            <c:dLbl>
              <c:idx val="1"/>
              <c:layout>
                <c:manualLayout>
                  <c:x val="0"/>
                  <c:y val="5.919503081354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17-8C4F-B832-D53E9A1D139C}"/>
                </c:ext>
              </c:extLst>
            </c:dLbl>
            <c:dLbl>
              <c:idx val="2"/>
              <c:layout>
                <c:manualLayout>
                  <c:x val="-3.6601178096817514E-3"/>
                  <c:y val="6.5537355543566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17-8C4F-B832-D53E9A1D139C}"/>
                </c:ext>
              </c:extLst>
            </c:dLbl>
            <c:dLbl>
              <c:idx val="3"/>
              <c:layout>
                <c:manualLayout>
                  <c:x val="0"/>
                  <c:y val="6.5537355543566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17-8C4F-B832-D53E9A1D139C}"/>
                </c:ext>
              </c:extLst>
            </c:dLbl>
            <c:dLbl>
              <c:idx val="4"/>
              <c:layout>
                <c:manualLayout>
                  <c:x val="0"/>
                  <c:y val="5.7080922570202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717-8C4F-B832-D53E9A1D13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0.0%</c:formatCode>
                <c:ptCount val="5"/>
                <c:pt idx="0">
                  <c:v>0.192</c:v>
                </c:pt>
                <c:pt idx="1">
                  <c:v>0.19400000000000001</c:v>
                </c:pt>
                <c:pt idx="2">
                  <c:v>0.20300000000000001</c:v>
                </c:pt>
                <c:pt idx="3">
                  <c:v>0.21099999999999999</c:v>
                </c:pt>
                <c:pt idx="4" formatCode="0%">
                  <c:v>0.215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F-3349-B2E7-95723DBF0A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Facility Based Work and Non Work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601178096817288E-3"/>
                  <c:y val="6.9765572030248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17-8C4F-B832-D53E9A1D139C}"/>
                </c:ext>
              </c:extLst>
            </c:dLbl>
            <c:dLbl>
              <c:idx val="1"/>
              <c:layout>
                <c:manualLayout>
                  <c:x val="2.4400785397878343E-3"/>
                  <c:y val="5.9195030813543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17-8C4F-B832-D53E9A1D139C}"/>
                </c:ext>
              </c:extLst>
            </c:dLbl>
            <c:dLbl>
              <c:idx val="2"/>
              <c:layout>
                <c:manualLayout>
                  <c:x val="3.6601178096817514E-3"/>
                  <c:y val="5.0738597840180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17-8C4F-B832-D53E9A1D139C}"/>
                </c:ext>
              </c:extLst>
            </c:dLbl>
            <c:dLbl>
              <c:idx val="3"/>
              <c:layout>
                <c:manualLayout>
                  <c:x val="1.2200392698938276E-3"/>
                  <c:y val="5.07385978401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17-8C4F-B832-D53E9A1D139C}"/>
                </c:ext>
              </c:extLst>
            </c:dLbl>
            <c:dLbl>
              <c:idx val="4"/>
              <c:layout>
                <c:manualLayout>
                  <c:x val="3.6601178096817514E-3"/>
                  <c:y val="5.9195030813543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17-8C4F-B832-D53E9A1D13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>
                  <c:v>0.80800000000000005</c:v>
                </c:pt>
                <c:pt idx="1">
                  <c:v>0.80600000000000005</c:v>
                </c:pt>
                <c:pt idx="2">
                  <c:v>0.79700000000000004</c:v>
                </c:pt>
                <c:pt idx="3">
                  <c:v>0.78900000000000003</c:v>
                </c:pt>
                <c:pt idx="4">
                  <c:v>0.78500000000000003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F-3349-B2E7-95723DBF0A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915239503"/>
        <c:axId val="1915241151"/>
        <c:axId val="0"/>
      </c:bar3DChart>
      <c:catAx>
        <c:axId val="1915239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5241151"/>
        <c:crosses val="autoZero"/>
        <c:auto val="1"/>
        <c:lblAlgn val="ctr"/>
        <c:lblOffset val="100"/>
        <c:noMultiLvlLbl val="0"/>
      </c:catAx>
      <c:valAx>
        <c:axId val="191524115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5239503"/>
        <c:crosses val="autoZero"/>
        <c:crossBetween val="between"/>
        <c:majorUnit val="0.1"/>
        <c:minorUnit val="0.0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99419-CA57-7B43-8BA8-219DBEEA727A}" type="doc">
      <dgm:prSet loTypeId="urn:microsoft.com/office/officeart/2005/8/layout/venn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669BB0C-315B-3B4E-991A-C336F03CA871}">
      <dgm:prSet phldrT="[Text]"/>
      <dgm:spPr/>
      <dgm:t>
        <a:bodyPr/>
        <a:lstStyle/>
        <a:p>
          <a:r>
            <a:rPr lang="en-US" dirty="0"/>
            <a:t>Funder</a:t>
          </a:r>
        </a:p>
      </dgm:t>
    </dgm:pt>
    <dgm:pt modelId="{73AA789E-74F7-C54F-BD73-424DE6DF1A78}" type="parTrans" cxnId="{19DBDCA6-1C31-264A-8DF6-AEFC82136F23}">
      <dgm:prSet/>
      <dgm:spPr/>
      <dgm:t>
        <a:bodyPr/>
        <a:lstStyle/>
        <a:p>
          <a:endParaRPr lang="en-US"/>
        </a:p>
      </dgm:t>
    </dgm:pt>
    <dgm:pt modelId="{6E8D9116-5F27-394D-95F7-FB651D1C6E7D}" type="sibTrans" cxnId="{19DBDCA6-1C31-264A-8DF6-AEFC82136F23}">
      <dgm:prSet/>
      <dgm:spPr/>
      <dgm:t>
        <a:bodyPr/>
        <a:lstStyle/>
        <a:p>
          <a:endParaRPr lang="en-US"/>
        </a:p>
      </dgm:t>
    </dgm:pt>
    <dgm:pt modelId="{44AF7212-51C1-B54D-86AC-60A75D536586}">
      <dgm:prSet phldrT="[Text]"/>
      <dgm:spPr/>
      <dgm:t>
        <a:bodyPr/>
        <a:lstStyle/>
        <a:p>
          <a:r>
            <a:rPr lang="en-US" dirty="0"/>
            <a:t>Provider- Program</a:t>
          </a:r>
        </a:p>
      </dgm:t>
    </dgm:pt>
    <dgm:pt modelId="{9D402C26-03FF-0E40-AD06-DCDD34A2B3F8}" type="parTrans" cxnId="{3B6D852A-EC99-3B4D-8191-C9AA116E2288}">
      <dgm:prSet/>
      <dgm:spPr/>
      <dgm:t>
        <a:bodyPr/>
        <a:lstStyle/>
        <a:p>
          <a:endParaRPr lang="en-US"/>
        </a:p>
      </dgm:t>
    </dgm:pt>
    <dgm:pt modelId="{3F092CEB-A0DD-454F-A2C6-8A5A8C815227}" type="sibTrans" cxnId="{3B6D852A-EC99-3B4D-8191-C9AA116E2288}">
      <dgm:prSet/>
      <dgm:spPr/>
      <dgm:t>
        <a:bodyPr/>
        <a:lstStyle/>
        <a:p>
          <a:endParaRPr lang="en-US"/>
        </a:p>
      </dgm:t>
    </dgm:pt>
    <dgm:pt modelId="{4C9019AD-5360-624E-AD38-2FA4370FE21B}">
      <dgm:prSet phldrT="[Text]"/>
      <dgm:spPr/>
      <dgm:t>
        <a:bodyPr/>
        <a:lstStyle/>
        <a:p>
          <a:r>
            <a:rPr lang="en-US" dirty="0"/>
            <a:t>Provider- Job</a:t>
          </a:r>
        </a:p>
      </dgm:t>
    </dgm:pt>
    <dgm:pt modelId="{A4FF8239-7413-5D4F-B272-0A0D2381D923}" type="parTrans" cxnId="{224E8C32-6D6F-534A-9C93-2167867928E6}">
      <dgm:prSet/>
      <dgm:spPr/>
      <dgm:t>
        <a:bodyPr/>
        <a:lstStyle/>
        <a:p>
          <a:endParaRPr lang="en-US"/>
        </a:p>
      </dgm:t>
    </dgm:pt>
    <dgm:pt modelId="{2F397F69-DFC0-DE44-8F2F-C6BB7870B8B6}" type="sibTrans" cxnId="{224E8C32-6D6F-534A-9C93-2167867928E6}">
      <dgm:prSet/>
      <dgm:spPr/>
      <dgm:t>
        <a:bodyPr/>
        <a:lstStyle/>
        <a:p>
          <a:endParaRPr lang="en-US"/>
        </a:p>
      </dgm:t>
    </dgm:pt>
    <dgm:pt modelId="{D66D6C9E-1016-0F45-A1AA-C06B395F6A8B}">
      <dgm:prSet phldrT="[Text]"/>
      <dgm:spPr/>
      <dgm:t>
        <a:bodyPr/>
        <a:lstStyle/>
        <a:p>
          <a:r>
            <a:rPr lang="en-US" dirty="0"/>
            <a:t>Worker</a:t>
          </a:r>
        </a:p>
      </dgm:t>
    </dgm:pt>
    <dgm:pt modelId="{56883273-323C-1549-A678-363BDD30BEAB}" type="parTrans" cxnId="{E6675342-89AD-4C45-9F53-3EE8C2E3CDEF}">
      <dgm:prSet/>
      <dgm:spPr/>
      <dgm:t>
        <a:bodyPr/>
        <a:lstStyle/>
        <a:p>
          <a:endParaRPr lang="en-US"/>
        </a:p>
      </dgm:t>
    </dgm:pt>
    <dgm:pt modelId="{95160988-5517-8F47-906C-45A3AAB6C0BD}" type="sibTrans" cxnId="{E6675342-89AD-4C45-9F53-3EE8C2E3CDEF}">
      <dgm:prSet/>
      <dgm:spPr/>
      <dgm:t>
        <a:bodyPr/>
        <a:lstStyle/>
        <a:p>
          <a:endParaRPr lang="en-US"/>
        </a:p>
      </dgm:t>
    </dgm:pt>
    <dgm:pt modelId="{04EA607C-1EA7-9D43-8CBC-414F966D5F2C}" type="pres">
      <dgm:prSet presAssocID="{1C799419-CA57-7B43-8BA8-219DBEEA727A}" presName="Name0" presStyleCnt="0">
        <dgm:presLayoutVars>
          <dgm:chMax val="7"/>
          <dgm:resizeHandles val="exact"/>
        </dgm:presLayoutVars>
      </dgm:prSet>
      <dgm:spPr/>
    </dgm:pt>
    <dgm:pt modelId="{1D4EB2BF-846F-9E4A-A8AF-A31F4F207D70}" type="pres">
      <dgm:prSet presAssocID="{1C799419-CA57-7B43-8BA8-219DBEEA727A}" presName="comp1" presStyleCnt="0"/>
      <dgm:spPr/>
    </dgm:pt>
    <dgm:pt modelId="{CF7F2F09-E4A1-564A-897D-7D69A4F7B7B4}" type="pres">
      <dgm:prSet presAssocID="{1C799419-CA57-7B43-8BA8-219DBEEA727A}" presName="circle1" presStyleLbl="node1" presStyleIdx="0" presStyleCnt="4"/>
      <dgm:spPr/>
    </dgm:pt>
    <dgm:pt modelId="{F2CAC455-CDA7-B145-94EA-96CBB6D7B024}" type="pres">
      <dgm:prSet presAssocID="{1C799419-CA57-7B43-8BA8-219DBEEA727A}" presName="c1text" presStyleLbl="node1" presStyleIdx="0" presStyleCnt="4">
        <dgm:presLayoutVars>
          <dgm:bulletEnabled val="1"/>
        </dgm:presLayoutVars>
      </dgm:prSet>
      <dgm:spPr/>
    </dgm:pt>
    <dgm:pt modelId="{FFF32517-B6AD-CB42-A6C2-C075BEDCF9BB}" type="pres">
      <dgm:prSet presAssocID="{1C799419-CA57-7B43-8BA8-219DBEEA727A}" presName="comp2" presStyleCnt="0"/>
      <dgm:spPr/>
    </dgm:pt>
    <dgm:pt modelId="{A9327442-5BFB-7C40-B403-864ED6829981}" type="pres">
      <dgm:prSet presAssocID="{1C799419-CA57-7B43-8BA8-219DBEEA727A}" presName="circle2" presStyleLbl="node1" presStyleIdx="1" presStyleCnt="4"/>
      <dgm:spPr/>
    </dgm:pt>
    <dgm:pt modelId="{ECAD98B8-54A5-6845-9D82-4DC77D4E116D}" type="pres">
      <dgm:prSet presAssocID="{1C799419-CA57-7B43-8BA8-219DBEEA727A}" presName="c2text" presStyleLbl="node1" presStyleIdx="1" presStyleCnt="4">
        <dgm:presLayoutVars>
          <dgm:bulletEnabled val="1"/>
        </dgm:presLayoutVars>
      </dgm:prSet>
      <dgm:spPr/>
    </dgm:pt>
    <dgm:pt modelId="{208410B6-E6F0-9B42-AF56-DCB284091E5D}" type="pres">
      <dgm:prSet presAssocID="{1C799419-CA57-7B43-8BA8-219DBEEA727A}" presName="comp3" presStyleCnt="0"/>
      <dgm:spPr/>
    </dgm:pt>
    <dgm:pt modelId="{B99F2161-8737-F441-ACCD-B8B61D34150C}" type="pres">
      <dgm:prSet presAssocID="{1C799419-CA57-7B43-8BA8-219DBEEA727A}" presName="circle3" presStyleLbl="node1" presStyleIdx="2" presStyleCnt="4"/>
      <dgm:spPr/>
    </dgm:pt>
    <dgm:pt modelId="{E728C67A-3EC2-6843-9076-C856670BF7AB}" type="pres">
      <dgm:prSet presAssocID="{1C799419-CA57-7B43-8BA8-219DBEEA727A}" presName="c3text" presStyleLbl="node1" presStyleIdx="2" presStyleCnt="4">
        <dgm:presLayoutVars>
          <dgm:bulletEnabled val="1"/>
        </dgm:presLayoutVars>
      </dgm:prSet>
      <dgm:spPr/>
    </dgm:pt>
    <dgm:pt modelId="{6F1BCCD8-437A-024C-85F4-B9C224FF7DCC}" type="pres">
      <dgm:prSet presAssocID="{1C799419-CA57-7B43-8BA8-219DBEEA727A}" presName="comp4" presStyleCnt="0"/>
      <dgm:spPr/>
    </dgm:pt>
    <dgm:pt modelId="{CDA8051C-F709-204C-B5F0-11F37EB2DFD7}" type="pres">
      <dgm:prSet presAssocID="{1C799419-CA57-7B43-8BA8-219DBEEA727A}" presName="circle4" presStyleLbl="node1" presStyleIdx="3" presStyleCnt="4"/>
      <dgm:spPr/>
    </dgm:pt>
    <dgm:pt modelId="{85CBDAAA-C5DF-BB4B-8446-277E4DFEBFF8}" type="pres">
      <dgm:prSet presAssocID="{1C799419-CA57-7B43-8BA8-219DBEEA727A}" presName="c4text" presStyleLbl="node1" presStyleIdx="3" presStyleCnt="4">
        <dgm:presLayoutVars>
          <dgm:bulletEnabled val="1"/>
        </dgm:presLayoutVars>
      </dgm:prSet>
      <dgm:spPr/>
    </dgm:pt>
  </dgm:ptLst>
  <dgm:cxnLst>
    <dgm:cxn modelId="{C2365513-D91B-064B-BDD2-82BD558FB1BC}" type="presOf" srcId="{4C9019AD-5360-624E-AD38-2FA4370FE21B}" destId="{E728C67A-3EC2-6843-9076-C856670BF7AB}" srcOrd="1" destOrd="0" presId="urn:microsoft.com/office/officeart/2005/8/layout/venn2"/>
    <dgm:cxn modelId="{B8E0A915-1380-5947-B55B-AEADD8D581F8}" type="presOf" srcId="{D66D6C9E-1016-0F45-A1AA-C06B395F6A8B}" destId="{CDA8051C-F709-204C-B5F0-11F37EB2DFD7}" srcOrd="0" destOrd="0" presId="urn:microsoft.com/office/officeart/2005/8/layout/venn2"/>
    <dgm:cxn modelId="{3B6D852A-EC99-3B4D-8191-C9AA116E2288}" srcId="{1C799419-CA57-7B43-8BA8-219DBEEA727A}" destId="{44AF7212-51C1-B54D-86AC-60A75D536586}" srcOrd="1" destOrd="0" parTransId="{9D402C26-03FF-0E40-AD06-DCDD34A2B3F8}" sibTransId="{3F092CEB-A0DD-454F-A2C6-8A5A8C815227}"/>
    <dgm:cxn modelId="{224E8C32-6D6F-534A-9C93-2167867928E6}" srcId="{1C799419-CA57-7B43-8BA8-219DBEEA727A}" destId="{4C9019AD-5360-624E-AD38-2FA4370FE21B}" srcOrd="2" destOrd="0" parTransId="{A4FF8239-7413-5D4F-B272-0A0D2381D923}" sibTransId="{2F397F69-DFC0-DE44-8F2F-C6BB7870B8B6}"/>
    <dgm:cxn modelId="{E6675342-89AD-4C45-9F53-3EE8C2E3CDEF}" srcId="{1C799419-CA57-7B43-8BA8-219DBEEA727A}" destId="{D66D6C9E-1016-0F45-A1AA-C06B395F6A8B}" srcOrd="3" destOrd="0" parTransId="{56883273-323C-1549-A678-363BDD30BEAB}" sibTransId="{95160988-5517-8F47-906C-45A3AAB6C0BD}"/>
    <dgm:cxn modelId="{68130A46-02EE-E84D-86DE-4AEC429CB392}" type="presOf" srcId="{1C799419-CA57-7B43-8BA8-219DBEEA727A}" destId="{04EA607C-1EA7-9D43-8CBC-414F966D5F2C}" srcOrd="0" destOrd="0" presId="urn:microsoft.com/office/officeart/2005/8/layout/venn2"/>
    <dgm:cxn modelId="{99CF5782-ED94-BC4A-8B97-E6D30D448B14}" type="presOf" srcId="{A669BB0C-315B-3B4E-991A-C336F03CA871}" destId="{CF7F2F09-E4A1-564A-897D-7D69A4F7B7B4}" srcOrd="0" destOrd="0" presId="urn:microsoft.com/office/officeart/2005/8/layout/venn2"/>
    <dgm:cxn modelId="{19DBDCA6-1C31-264A-8DF6-AEFC82136F23}" srcId="{1C799419-CA57-7B43-8BA8-219DBEEA727A}" destId="{A669BB0C-315B-3B4E-991A-C336F03CA871}" srcOrd="0" destOrd="0" parTransId="{73AA789E-74F7-C54F-BD73-424DE6DF1A78}" sibTransId="{6E8D9116-5F27-394D-95F7-FB651D1C6E7D}"/>
    <dgm:cxn modelId="{C9DDA2C4-B941-0E49-8263-2918FE4BE0AC}" type="presOf" srcId="{A669BB0C-315B-3B4E-991A-C336F03CA871}" destId="{F2CAC455-CDA7-B145-94EA-96CBB6D7B024}" srcOrd="1" destOrd="0" presId="urn:microsoft.com/office/officeart/2005/8/layout/venn2"/>
    <dgm:cxn modelId="{D14803C5-0D7E-6F42-AF37-3E107020F35A}" type="presOf" srcId="{44AF7212-51C1-B54D-86AC-60A75D536586}" destId="{ECAD98B8-54A5-6845-9D82-4DC77D4E116D}" srcOrd="1" destOrd="0" presId="urn:microsoft.com/office/officeart/2005/8/layout/venn2"/>
    <dgm:cxn modelId="{F86070DE-4E60-5649-9652-797E13E4EE0A}" type="presOf" srcId="{D66D6C9E-1016-0F45-A1AA-C06B395F6A8B}" destId="{85CBDAAA-C5DF-BB4B-8446-277E4DFEBFF8}" srcOrd="1" destOrd="0" presId="urn:microsoft.com/office/officeart/2005/8/layout/venn2"/>
    <dgm:cxn modelId="{E427BBE4-8F20-B141-B1ED-66ACEAFB82F2}" type="presOf" srcId="{44AF7212-51C1-B54D-86AC-60A75D536586}" destId="{A9327442-5BFB-7C40-B403-864ED6829981}" srcOrd="0" destOrd="0" presId="urn:microsoft.com/office/officeart/2005/8/layout/venn2"/>
    <dgm:cxn modelId="{4C5137FE-BA18-784A-902A-E075A73A74BA}" type="presOf" srcId="{4C9019AD-5360-624E-AD38-2FA4370FE21B}" destId="{B99F2161-8737-F441-ACCD-B8B61D34150C}" srcOrd="0" destOrd="0" presId="urn:microsoft.com/office/officeart/2005/8/layout/venn2"/>
    <dgm:cxn modelId="{635168A7-E713-7147-8BB4-97BA87366732}" type="presParOf" srcId="{04EA607C-1EA7-9D43-8CBC-414F966D5F2C}" destId="{1D4EB2BF-846F-9E4A-A8AF-A31F4F207D70}" srcOrd="0" destOrd="0" presId="urn:microsoft.com/office/officeart/2005/8/layout/venn2"/>
    <dgm:cxn modelId="{592DDB85-24BA-3345-8F1A-0E47E901DE30}" type="presParOf" srcId="{1D4EB2BF-846F-9E4A-A8AF-A31F4F207D70}" destId="{CF7F2F09-E4A1-564A-897D-7D69A4F7B7B4}" srcOrd="0" destOrd="0" presId="urn:microsoft.com/office/officeart/2005/8/layout/venn2"/>
    <dgm:cxn modelId="{D40D71C7-C61A-A743-8ACA-6CCFF75F52BC}" type="presParOf" srcId="{1D4EB2BF-846F-9E4A-A8AF-A31F4F207D70}" destId="{F2CAC455-CDA7-B145-94EA-96CBB6D7B024}" srcOrd="1" destOrd="0" presId="urn:microsoft.com/office/officeart/2005/8/layout/venn2"/>
    <dgm:cxn modelId="{C5D1DFAA-11F7-5C45-AF35-F48750E61BB1}" type="presParOf" srcId="{04EA607C-1EA7-9D43-8CBC-414F966D5F2C}" destId="{FFF32517-B6AD-CB42-A6C2-C075BEDCF9BB}" srcOrd="1" destOrd="0" presId="urn:microsoft.com/office/officeart/2005/8/layout/venn2"/>
    <dgm:cxn modelId="{1E067EDA-26AF-824E-AF43-9B413964FF38}" type="presParOf" srcId="{FFF32517-B6AD-CB42-A6C2-C075BEDCF9BB}" destId="{A9327442-5BFB-7C40-B403-864ED6829981}" srcOrd="0" destOrd="0" presId="urn:microsoft.com/office/officeart/2005/8/layout/venn2"/>
    <dgm:cxn modelId="{20B09B70-84C5-0443-B87B-6DC4D7F97DA0}" type="presParOf" srcId="{FFF32517-B6AD-CB42-A6C2-C075BEDCF9BB}" destId="{ECAD98B8-54A5-6845-9D82-4DC77D4E116D}" srcOrd="1" destOrd="0" presId="urn:microsoft.com/office/officeart/2005/8/layout/venn2"/>
    <dgm:cxn modelId="{52E63E50-1867-E44B-8690-7841BC54CA7A}" type="presParOf" srcId="{04EA607C-1EA7-9D43-8CBC-414F966D5F2C}" destId="{208410B6-E6F0-9B42-AF56-DCB284091E5D}" srcOrd="2" destOrd="0" presId="urn:microsoft.com/office/officeart/2005/8/layout/venn2"/>
    <dgm:cxn modelId="{65F6103F-D48F-7549-A06E-C01A3158689D}" type="presParOf" srcId="{208410B6-E6F0-9B42-AF56-DCB284091E5D}" destId="{B99F2161-8737-F441-ACCD-B8B61D34150C}" srcOrd="0" destOrd="0" presId="urn:microsoft.com/office/officeart/2005/8/layout/venn2"/>
    <dgm:cxn modelId="{1F3BAC98-4C19-4040-A712-378203A6FFE1}" type="presParOf" srcId="{208410B6-E6F0-9B42-AF56-DCB284091E5D}" destId="{E728C67A-3EC2-6843-9076-C856670BF7AB}" srcOrd="1" destOrd="0" presId="urn:microsoft.com/office/officeart/2005/8/layout/venn2"/>
    <dgm:cxn modelId="{83D03FE8-61CE-4F46-99C0-696D96AB1050}" type="presParOf" srcId="{04EA607C-1EA7-9D43-8CBC-414F966D5F2C}" destId="{6F1BCCD8-437A-024C-85F4-B9C224FF7DCC}" srcOrd="3" destOrd="0" presId="urn:microsoft.com/office/officeart/2005/8/layout/venn2"/>
    <dgm:cxn modelId="{0C041CF3-C92F-BA42-A1B7-A6D650D5F857}" type="presParOf" srcId="{6F1BCCD8-437A-024C-85F4-B9C224FF7DCC}" destId="{CDA8051C-F709-204C-B5F0-11F37EB2DFD7}" srcOrd="0" destOrd="0" presId="urn:microsoft.com/office/officeart/2005/8/layout/venn2"/>
    <dgm:cxn modelId="{BDD306FA-37A7-8743-B99C-24E7ECCA4CE7}" type="presParOf" srcId="{6F1BCCD8-437A-024C-85F4-B9C224FF7DCC}" destId="{85CBDAAA-C5DF-BB4B-8446-277E4DFEBFF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96A802-97C2-2247-8046-6905E3D7AA8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6A267F-DF9B-BA4E-BF8C-CBF449034884}">
      <dgm:prSet/>
      <dgm:spPr/>
      <dgm:t>
        <a:bodyPr/>
        <a:lstStyle/>
        <a:p>
          <a:r>
            <a:rPr lang="en-US"/>
            <a:t>Knowledge.</a:t>
          </a:r>
        </a:p>
      </dgm:t>
    </dgm:pt>
    <dgm:pt modelId="{32672520-000D-FC4C-A4B4-2BFD289E6C3D}" type="parTrans" cxnId="{45FD0813-6753-AA49-B56B-1C89449C08EB}">
      <dgm:prSet/>
      <dgm:spPr/>
      <dgm:t>
        <a:bodyPr/>
        <a:lstStyle/>
        <a:p>
          <a:endParaRPr lang="en-US"/>
        </a:p>
      </dgm:t>
    </dgm:pt>
    <dgm:pt modelId="{15B34BBA-AA13-224A-8DDF-0E7C4F553A65}" type="sibTrans" cxnId="{45FD0813-6753-AA49-B56B-1C89449C08EB}">
      <dgm:prSet/>
      <dgm:spPr/>
      <dgm:t>
        <a:bodyPr/>
        <a:lstStyle/>
        <a:p>
          <a:endParaRPr lang="en-US"/>
        </a:p>
      </dgm:t>
    </dgm:pt>
    <dgm:pt modelId="{C4626F04-1DBA-2B49-9F81-0726CE3E9181}">
      <dgm:prSet/>
      <dgm:spPr/>
      <dgm:t>
        <a:bodyPr/>
        <a:lstStyle/>
        <a:p>
          <a:r>
            <a:rPr lang="en-US"/>
            <a:t>Experience.</a:t>
          </a:r>
        </a:p>
      </dgm:t>
    </dgm:pt>
    <dgm:pt modelId="{DB5802C7-4956-9E42-A119-DB17E73023A4}" type="parTrans" cxnId="{193C5C8A-F88E-5842-B899-FA74503585C0}">
      <dgm:prSet/>
      <dgm:spPr/>
      <dgm:t>
        <a:bodyPr/>
        <a:lstStyle/>
        <a:p>
          <a:endParaRPr lang="en-US"/>
        </a:p>
      </dgm:t>
    </dgm:pt>
    <dgm:pt modelId="{36FD3534-98D7-1049-BE73-70355AFD8A75}" type="sibTrans" cxnId="{193C5C8A-F88E-5842-B899-FA74503585C0}">
      <dgm:prSet/>
      <dgm:spPr/>
      <dgm:t>
        <a:bodyPr/>
        <a:lstStyle/>
        <a:p>
          <a:endParaRPr lang="en-US"/>
        </a:p>
      </dgm:t>
    </dgm:pt>
    <dgm:pt modelId="{CAE71CF0-E388-AA45-9CE4-D8CAC38D42FB}">
      <dgm:prSet/>
      <dgm:spPr/>
      <dgm:t>
        <a:bodyPr/>
        <a:lstStyle/>
        <a:p>
          <a:r>
            <a:rPr lang="en-US"/>
            <a:t>Examples.</a:t>
          </a:r>
        </a:p>
      </dgm:t>
    </dgm:pt>
    <dgm:pt modelId="{E2781B64-AD3F-0247-9D7C-67A182539BE6}" type="parTrans" cxnId="{4A182AEC-B2D9-FB4F-9FAE-D9D111F6521D}">
      <dgm:prSet/>
      <dgm:spPr/>
      <dgm:t>
        <a:bodyPr/>
        <a:lstStyle/>
        <a:p>
          <a:endParaRPr lang="en-US"/>
        </a:p>
      </dgm:t>
    </dgm:pt>
    <dgm:pt modelId="{E618E9F6-3B2D-4B4D-98BE-F4D77A68F4C8}" type="sibTrans" cxnId="{4A182AEC-B2D9-FB4F-9FAE-D9D111F6521D}">
      <dgm:prSet/>
      <dgm:spPr/>
      <dgm:t>
        <a:bodyPr/>
        <a:lstStyle/>
        <a:p>
          <a:endParaRPr lang="en-US"/>
        </a:p>
      </dgm:t>
    </dgm:pt>
    <dgm:pt modelId="{FB3D963F-8FB5-494C-B1CA-AE5D53B2688A}">
      <dgm:prSet/>
      <dgm:spPr/>
      <dgm:t>
        <a:bodyPr/>
        <a:lstStyle/>
        <a:p>
          <a:r>
            <a:rPr lang="en-US" dirty="0"/>
            <a:t>We can intentionally shape what comes next.</a:t>
          </a:r>
        </a:p>
      </dgm:t>
    </dgm:pt>
    <dgm:pt modelId="{3CC2A6BF-B698-664C-A4A0-5D79BC9CCC23}" type="parTrans" cxnId="{0A40F5DB-1775-374F-BFD0-8B2A8AA07489}">
      <dgm:prSet/>
      <dgm:spPr/>
      <dgm:t>
        <a:bodyPr/>
        <a:lstStyle/>
        <a:p>
          <a:endParaRPr lang="en-US"/>
        </a:p>
      </dgm:t>
    </dgm:pt>
    <dgm:pt modelId="{ACDED5ED-D4E6-7F4B-8F69-124781029427}" type="sibTrans" cxnId="{0A40F5DB-1775-374F-BFD0-8B2A8AA07489}">
      <dgm:prSet/>
      <dgm:spPr/>
      <dgm:t>
        <a:bodyPr/>
        <a:lstStyle/>
        <a:p>
          <a:endParaRPr lang="en-US"/>
        </a:p>
      </dgm:t>
    </dgm:pt>
    <dgm:pt modelId="{7336299B-989E-9F41-B48A-B4D9C94BCA7F}" type="pres">
      <dgm:prSet presAssocID="{4996A802-97C2-2247-8046-6905E3D7AA81}" presName="rootnode" presStyleCnt="0">
        <dgm:presLayoutVars>
          <dgm:chMax/>
          <dgm:chPref/>
          <dgm:dir/>
          <dgm:animLvl val="lvl"/>
        </dgm:presLayoutVars>
      </dgm:prSet>
      <dgm:spPr/>
    </dgm:pt>
    <dgm:pt modelId="{5F0D5EF5-96F3-DF4D-A90C-BDB68DCBDE34}" type="pres">
      <dgm:prSet presAssocID="{D16A267F-DF9B-BA4E-BF8C-CBF449034884}" presName="composite" presStyleCnt="0"/>
      <dgm:spPr/>
    </dgm:pt>
    <dgm:pt modelId="{405F5D1B-EF72-7C46-ABA7-451FB5C9F901}" type="pres">
      <dgm:prSet presAssocID="{D16A267F-DF9B-BA4E-BF8C-CBF449034884}" presName="LShape" presStyleLbl="alignNode1" presStyleIdx="0" presStyleCnt="7"/>
      <dgm:spPr/>
    </dgm:pt>
    <dgm:pt modelId="{A3ABAB52-2178-E14A-BBA7-9A4B70BFBDCC}" type="pres">
      <dgm:prSet presAssocID="{D16A267F-DF9B-BA4E-BF8C-CBF449034884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BB2EF63-E679-AF46-A80D-52F1EC7ACD65}" type="pres">
      <dgm:prSet presAssocID="{D16A267F-DF9B-BA4E-BF8C-CBF449034884}" presName="Triangle" presStyleLbl="alignNode1" presStyleIdx="1" presStyleCnt="7"/>
      <dgm:spPr/>
    </dgm:pt>
    <dgm:pt modelId="{078ED15C-7E64-2143-9C31-6775FF73C35F}" type="pres">
      <dgm:prSet presAssocID="{15B34BBA-AA13-224A-8DDF-0E7C4F553A65}" presName="sibTrans" presStyleCnt="0"/>
      <dgm:spPr/>
    </dgm:pt>
    <dgm:pt modelId="{5EB8BF7C-B8A6-6142-A074-87BC3F6AAEAA}" type="pres">
      <dgm:prSet presAssocID="{15B34BBA-AA13-224A-8DDF-0E7C4F553A65}" presName="space" presStyleCnt="0"/>
      <dgm:spPr/>
    </dgm:pt>
    <dgm:pt modelId="{4AE7D839-F86C-A24E-9465-E84B61F09B2C}" type="pres">
      <dgm:prSet presAssocID="{C4626F04-1DBA-2B49-9F81-0726CE3E9181}" presName="composite" presStyleCnt="0"/>
      <dgm:spPr/>
    </dgm:pt>
    <dgm:pt modelId="{C9C61EB8-5458-FB4C-8839-D08B8D487D8F}" type="pres">
      <dgm:prSet presAssocID="{C4626F04-1DBA-2B49-9F81-0726CE3E9181}" presName="LShape" presStyleLbl="alignNode1" presStyleIdx="2" presStyleCnt="7"/>
      <dgm:spPr/>
    </dgm:pt>
    <dgm:pt modelId="{BD84FE83-D452-3F46-B20E-C10C56210608}" type="pres">
      <dgm:prSet presAssocID="{C4626F04-1DBA-2B49-9F81-0726CE3E9181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EB3BB895-8D76-6C4F-AE40-5A760CFB6440}" type="pres">
      <dgm:prSet presAssocID="{C4626F04-1DBA-2B49-9F81-0726CE3E9181}" presName="Triangle" presStyleLbl="alignNode1" presStyleIdx="3" presStyleCnt="7"/>
      <dgm:spPr/>
    </dgm:pt>
    <dgm:pt modelId="{65C8FD92-DA4A-9944-801C-5373CE7451BA}" type="pres">
      <dgm:prSet presAssocID="{36FD3534-98D7-1049-BE73-70355AFD8A75}" presName="sibTrans" presStyleCnt="0"/>
      <dgm:spPr/>
    </dgm:pt>
    <dgm:pt modelId="{825B1512-6866-854F-A2E8-A693E1A25AEB}" type="pres">
      <dgm:prSet presAssocID="{36FD3534-98D7-1049-BE73-70355AFD8A75}" presName="space" presStyleCnt="0"/>
      <dgm:spPr/>
    </dgm:pt>
    <dgm:pt modelId="{F5AB5717-FC24-8047-9EA6-D92A25C38DD7}" type="pres">
      <dgm:prSet presAssocID="{CAE71CF0-E388-AA45-9CE4-D8CAC38D42FB}" presName="composite" presStyleCnt="0"/>
      <dgm:spPr/>
    </dgm:pt>
    <dgm:pt modelId="{D5017EAD-101A-AF41-A3EC-29C8B2D4127B}" type="pres">
      <dgm:prSet presAssocID="{CAE71CF0-E388-AA45-9CE4-D8CAC38D42FB}" presName="LShape" presStyleLbl="alignNode1" presStyleIdx="4" presStyleCnt="7"/>
      <dgm:spPr/>
    </dgm:pt>
    <dgm:pt modelId="{58B319B1-09A7-6B40-A137-943B30759263}" type="pres">
      <dgm:prSet presAssocID="{CAE71CF0-E388-AA45-9CE4-D8CAC38D42FB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7A25469E-15A1-1C48-8C2F-100D08E314C2}" type="pres">
      <dgm:prSet presAssocID="{CAE71CF0-E388-AA45-9CE4-D8CAC38D42FB}" presName="Triangle" presStyleLbl="alignNode1" presStyleIdx="5" presStyleCnt="7"/>
      <dgm:spPr/>
    </dgm:pt>
    <dgm:pt modelId="{393CEB2F-1D17-E941-862E-A69D13D3360A}" type="pres">
      <dgm:prSet presAssocID="{E618E9F6-3B2D-4B4D-98BE-F4D77A68F4C8}" presName="sibTrans" presStyleCnt="0"/>
      <dgm:spPr/>
    </dgm:pt>
    <dgm:pt modelId="{D403CC32-2105-C040-9949-A742D2576B4C}" type="pres">
      <dgm:prSet presAssocID="{E618E9F6-3B2D-4B4D-98BE-F4D77A68F4C8}" presName="space" presStyleCnt="0"/>
      <dgm:spPr/>
    </dgm:pt>
    <dgm:pt modelId="{4E5A042E-37AF-0843-A36D-AE150D332876}" type="pres">
      <dgm:prSet presAssocID="{FB3D963F-8FB5-494C-B1CA-AE5D53B2688A}" presName="composite" presStyleCnt="0"/>
      <dgm:spPr/>
    </dgm:pt>
    <dgm:pt modelId="{B41510A0-3E76-3643-BB38-478573ADF313}" type="pres">
      <dgm:prSet presAssocID="{FB3D963F-8FB5-494C-B1CA-AE5D53B2688A}" presName="LShape" presStyleLbl="alignNode1" presStyleIdx="6" presStyleCnt="7"/>
      <dgm:spPr/>
    </dgm:pt>
    <dgm:pt modelId="{1E9EA844-0DF1-4249-9C2E-131B494A66D8}" type="pres">
      <dgm:prSet presAssocID="{FB3D963F-8FB5-494C-B1CA-AE5D53B2688A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5FD0813-6753-AA49-B56B-1C89449C08EB}" srcId="{4996A802-97C2-2247-8046-6905E3D7AA81}" destId="{D16A267F-DF9B-BA4E-BF8C-CBF449034884}" srcOrd="0" destOrd="0" parTransId="{32672520-000D-FC4C-A4B4-2BFD289E6C3D}" sibTransId="{15B34BBA-AA13-224A-8DDF-0E7C4F553A65}"/>
    <dgm:cxn modelId="{B7671957-ED04-6940-A34A-E9C360E37EFB}" type="presOf" srcId="{4996A802-97C2-2247-8046-6905E3D7AA81}" destId="{7336299B-989E-9F41-B48A-B4D9C94BCA7F}" srcOrd="0" destOrd="0" presId="urn:microsoft.com/office/officeart/2009/3/layout/StepUpProcess"/>
    <dgm:cxn modelId="{193C5C8A-F88E-5842-B899-FA74503585C0}" srcId="{4996A802-97C2-2247-8046-6905E3D7AA81}" destId="{C4626F04-1DBA-2B49-9F81-0726CE3E9181}" srcOrd="1" destOrd="0" parTransId="{DB5802C7-4956-9E42-A119-DB17E73023A4}" sibTransId="{36FD3534-98D7-1049-BE73-70355AFD8A75}"/>
    <dgm:cxn modelId="{4A5850BA-3131-8842-A66A-DD6128AE41AA}" type="presOf" srcId="{C4626F04-1DBA-2B49-9F81-0726CE3E9181}" destId="{BD84FE83-D452-3F46-B20E-C10C56210608}" srcOrd="0" destOrd="0" presId="urn:microsoft.com/office/officeart/2009/3/layout/StepUpProcess"/>
    <dgm:cxn modelId="{5AC785D3-BB06-FB46-BC7A-B3DACCC2BF8B}" type="presOf" srcId="{CAE71CF0-E388-AA45-9CE4-D8CAC38D42FB}" destId="{58B319B1-09A7-6B40-A137-943B30759263}" srcOrd="0" destOrd="0" presId="urn:microsoft.com/office/officeart/2009/3/layout/StepUpProcess"/>
    <dgm:cxn modelId="{0A40F5DB-1775-374F-BFD0-8B2A8AA07489}" srcId="{4996A802-97C2-2247-8046-6905E3D7AA81}" destId="{FB3D963F-8FB5-494C-B1CA-AE5D53B2688A}" srcOrd="3" destOrd="0" parTransId="{3CC2A6BF-B698-664C-A4A0-5D79BC9CCC23}" sibTransId="{ACDED5ED-D4E6-7F4B-8F69-124781029427}"/>
    <dgm:cxn modelId="{E60846E1-E34D-EF42-B165-DB896290A5AA}" type="presOf" srcId="{FB3D963F-8FB5-494C-B1CA-AE5D53B2688A}" destId="{1E9EA844-0DF1-4249-9C2E-131B494A66D8}" srcOrd="0" destOrd="0" presId="urn:microsoft.com/office/officeart/2009/3/layout/StepUpProcess"/>
    <dgm:cxn modelId="{4A182AEC-B2D9-FB4F-9FAE-D9D111F6521D}" srcId="{4996A802-97C2-2247-8046-6905E3D7AA81}" destId="{CAE71CF0-E388-AA45-9CE4-D8CAC38D42FB}" srcOrd="2" destOrd="0" parTransId="{E2781B64-AD3F-0247-9D7C-67A182539BE6}" sibTransId="{E618E9F6-3B2D-4B4D-98BE-F4D77A68F4C8}"/>
    <dgm:cxn modelId="{03BD93F9-8F00-5A40-B22C-D498AE05C310}" type="presOf" srcId="{D16A267F-DF9B-BA4E-BF8C-CBF449034884}" destId="{A3ABAB52-2178-E14A-BBA7-9A4B70BFBDCC}" srcOrd="0" destOrd="0" presId="urn:microsoft.com/office/officeart/2009/3/layout/StepUpProcess"/>
    <dgm:cxn modelId="{E9E64DA9-008F-3740-AC00-6ABD07F771CA}" type="presParOf" srcId="{7336299B-989E-9F41-B48A-B4D9C94BCA7F}" destId="{5F0D5EF5-96F3-DF4D-A90C-BDB68DCBDE34}" srcOrd="0" destOrd="0" presId="urn:microsoft.com/office/officeart/2009/3/layout/StepUpProcess"/>
    <dgm:cxn modelId="{F93A9159-04B7-EA47-9EB5-CF3E75F91A1A}" type="presParOf" srcId="{5F0D5EF5-96F3-DF4D-A90C-BDB68DCBDE34}" destId="{405F5D1B-EF72-7C46-ABA7-451FB5C9F901}" srcOrd="0" destOrd="0" presId="urn:microsoft.com/office/officeart/2009/3/layout/StepUpProcess"/>
    <dgm:cxn modelId="{DA78D736-D031-6546-ABC0-22380C28A402}" type="presParOf" srcId="{5F0D5EF5-96F3-DF4D-A90C-BDB68DCBDE34}" destId="{A3ABAB52-2178-E14A-BBA7-9A4B70BFBDCC}" srcOrd="1" destOrd="0" presId="urn:microsoft.com/office/officeart/2009/3/layout/StepUpProcess"/>
    <dgm:cxn modelId="{6A0F5F96-3DD2-4B49-91BF-28344528A9CA}" type="presParOf" srcId="{5F0D5EF5-96F3-DF4D-A90C-BDB68DCBDE34}" destId="{BBB2EF63-E679-AF46-A80D-52F1EC7ACD65}" srcOrd="2" destOrd="0" presId="urn:microsoft.com/office/officeart/2009/3/layout/StepUpProcess"/>
    <dgm:cxn modelId="{FD462F65-8211-F94D-83A7-BE63C8F76633}" type="presParOf" srcId="{7336299B-989E-9F41-B48A-B4D9C94BCA7F}" destId="{078ED15C-7E64-2143-9C31-6775FF73C35F}" srcOrd="1" destOrd="0" presId="urn:microsoft.com/office/officeart/2009/3/layout/StepUpProcess"/>
    <dgm:cxn modelId="{A8CC9296-4AC8-8F4E-BF31-8B6AE3E76554}" type="presParOf" srcId="{078ED15C-7E64-2143-9C31-6775FF73C35F}" destId="{5EB8BF7C-B8A6-6142-A074-87BC3F6AAEAA}" srcOrd="0" destOrd="0" presId="urn:microsoft.com/office/officeart/2009/3/layout/StepUpProcess"/>
    <dgm:cxn modelId="{887706A9-EEA2-D241-BF3C-8E3B64673D1B}" type="presParOf" srcId="{7336299B-989E-9F41-B48A-B4D9C94BCA7F}" destId="{4AE7D839-F86C-A24E-9465-E84B61F09B2C}" srcOrd="2" destOrd="0" presId="urn:microsoft.com/office/officeart/2009/3/layout/StepUpProcess"/>
    <dgm:cxn modelId="{BF655BF6-00B9-E442-8F59-162A4A061F14}" type="presParOf" srcId="{4AE7D839-F86C-A24E-9465-E84B61F09B2C}" destId="{C9C61EB8-5458-FB4C-8839-D08B8D487D8F}" srcOrd="0" destOrd="0" presId="urn:microsoft.com/office/officeart/2009/3/layout/StepUpProcess"/>
    <dgm:cxn modelId="{DD693A40-673A-594E-933C-0988364FE5D9}" type="presParOf" srcId="{4AE7D839-F86C-A24E-9465-E84B61F09B2C}" destId="{BD84FE83-D452-3F46-B20E-C10C56210608}" srcOrd="1" destOrd="0" presId="urn:microsoft.com/office/officeart/2009/3/layout/StepUpProcess"/>
    <dgm:cxn modelId="{CFA289F6-9AE3-EA4C-AD15-320277BF7D82}" type="presParOf" srcId="{4AE7D839-F86C-A24E-9465-E84B61F09B2C}" destId="{EB3BB895-8D76-6C4F-AE40-5A760CFB6440}" srcOrd="2" destOrd="0" presId="urn:microsoft.com/office/officeart/2009/3/layout/StepUpProcess"/>
    <dgm:cxn modelId="{B0FBA0F5-6937-8042-AA85-EB776793C3ED}" type="presParOf" srcId="{7336299B-989E-9F41-B48A-B4D9C94BCA7F}" destId="{65C8FD92-DA4A-9944-801C-5373CE7451BA}" srcOrd="3" destOrd="0" presId="urn:microsoft.com/office/officeart/2009/3/layout/StepUpProcess"/>
    <dgm:cxn modelId="{C4768D22-4C93-F74A-B034-299791129CD5}" type="presParOf" srcId="{65C8FD92-DA4A-9944-801C-5373CE7451BA}" destId="{825B1512-6866-854F-A2E8-A693E1A25AEB}" srcOrd="0" destOrd="0" presId="urn:microsoft.com/office/officeart/2009/3/layout/StepUpProcess"/>
    <dgm:cxn modelId="{2399433C-F6A3-8C44-8867-955062B0CEF8}" type="presParOf" srcId="{7336299B-989E-9F41-B48A-B4D9C94BCA7F}" destId="{F5AB5717-FC24-8047-9EA6-D92A25C38DD7}" srcOrd="4" destOrd="0" presId="urn:microsoft.com/office/officeart/2009/3/layout/StepUpProcess"/>
    <dgm:cxn modelId="{99F39819-B517-D64C-852F-AA70220C0EB6}" type="presParOf" srcId="{F5AB5717-FC24-8047-9EA6-D92A25C38DD7}" destId="{D5017EAD-101A-AF41-A3EC-29C8B2D4127B}" srcOrd="0" destOrd="0" presId="urn:microsoft.com/office/officeart/2009/3/layout/StepUpProcess"/>
    <dgm:cxn modelId="{A889F4EC-23D9-834F-9ECF-F08107535B57}" type="presParOf" srcId="{F5AB5717-FC24-8047-9EA6-D92A25C38DD7}" destId="{58B319B1-09A7-6B40-A137-943B30759263}" srcOrd="1" destOrd="0" presId="urn:microsoft.com/office/officeart/2009/3/layout/StepUpProcess"/>
    <dgm:cxn modelId="{C380720D-BF1A-794C-8202-7E8079B23C9E}" type="presParOf" srcId="{F5AB5717-FC24-8047-9EA6-D92A25C38DD7}" destId="{7A25469E-15A1-1C48-8C2F-100D08E314C2}" srcOrd="2" destOrd="0" presId="urn:microsoft.com/office/officeart/2009/3/layout/StepUpProcess"/>
    <dgm:cxn modelId="{8F4F4E19-5331-114C-AC84-D39BB4765B84}" type="presParOf" srcId="{7336299B-989E-9F41-B48A-B4D9C94BCA7F}" destId="{393CEB2F-1D17-E941-862E-A69D13D3360A}" srcOrd="5" destOrd="0" presId="urn:microsoft.com/office/officeart/2009/3/layout/StepUpProcess"/>
    <dgm:cxn modelId="{80F4F735-BA50-354C-9FE3-289BA6DC26E8}" type="presParOf" srcId="{393CEB2F-1D17-E941-862E-A69D13D3360A}" destId="{D403CC32-2105-C040-9949-A742D2576B4C}" srcOrd="0" destOrd="0" presId="urn:microsoft.com/office/officeart/2009/3/layout/StepUpProcess"/>
    <dgm:cxn modelId="{B6BF887D-FE03-9346-9BF4-33A8122920FB}" type="presParOf" srcId="{7336299B-989E-9F41-B48A-B4D9C94BCA7F}" destId="{4E5A042E-37AF-0843-A36D-AE150D332876}" srcOrd="6" destOrd="0" presId="urn:microsoft.com/office/officeart/2009/3/layout/StepUpProcess"/>
    <dgm:cxn modelId="{F9DE4C1A-418A-894C-90DE-662ED97E0A93}" type="presParOf" srcId="{4E5A042E-37AF-0843-A36D-AE150D332876}" destId="{B41510A0-3E76-3643-BB38-478573ADF313}" srcOrd="0" destOrd="0" presId="urn:microsoft.com/office/officeart/2009/3/layout/StepUpProcess"/>
    <dgm:cxn modelId="{B417926B-857A-714B-B6A0-591AB2A0760E}" type="presParOf" srcId="{4E5A042E-37AF-0843-A36D-AE150D332876}" destId="{1E9EA844-0DF1-4249-9C2E-131B494A66D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F2F09-E4A1-564A-897D-7D69A4F7B7B4}">
      <dsp:nvSpPr>
        <dsp:cNvPr id="0" name=""/>
        <dsp:cNvSpPr/>
      </dsp:nvSpPr>
      <dsp:spPr>
        <a:xfrm>
          <a:off x="822231" y="0"/>
          <a:ext cx="3138208" cy="31382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Funder</a:t>
          </a:r>
        </a:p>
      </dsp:txBody>
      <dsp:txXfrm>
        <a:off x="1952613" y="156910"/>
        <a:ext cx="877442" cy="470731"/>
      </dsp:txXfrm>
    </dsp:sp>
    <dsp:sp modelId="{A9327442-5BFB-7C40-B403-864ED6829981}">
      <dsp:nvSpPr>
        <dsp:cNvPr id="0" name=""/>
        <dsp:cNvSpPr/>
      </dsp:nvSpPr>
      <dsp:spPr>
        <a:xfrm>
          <a:off x="1136051" y="627641"/>
          <a:ext cx="2510566" cy="25105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Provider- Program</a:t>
          </a:r>
        </a:p>
      </dsp:txBody>
      <dsp:txXfrm>
        <a:off x="1952613" y="778275"/>
        <a:ext cx="877442" cy="451901"/>
      </dsp:txXfrm>
    </dsp:sp>
    <dsp:sp modelId="{B99F2161-8737-F441-ACCD-B8B61D34150C}">
      <dsp:nvSpPr>
        <dsp:cNvPr id="0" name=""/>
        <dsp:cNvSpPr/>
      </dsp:nvSpPr>
      <dsp:spPr>
        <a:xfrm>
          <a:off x="1449872" y="1255283"/>
          <a:ext cx="1882924" cy="1882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Provider- Job</a:t>
          </a:r>
        </a:p>
      </dsp:txBody>
      <dsp:txXfrm>
        <a:off x="1952613" y="1396502"/>
        <a:ext cx="877442" cy="423658"/>
      </dsp:txXfrm>
    </dsp:sp>
    <dsp:sp modelId="{CDA8051C-F709-204C-B5F0-11F37EB2DFD7}">
      <dsp:nvSpPr>
        <dsp:cNvPr id="0" name=""/>
        <dsp:cNvSpPr/>
      </dsp:nvSpPr>
      <dsp:spPr>
        <a:xfrm>
          <a:off x="1763693" y="1882924"/>
          <a:ext cx="1255283" cy="12552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Worker</a:t>
          </a:r>
        </a:p>
      </dsp:txBody>
      <dsp:txXfrm>
        <a:off x="1947525" y="2196745"/>
        <a:ext cx="887619" cy="627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F5D1B-EF72-7C46-ABA7-451FB5C9F901}">
      <dsp:nvSpPr>
        <dsp:cNvPr id="0" name=""/>
        <dsp:cNvSpPr/>
      </dsp:nvSpPr>
      <dsp:spPr>
        <a:xfrm rot="5400000">
          <a:off x="383010" y="1816144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BAB52-2178-E14A-BBA7-9A4B70BFBDCC}">
      <dsp:nvSpPr>
        <dsp:cNvPr id="0" name=""/>
        <dsp:cNvSpPr/>
      </dsp:nvSpPr>
      <dsp:spPr>
        <a:xfrm>
          <a:off x="191941" y="2385225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Knowledge.</a:t>
          </a:r>
        </a:p>
      </dsp:txBody>
      <dsp:txXfrm>
        <a:off x="191941" y="2385225"/>
        <a:ext cx="1719530" cy="1507269"/>
      </dsp:txXfrm>
    </dsp:sp>
    <dsp:sp modelId="{BBB2EF63-E679-AF46-A80D-52F1EC7ACD65}">
      <dsp:nvSpPr>
        <dsp:cNvPr id="0" name=""/>
        <dsp:cNvSpPr/>
      </dsp:nvSpPr>
      <dsp:spPr>
        <a:xfrm>
          <a:off x="1587032" y="1675922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61EB8-5458-FB4C-8839-D08B8D487D8F}">
      <dsp:nvSpPr>
        <dsp:cNvPr id="0" name=""/>
        <dsp:cNvSpPr/>
      </dsp:nvSpPr>
      <dsp:spPr>
        <a:xfrm rot="5400000">
          <a:off x="2488051" y="1295250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4FE83-D452-3F46-B20E-C10C56210608}">
      <dsp:nvSpPr>
        <dsp:cNvPr id="0" name=""/>
        <dsp:cNvSpPr/>
      </dsp:nvSpPr>
      <dsp:spPr>
        <a:xfrm>
          <a:off x="2296983" y="1864330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Experience.</a:t>
          </a:r>
        </a:p>
      </dsp:txBody>
      <dsp:txXfrm>
        <a:off x="2296983" y="1864330"/>
        <a:ext cx="1719530" cy="1507269"/>
      </dsp:txXfrm>
    </dsp:sp>
    <dsp:sp modelId="{EB3BB895-8D76-6C4F-AE40-5A760CFB6440}">
      <dsp:nvSpPr>
        <dsp:cNvPr id="0" name=""/>
        <dsp:cNvSpPr/>
      </dsp:nvSpPr>
      <dsp:spPr>
        <a:xfrm>
          <a:off x="3692074" y="1155027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017EAD-101A-AF41-A3EC-29C8B2D4127B}">
      <dsp:nvSpPr>
        <dsp:cNvPr id="0" name=""/>
        <dsp:cNvSpPr/>
      </dsp:nvSpPr>
      <dsp:spPr>
        <a:xfrm rot="5400000">
          <a:off x="4593093" y="774355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B319B1-09A7-6B40-A137-943B30759263}">
      <dsp:nvSpPr>
        <dsp:cNvPr id="0" name=""/>
        <dsp:cNvSpPr/>
      </dsp:nvSpPr>
      <dsp:spPr>
        <a:xfrm>
          <a:off x="4402024" y="1343436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Examples.</a:t>
          </a:r>
        </a:p>
      </dsp:txBody>
      <dsp:txXfrm>
        <a:off x="4402024" y="1343436"/>
        <a:ext cx="1719530" cy="1507269"/>
      </dsp:txXfrm>
    </dsp:sp>
    <dsp:sp modelId="{7A25469E-15A1-1C48-8C2F-100D08E314C2}">
      <dsp:nvSpPr>
        <dsp:cNvPr id="0" name=""/>
        <dsp:cNvSpPr/>
      </dsp:nvSpPr>
      <dsp:spPr>
        <a:xfrm>
          <a:off x="5797115" y="634133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1510A0-3E76-3643-BB38-478573ADF313}">
      <dsp:nvSpPr>
        <dsp:cNvPr id="0" name=""/>
        <dsp:cNvSpPr/>
      </dsp:nvSpPr>
      <dsp:spPr>
        <a:xfrm rot="5400000">
          <a:off x="6698134" y="253461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EA844-0DF1-4249-9C2E-131B494A66D8}">
      <dsp:nvSpPr>
        <dsp:cNvPr id="0" name=""/>
        <dsp:cNvSpPr/>
      </dsp:nvSpPr>
      <dsp:spPr>
        <a:xfrm>
          <a:off x="6507066" y="822541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We can intentionally shape what comes next.</a:t>
          </a:r>
        </a:p>
      </dsp:txBody>
      <dsp:txXfrm>
        <a:off x="6507066" y="822541"/>
        <a:ext cx="1719530" cy="1507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60037-9F08-B14D-BFA1-DEED8335F58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0E0B6-362F-5C40-B02C-DFB56D469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0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9822B-13B4-C649-87DF-B35E6DE41E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324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C0239-F6F7-41B8-85CB-F71428BBEA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62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6" name="Shape 14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90805" indent="-90805">
              <a:lnSpc>
                <a:spcPct val="72000"/>
              </a:lnSpc>
              <a:defRPr sz="1500"/>
            </a:pPr>
            <a:endParaRPr dirty="0"/>
          </a:p>
          <a:p>
            <a:endParaRPr dirty="0"/>
          </a:p>
          <a:p>
            <a:pPr>
              <a:defRPr>
                <a:solidFill>
                  <a:srgbClr val="FF0000"/>
                </a:solidFill>
              </a:defRPr>
            </a:pP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B9226-B25B-E15B-6395-0118DA461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DD3F9A-A4A2-9B1D-B572-F7DD1BFE8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275515-FB4B-2D45-C267-E7CA7174D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9A338-3529-0A1D-C045-D8F6BEFDF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0F13D7-73F9-E54E-A235-AD5A051708D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889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9822B-13B4-C649-87DF-B35E6DE41E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081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9822B-13B4-C649-87DF-B35E6DE41E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36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44ADF6-03FD-D745-9D72-266A93A628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84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44ADF6-03FD-D745-9D72-266A93A628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63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70E0B6-362F-5C40-B02C-DFB56D4697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12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70E0B6-362F-5C40-B02C-DFB56D4697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62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70E0B6-362F-5C40-B02C-DFB56D4697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33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E2977B-3601-4751-B190-8EE2D8BCDA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9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3078E-8F11-1CD0-A714-5D1FCB7C6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DCC1A-F330-5753-B7B9-40FA18058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43DBA-0FFD-EBC8-DCCD-77E59C7C1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0CB-8998-6C44-A454-E6FE5207717B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4D70F-569C-4D82-0D89-317AF3AD5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E01B8-DE1C-525B-11C8-92D3226D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8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8F5A-A4A7-2F49-7703-363FF01F4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46530-9F35-EFDF-97C9-DA595AC7F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CC822-04F2-8ACE-822F-79EC138DE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D195-08BB-C04A-9D78-8C44827EB8BB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99C98-9CE6-67A1-E5E6-2EB000A05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C0C30-3193-DD19-B7C0-8E6EA1A7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8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DBBE81-86C7-ECD7-4656-0C041656B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AC0C2-C3F6-79F3-9B51-7DFB16101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3A9A6-F854-8E67-9718-628B556D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21F1B-E65D-F64A-A5AF-AABFE97F4E8C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FB4D-167A-EEDA-3871-D80C3330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CCD1-E459-E411-9943-AC0F3F63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32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3078E-8F11-1CD0-A714-5D1FCB7C6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DCC1A-F330-5753-B7B9-40FA18058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4D70F-569C-4D82-0D89-317AF3AD5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3000" y="6356350"/>
            <a:ext cx="3086100" cy="365125"/>
          </a:xfrm>
        </p:spPr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E01B8-DE1C-525B-11C8-92D3226D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98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6D80D-BFC8-FC32-F9C1-025A25A5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A5715-908F-E3C5-A567-91497BE89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9DD3F-CE6B-3DCC-8100-92248F243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2AE75-A57B-0E22-962E-FBB953CC9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50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9CE3-F625-0DDF-6648-C87557875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A79EB-3D19-9793-CB88-0848A9673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1FD6E-FD93-1ED7-8DA5-DC7319CF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3DC0B-08F0-C4A8-BBB9-11DAF323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1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FED36-F6DE-F40D-A0F8-68281DE9C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E23A2-CE6C-0E8E-D615-EB50E520CD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FA83A-DBBF-71D7-37B7-E30D1DC39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8B189-69D0-1B80-2FC1-398DD3EEB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127B2-50C4-B579-B915-06F35ADE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89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E4672-523B-8D1C-01F7-CE066FE8D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D7B92-088B-0354-878C-B345A47F5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6C75E-2E93-5566-BB79-4C053FC6F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38528-EA6C-0E3E-68F7-CCDB24344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FB096-2D08-8817-4396-E9B893CFB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D6B2D7-7E98-1772-00D1-BB0DDC5F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3D9AC-75B9-CBDE-4215-F633B058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4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64B67-AC11-5212-A780-FAD76A765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3A115-866A-E714-9290-98223CB7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C20D00-B0F5-5B00-1C66-F2ADA311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90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90DBD6-BA30-B0E1-D7E2-BF61CF274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05EA7-9E00-A199-1424-93715B81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07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EED3-0217-5285-035A-142F2F57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F53EF-FB67-7DE5-E23D-7F7392753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2D5A69-6611-308D-9213-42A073BC6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BDFAB-59AA-19F5-0642-F16E3071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37A924-B4A9-3D41-8049-B2445DFFC93A}" type="datetime1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D605C-AB78-3F6A-0041-1AFB2207C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50CB3-6B9D-F418-3F1C-15BF5AFF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6D80D-BFC8-FC32-F9C1-025A25A5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A5715-908F-E3C5-A567-91497BE89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45B4E-E75B-5D3C-3943-83D0FAB4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/>
          <a:p>
            <a:fld id="{408D19CF-6FCE-044F-B475-959F80BFDF67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9DD3F-CE6B-3DCC-8100-92248F243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2AE75-A57B-0E22-962E-FBB953CC9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9" name="AccentBar"/>
          <p:cNvSpPr>
            <a:spLocks noGrp="1" noSelect="1" noMove="1" noResize="1"/>
          </p:cNvSpPr>
          <p:nvPr/>
        </p:nvSpPr>
        <p:spPr>
          <a:xfrm>
            <a:off x="457200" y="1346200"/>
            <a:ext cx="8229600" cy="5715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6949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4EEAE-BDC4-D968-4F9F-2F4C57B3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6F5602-4FEF-DE12-C92D-7E703E050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96155-0893-AA0E-2F71-3248EE600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78D39-172C-1224-E46B-34185EF6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8A11100-2542-7945-B03A-3744AFEFCCA9}" type="datetime1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645E8-657C-CC6F-45FC-5EA7CFD9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88648-0119-587E-E528-D8E49201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2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8F5A-A4A7-2F49-7703-363FF01F4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46530-9F35-EFDF-97C9-DA595AC7F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CC822-04F2-8ACE-822F-79EC138DE2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17DEE89-8127-6542-B985-5679B22908F7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99C98-9CE6-67A1-E5E6-2EB000A05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C0C30-3193-DD19-B7C0-8E6EA1A7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968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DBBE81-86C7-ECD7-4656-0C041656B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AC0C2-C3F6-79F3-9B51-7DFB16101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3A9A6-F854-8E67-9718-628B556D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E9B02-CC58-BC4B-962F-66B8003AB7AA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FB4D-167A-EEDA-3871-D80C3330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CCD1-E459-E411-9943-AC0F3F63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3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9CE3-F625-0DDF-6648-C87557875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A79EB-3D19-9793-CB88-0848A9673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E8008-0A5C-4A97-851C-96511CA0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C9E46-0968-044B-A132-BEBF7C7C8E2F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1FD6E-FD93-1ED7-8DA5-DC7319CF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3DC0B-08F0-C4A8-BBB9-11DAF323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6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FED36-F6DE-F40D-A0F8-68281DE9C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E23A2-CE6C-0E8E-D615-EB50E520CD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FA83A-DBBF-71D7-37B7-E30D1DC39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8B189-69D0-1B80-2FC1-398DD3EEB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1195" y="6356351"/>
            <a:ext cx="3086100" cy="365125"/>
          </a:xfrm>
        </p:spPr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127B2-50C4-B579-B915-06F35ADE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4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E4672-523B-8D1C-01F7-CE066FE8D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D7B92-088B-0354-878C-B345A47F5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6C75E-2E93-5566-BB79-4C053FC6F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38528-EA6C-0E3E-68F7-CCDB24344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FB096-2D08-8817-4396-E9B893CFB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2784AD-54FD-A254-25C9-4DBEC7A1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E2EA-BDA8-1340-A1FA-6A1B3E1DA0E5}" type="datetime1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D6B2D7-7E98-1772-00D1-BB0DDC5F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3D9AC-75B9-CBDE-4215-F633B058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8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64B67-AC11-5212-A780-FAD76A765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9D00DB-5C32-F5ED-4D4D-E0C06C520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E3AE-E46C-FF4B-B388-E1415F85A885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3A115-866A-E714-9290-98223CB7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C20D00-B0F5-5B00-1C66-F2ADA311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1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8DCBC-A883-B6E6-7510-2E8A3DBF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51F8-4D7C-6A4B-8A8F-C709A8A38C20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90DBD6-BA30-B0E1-D7E2-BF61CF274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05EA7-9E00-A199-1424-93715B81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0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EED3-0217-5285-035A-142F2F57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F53EF-FB67-7DE5-E23D-7F7392753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2D5A69-6611-308D-9213-42A073BC6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BDFAB-59AA-19F5-0642-F16E3071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AEC5-2BDD-D744-ABB5-D84FF2CBF887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D605C-AB78-3F6A-0041-1AFB2207C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50CB3-6B9D-F418-3F1C-15BF5AFF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4EEAE-BDC4-D968-4F9F-2F4C57B3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6F5602-4FEF-DE12-C92D-7E703E050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96155-0893-AA0E-2F71-3248EE600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78D39-172C-1224-E46B-34185EF6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66DB-C3D3-7E45-8128-9465A43DC15E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645E8-657C-CC6F-45FC-5EA7CFD9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88648-0119-587E-E528-D8E49201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1AE7C5-7B4E-E5B1-6BFE-4E50DBC72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E284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DB48-CE32-AC24-477B-4C337A119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0DB00-516D-3146-FBF0-65A494409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aseline="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323029-8A28-D043-A307-5464D13EBB1E}" type="datetime1">
              <a:rPr lang="en-US" sz="1100" smtClean="0"/>
              <a:t>3/30/2026</a:t>
            </a:fld>
            <a:endParaRPr lang="en-US" sz="11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16AE4-D1F3-5177-EF78-D0F252610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-573985" y="637153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3F11E-529A-9074-7E1B-56EADF705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8700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1AE7C5-7B4E-E5B1-6BFE-4E50DBC72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E284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DB48-CE32-AC24-477B-4C337A119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16AE4-D1F3-5177-EF78-D0F252610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algn="l"/>
            <a:r>
              <a:rPr lang="en-US" dirty="0"/>
              <a:t>CSAVR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3F11E-529A-9074-7E1B-56EADF705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1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sabilitystatistics.org/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sabilitystatistics.or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3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AccentLeft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00000" cy="6858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0" name="MainTitle"/>
          <p:cNvSpPr/>
          <p:nvPr/>
        </p:nvSpPr>
        <p:spPr>
          <a:xfrm>
            <a:off x="600000" y="1100000"/>
            <a:ext cx="7900000" cy="1800000"/>
          </a:xfrm>
          <a:prstGeom prst="rect">
            <a:avLst/>
          </a:prstGeom>
          <a:noFill/>
          <a:ln>
            <a:noFill/>
          </a:ln>
        </p:spPr>
        <p:txBody>
          <a:bodyPr lIns="100000" tIns="0" rIns="100000" bIns="0" anchor="b"/>
          <a:lstStyle/>
          <a:p>
            <a:pPr algn="l"/>
            <a:r>
              <a:rPr lang="en-US" sz="4000" b="1" dirty="0">
                <a:solidFill>
                  <a:srgbClr val="FFFFFF"/>
                </a:solidFill>
                <a:latin typeface="Calibri"/>
              </a:rPr>
              <a:t>Customized Employment:</a:t>
            </a:r>
          </a:p>
          <a:p>
            <a:pPr algn="l"/>
            <a:r>
              <a:rPr lang="en-US" sz="4000" b="1" dirty="0">
                <a:solidFill>
                  <a:srgbClr val="FFFFFF"/>
                </a:solidFill>
                <a:latin typeface="Calibri"/>
              </a:rPr>
              <a:t>Is It Time To Try Another Way?</a:t>
            </a:r>
          </a:p>
        </p:txBody>
      </p:sp>
      <p:sp>
        <p:nvSpPr>
          <p:cNvPr id="111" name="TitleRu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0000" y="2950000"/>
            <a:ext cx="2000000" cy="6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2" name="Subtitle"/>
          <p:cNvSpPr/>
          <p:nvPr/>
        </p:nvSpPr>
        <p:spPr>
          <a:xfrm>
            <a:off x="600000" y="3100000"/>
            <a:ext cx="7900000" cy="700000"/>
          </a:xfrm>
          <a:prstGeom prst="rect">
            <a:avLst/>
          </a:prstGeom>
          <a:noFill/>
          <a:ln>
            <a:noFill/>
          </a:ln>
        </p:spPr>
        <p:txBody>
          <a:bodyPr lIns="100000" tIns="80000" rIns="100000" bIns="0" anchor="t"/>
          <a:lstStyle/>
          <a:p>
            <a:pPr algn="l"/>
            <a:r>
              <a:rPr lang="en-US" sz="1800" dirty="0">
                <a:solidFill>
                  <a:srgbClr val="E8EFF5"/>
                </a:solidFill>
                <a:latin typeface="Calibri"/>
              </a:rPr>
              <a:t>CSAVR Spring Conference 2026</a:t>
            </a:r>
          </a:p>
        </p:txBody>
      </p:sp>
      <p:sp>
        <p:nvSpPr>
          <p:cNvPr id="113" name="Presenter"/>
          <p:cNvSpPr/>
          <p:nvPr/>
        </p:nvSpPr>
        <p:spPr>
          <a:xfrm>
            <a:off x="600000" y="3800000"/>
            <a:ext cx="5000000" cy="700000"/>
          </a:xfrm>
          <a:prstGeom prst="rect">
            <a:avLst/>
          </a:prstGeom>
          <a:noFill/>
          <a:ln>
            <a:noFill/>
          </a:ln>
        </p:spPr>
        <p:txBody>
          <a:bodyPr lIns="100000" tIns="0" rIns="100000" bIns="0" anchor="t"/>
          <a:lstStyle/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F2F4F7"/>
                </a:solidFill>
                <a:latin typeface="Calibri"/>
              </a:rPr>
              <a:t>Beth Keeton, GHA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F2F4F7"/>
                </a:solidFill>
                <a:latin typeface="Calibri"/>
              </a:rPr>
              <a:t>Donna </a:t>
            </a:r>
            <a:r>
              <a:rPr lang="en-US" sz="1400" dirty="0" err="1">
                <a:solidFill>
                  <a:srgbClr val="F2F4F7"/>
                </a:solidFill>
                <a:latin typeface="Calibri"/>
              </a:rPr>
              <a:t>Bonessi</a:t>
            </a:r>
            <a:r>
              <a:rPr lang="en-US" sz="1400" dirty="0">
                <a:solidFill>
                  <a:srgbClr val="F2F4F7"/>
                </a:solidFill>
                <a:latin typeface="Calibri"/>
              </a:rPr>
              <a:t>, VA DARS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F2F4F7"/>
                </a:solidFill>
                <a:latin typeface="Calibri"/>
              </a:rPr>
              <a:t>Therese Fimian, MG&amp;A</a:t>
            </a:r>
          </a:p>
        </p:txBody>
      </p:sp>
      <p:pic>
        <p:nvPicPr>
          <p:cNvPr id="2" name="Picture 1" descr="Marc Gold and Associates logo">
            <a:extLst>
              <a:ext uri="{FF2B5EF4-FFF2-40B4-BE49-F238E27FC236}">
                <a16:creationId xmlns:a16="http://schemas.microsoft.com/office/drawing/2014/main" id="{83E9F504-AE3C-D66F-3104-4928B0ABE003}"/>
              </a:ext>
            </a:extLst>
          </p:cNvPr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717" y="5336610"/>
            <a:ext cx="1823233" cy="824444"/>
          </a:xfrm>
          <a:prstGeom prst="rect">
            <a:avLst/>
          </a:prstGeom>
        </p:spPr>
      </p:pic>
      <p:pic>
        <p:nvPicPr>
          <p:cNvPr id="3" name="Picture 2" descr="Virginia DARS logo">
            <a:extLst>
              <a:ext uri="{FF2B5EF4-FFF2-40B4-BE49-F238E27FC236}">
                <a16:creationId xmlns:a16="http://schemas.microsoft.com/office/drawing/2014/main" id="{3D55F5FF-2384-EFAF-DC6D-787A8704BC5D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2667" y="5319806"/>
            <a:ext cx="1814475" cy="84124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" name="Picture 3" descr="Griffin-Hammis Associates logo">
            <a:extLst>
              <a:ext uri="{FF2B5EF4-FFF2-40B4-BE49-F238E27FC236}">
                <a16:creationId xmlns:a16="http://schemas.microsoft.com/office/drawing/2014/main" id="{AC94A1BD-9DEC-BD02-9A98-A0D27D896F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9273" y="5319806"/>
            <a:ext cx="1814476" cy="826892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EF14E57-38CD-A025-6A74-A7FBD3B0E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-2387600"/>
            <a:ext cx="6858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Customized Employment: Is It Time To Try Another Way?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 Blueprint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3113"/>
            <a:ext cx="7779626" cy="2705108"/>
          </a:xfrm>
        </p:spPr>
        <p:txBody>
          <a:bodyPr>
            <a:normAutofit/>
          </a:bodyPr>
          <a:lstStyle/>
          <a:p>
            <a:r>
              <a:rPr lang="en-US" dirty="0"/>
              <a:t>CE Blueprint = a way to see the system</a:t>
            </a:r>
          </a:p>
          <a:p>
            <a:r>
              <a:rPr lang="en-US" dirty="0"/>
              <a:t>Comes from Performance Improvement field</a:t>
            </a:r>
          </a:p>
          <a:p>
            <a:r>
              <a:rPr lang="en-US" dirty="0"/>
              <a:t>Validated, evidence-based model</a:t>
            </a:r>
          </a:p>
          <a:p>
            <a:r>
              <a:rPr lang="en-US" dirty="0"/>
              <a:t>Provides a framework for identifying key drivers at each level</a:t>
            </a:r>
          </a:p>
          <a:p>
            <a:r>
              <a:rPr lang="en-US" dirty="0"/>
              <a:t>Supports inherent interdependence</a:t>
            </a:r>
          </a:p>
          <a:p>
            <a:r>
              <a:rPr lang="en-US" dirty="0"/>
              <a:t>Conditions must be met at ALL LEVELS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 descr="Layered graphic, with each layer labeled: funder, provider-program, provider-job, worker.">
            <a:extLst>
              <a:ext uri="{FF2B5EF4-FFF2-40B4-BE49-F238E27FC236}">
                <a16:creationId xmlns:a16="http://schemas.microsoft.com/office/drawing/2014/main" id="{47E47D8C-E2DA-B704-F25F-7C5E3265D0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863973"/>
              </p:ext>
            </p:extLst>
          </p:nvPr>
        </p:nvGraphicFramePr>
        <p:xfrm>
          <a:off x="4845425" y="3429000"/>
          <a:ext cx="4782670" cy="3138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598AB5-BCB6-C602-E2AB-1312017EF00C}"/>
              </a:ext>
            </a:extLst>
          </p:cNvPr>
          <p:cNvSpPr txBox="1"/>
          <p:nvPr/>
        </p:nvSpPr>
        <p:spPr>
          <a:xfrm>
            <a:off x="628650" y="4628556"/>
            <a:ext cx="478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Problems often surface at the worker level—    but that’s rarely where they originate.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627C7-D2C4-AD3D-370C-050E54C89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10</a:t>
            </a:fld>
            <a:endParaRPr lang="en-US" b="1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8F794-CD82-2170-280B-C0B7B667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0" name="TitleVis"/>
          <p:cNvSpPr>
            <a:spLocks noGrp="1"/>
          </p:cNvSpPr>
          <p:nvPr>
            <p:ph type="title" idx="4294967295"/>
          </p:nvPr>
        </p:nvSpPr>
        <p:spPr>
          <a:xfrm>
            <a:off x="457200" y="200000"/>
            <a:ext cx="8000000" cy="900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0000" tIns="0" rIns="60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It Takes—Across All Levels</a:t>
            </a:r>
          </a:p>
        </p:txBody>
      </p:sp>
      <p:sp>
        <p:nvSpPr>
          <p:cNvPr id="161" name="Rect1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0000"/>
            <a:ext cx="8229600" cy="50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0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000" y="125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1" name="Rect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2000" y="1250000"/>
            <a:ext cx="38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2" name="Icon122"/>
          <p:cNvSpPr/>
          <p:nvPr/>
        </p:nvSpPr>
        <p:spPr>
          <a:xfrm>
            <a:off x="722000" y="1430000"/>
            <a:ext cx="480000" cy="48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Arial"/>
              </a:rPr>
              <a:t>⬆</a:t>
            </a:r>
          </a:p>
        </p:txBody>
      </p:sp>
      <p:sp>
        <p:nvSpPr>
          <p:cNvPr id="123" name="Hdr0"/>
          <p:cNvSpPr/>
          <p:nvPr/>
        </p:nvSpPr>
        <p:spPr>
          <a:xfrm>
            <a:off x="1302000" y="145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System / Funder</a:t>
            </a:r>
          </a:p>
        </p:txBody>
      </p:sp>
      <p:sp>
        <p:nvSpPr>
          <p:cNvPr id="124" name="Bullets0"/>
          <p:cNvSpPr/>
          <p:nvPr/>
        </p:nvSpPr>
        <p:spPr>
          <a:xfrm>
            <a:off x="672000" y="195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Clear CE definitions &amp; expectations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Consistent referrals that match provider capacity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Funding supports necessary time &amp; intensity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Incentives &amp; accountability reinforce CE delivery</a:t>
            </a:r>
          </a:p>
        </p:txBody>
      </p:sp>
      <p:sp>
        <p:nvSpPr>
          <p:cNvPr id="125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125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6" name="Rect1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000" y="1250000"/>
            <a:ext cx="3800000" cy="80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7" name="Icon127"/>
          <p:cNvSpPr/>
          <p:nvPr/>
        </p:nvSpPr>
        <p:spPr>
          <a:xfrm>
            <a:off x="4922000" y="1430000"/>
            <a:ext cx="480000" cy="48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Segoe UI Emoji"/>
              </a:rPr>
              <a:t>🏢</a:t>
            </a:r>
          </a:p>
        </p:txBody>
      </p:sp>
      <p:sp>
        <p:nvSpPr>
          <p:cNvPr id="128" name="Hdr1"/>
          <p:cNvSpPr/>
          <p:nvPr/>
        </p:nvSpPr>
        <p:spPr>
          <a:xfrm>
            <a:off x="5502000" y="145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Provider Organization (Program)</a:t>
            </a:r>
          </a:p>
        </p:txBody>
      </p:sp>
      <p:sp>
        <p:nvSpPr>
          <p:cNvPr id="129" name="Bullets1"/>
          <p:cNvSpPr/>
          <p:nvPr/>
        </p:nvSpPr>
        <p:spPr>
          <a:xfrm>
            <a:off x="4872000" y="195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</a:t>
            </a:r>
            <a:r>
              <a:rPr lang="en-US" sz="1100" dirty="0">
                <a:solidFill>
                  <a:srgbClr val="4A5568"/>
                </a:solidFill>
                <a:latin typeface="Calibri"/>
              </a:rPr>
              <a:t> </a:t>
            </a:r>
            <a:r>
              <a:rPr lang="en-US" sz="1300" dirty="0">
                <a:solidFill>
                  <a:srgbClr val="4A5568"/>
                </a:solidFill>
                <a:latin typeface="Calibri"/>
              </a:rPr>
              <a:t>CE is a distinct, funded service line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Dedicated staffing with protected CE time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Clear targets (hours, progression, outcomes)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Internal operations aligned to CE workflow</a:t>
            </a:r>
          </a:p>
        </p:txBody>
      </p:sp>
      <p:sp>
        <p:nvSpPr>
          <p:cNvPr id="130" name="Card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000" y="400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1" name="Rect1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2000" y="4000000"/>
            <a:ext cx="3800000" cy="8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2" name="Icon132"/>
          <p:cNvSpPr/>
          <p:nvPr/>
        </p:nvSpPr>
        <p:spPr>
          <a:xfrm>
            <a:off x="722000" y="4180000"/>
            <a:ext cx="480000" cy="48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0E2841"/>
                </a:solidFill>
                <a:latin typeface="Segoe UI Symbol"/>
              </a:rPr>
              <a:t>☑</a:t>
            </a:r>
          </a:p>
        </p:txBody>
      </p:sp>
      <p:sp>
        <p:nvSpPr>
          <p:cNvPr id="133" name="Hdr2"/>
          <p:cNvSpPr/>
          <p:nvPr/>
        </p:nvSpPr>
        <p:spPr>
          <a:xfrm>
            <a:off x="1302000" y="420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Provider Org (Job Design &amp; Mgmt)</a:t>
            </a:r>
          </a:p>
        </p:txBody>
      </p:sp>
      <p:sp>
        <p:nvSpPr>
          <p:cNvPr id="134" name="Bullets2"/>
          <p:cNvSpPr/>
          <p:nvPr/>
        </p:nvSpPr>
        <p:spPr>
          <a:xfrm>
            <a:off x="672000" y="470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CE role clearly defined &amp; staff selected for fit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Time expectations supported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Ongoing coaching + active case progression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Access to mentoring, tools, and feedback</a:t>
            </a:r>
          </a:p>
        </p:txBody>
      </p:sp>
      <p:sp>
        <p:nvSpPr>
          <p:cNvPr id="135" name="Card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400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6" name="Rect1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000" y="4000000"/>
            <a:ext cx="38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7" name="Icon137"/>
          <p:cNvSpPr/>
          <p:nvPr/>
        </p:nvSpPr>
        <p:spPr>
          <a:xfrm>
            <a:off x="4922000" y="4180000"/>
            <a:ext cx="480000" cy="48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Segoe UI Emoji"/>
              </a:rPr>
              <a:t>👤</a:t>
            </a:r>
          </a:p>
        </p:txBody>
      </p:sp>
      <p:sp>
        <p:nvSpPr>
          <p:cNvPr id="138" name="Hdr3"/>
          <p:cNvSpPr/>
          <p:nvPr/>
        </p:nvSpPr>
        <p:spPr>
          <a:xfrm>
            <a:off x="5502000" y="420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Employment Specialist</a:t>
            </a:r>
          </a:p>
        </p:txBody>
      </p:sp>
      <p:sp>
        <p:nvSpPr>
          <p:cNvPr id="139" name="Bullets3"/>
          <p:cNvSpPr/>
          <p:nvPr/>
        </p:nvSpPr>
        <p:spPr>
          <a:xfrm>
            <a:off x="4872000" y="470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Skills + attributes aligned with CE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Feels supported within organization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Internal motivation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Sufficiently rewarded</a:t>
            </a:r>
          </a:p>
          <a:p>
            <a:pPr algn="l">
              <a:spcAft>
                <a:spcPts val="200"/>
              </a:spcAft>
            </a:pPr>
            <a:r>
              <a:rPr lang="en-US" sz="1300" dirty="0">
                <a:solidFill>
                  <a:srgbClr val="4A5568"/>
                </a:solidFill>
                <a:latin typeface="Calibri"/>
              </a:rPr>
              <a:t>• Accountable to fidelity &amp; quality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6425C5-0E54-1175-F691-44DE69A9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11</a:t>
            </a:fld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0CD524-9A99-D24A-7A0B-F4ACBF66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Fidelity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000"/>
            <a:ext cx="8229600" cy="51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0" name="B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0" name="Icon120"/>
          <p:cNvSpPr/>
          <p:nvPr/>
        </p:nvSpPr>
        <p:spPr>
          <a:xfrm>
            <a:off x="1697000" y="1400000"/>
            <a:ext cx="550000" cy="55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000000"/>
                </a:solidFill>
                <a:latin typeface="Calibri"/>
              </a:rPr>
              <a:t>1</a:t>
            </a:r>
          </a:p>
        </p:txBody>
      </p:sp>
      <p:sp>
        <p:nvSpPr>
          <p:cNvPr id="121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2000" y="2200000"/>
            <a:ext cx="2400000" cy="36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2" name="Title0"/>
          <p:cNvSpPr/>
          <p:nvPr/>
        </p:nvSpPr>
        <p:spPr>
          <a:xfrm>
            <a:off x="852000" y="2400000"/>
            <a:ext cx="2240000" cy="8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algn="ctr">
              <a:spcAft>
                <a:spcPts val="300"/>
              </a:spcAft>
            </a:pPr>
            <a:r>
              <a:rPr lang="en-US" sz="1800" b="1" dirty="0">
                <a:solidFill>
                  <a:srgbClr val="D4842A"/>
                </a:solidFill>
                <a:latin typeface="Calibri"/>
              </a:rPr>
              <a:t>Clarifies what CE is</a:t>
            </a:r>
          </a:p>
        </p:txBody>
      </p:sp>
      <p:sp>
        <p:nvSpPr>
          <p:cNvPr id="123" name="Desc0"/>
          <p:cNvSpPr/>
          <p:nvPr/>
        </p:nvSpPr>
        <p:spPr>
          <a:xfrm>
            <a:off x="852000" y="3300000"/>
            <a:ext cx="2240000" cy="2200000"/>
          </a:xfrm>
          <a:prstGeom prst="rect">
            <a:avLst/>
          </a:prstGeom>
          <a:noFill/>
          <a:ln>
            <a:noFill/>
          </a:ln>
        </p:spPr>
        <p:txBody>
          <a:bodyPr lIns="100000" tIns="120000" rIns="100000" bIns="90000" anchor="t"/>
          <a:lstStyle/>
          <a:p>
            <a:pPr algn="ctr"/>
            <a:r>
              <a:rPr lang="en-US" sz="1300" dirty="0">
                <a:solidFill>
                  <a:srgbClr val="4A5568"/>
                </a:solidFill>
                <a:latin typeface="Calibri"/>
              </a:rPr>
              <a:t>Defines scope, methods, and expected practice so everyone is working from the same foundation.</a:t>
            </a:r>
          </a:p>
        </p:txBody>
      </p:sp>
      <p:sp>
        <p:nvSpPr>
          <p:cNvPr id="124" name="Icon124"/>
          <p:cNvSpPr/>
          <p:nvPr/>
        </p:nvSpPr>
        <p:spPr>
          <a:xfrm>
            <a:off x="4297000" y="1400000"/>
            <a:ext cx="550000" cy="55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5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72000" y="2200000"/>
            <a:ext cx="2400000" cy="36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6" name="Title1"/>
          <p:cNvSpPr/>
          <p:nvPr/>
        </p:nvSpPr>
        <p:spPr>
          <a:xfrm>
            <a:off x="3452000" y="2400000"/>
            <a:ext cx="2240000" cy="8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algn="ctr">
              <a:spcAft>
                <a:spcPts val="300"/>
              </a:spcAft>
            </a:pPr>
            <a:r>
              <a:rPr lang="en-US" sz="1800" b="1" dirty="0">
                <a:solidFill>
                  <a:srgbClr val="156082"/>
                </a:solidFill>
                <a:latin typeface="Calibri"/>
              </a:rPr>
              <a:t>Prevents dilution</a:t>
            </a:r>
          </a:p>
        </p:txBody>
      </p:sp>
      <p:sp>
        <p:nvSpPr>
          <p:cNvPr id="127" name="Desc1"/>
          <p:cNvSpPr/>
          <p:nvPr/>
        </p:nvSpPr>
        <p:spPr>
          <a:xfrm>
            <a:off x="3452000" y="3300000"/>
            <a:ext cx="2240000" cy="2200000"/>
          </a:xfrm>
          <a:prstGeom prst="rect">
            <a:avLst/>
          </a:prstGeom>
          <a:noFill/>
          <a:ln>
            <a:noFill/>
          </a:ln>
        </p:spPr>
        <p:txBody>
          <a:bodyPr lIns="100000" tIns="120000" rIns="100000" bIns="90000" anchor="t"/>
          <a:lstStyle/>
          <a:p>
            <a:pPr algn="ctr"/>
            <a:r>
              <a:rPr lang="en-US" sz="1300" dirty="0">
                <a:solidFill>
                  <a:srgbClr val="4A5568"/>
                </a:solidFill>
                <a:latin typeface="Calibri"/>
              </a:rPr>
              <a:t>Ensures core CE practices aren’t modified, abbreviated, or conflated with other approaches.</a:t>
            </a:r>
          </a:p>
        </p:txBody>
      </p:sp>
      <p:sp>
        <p:nvSpPr>
          <p:cNvPr id="128" name="Icon128"/>
          <p:cNvSpPr/>
          <p:nvPr/>
        </p:nvSpPr>
        <p:spPr>
          <a:xfrm>
            <a:off x="6897000" y="1400000"/>
            <a:ext cx="550000" cy="55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9" name="Card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72000" y="2200000"/>
            <a:ext cx="2400000" cy="36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0" name="Title2"/>
          <p:cNvSpPr/>
          <p:nvPr/>
        </p:nvSpPr>
        <p:spPr>
          <a:xfrm>
            <a:off x="6052000" y="2400000"/>
            <a:ext cx="2240000" cy="8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algn="ctr">
              <a:spcAft>
                <a:spcPts val="300"/>
              </a:spcAft>
            </a:pPr>
            <a:r>
              <a:rPr lang="en-US" sz="1800" b="1" dirty="0">
                <a:solidFill>
                  <a:srgbClr val="0E2841"/>
                </a:solidFill>
                <a:latin typeface="Calibri"/>
              </a:rPr>
              <a:t>Enables alignment</a:t>
            </a:r>
          </a:p>
        </p:txBody>
      </p:sp>
      <p:sp>
        <p:nvSpPr>
          <p:cNvPr id="131" name="Desc2"/>
          <p:cNvSpPr/>
          <p:nvPr/>
        </p:nvSpPr>
        <p:spPr>
          <a:xfrm>
            <a:off x="6052000" y="3300000"/>
            <a:ext cx="2240000" cy="2200000"/>
          </a:xfrm>
          <a:prstGeom prst="rect">
            <a:avLst/>
          </a:prstGeom>
          <a:noFill/>
          <a:ln>
            <a:noFill/>
          </a:ln>
        </p:spPr>
        <p:txBody>
          <a:bodyPr lIns="100000" tIns="120000" rIns="100000" bIns="90000" anchor="t"/>
          <a:lstStyle/>
          <a:p>
            <a:pPr algn="ctr"/>
            <a:r>
              <a:rPr lang="en-US" sz="1300" dirty="0">
                <a:solidFill>
                  <a:srgbClr val="4A5568"/>
                </a:solidFill>
                <a:latin typeface="Calibri"/>
              </a:rPr>
              <a:t>Creates shared expectations across funders, providers, and specialists.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6F69-2747-DAE7-DDEE-4DD8E9645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12</a:t>
            </a:fld>
            <a:endParaRPr lang="en-US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AA2C7D-FE60-B18C-838B-87933AD15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474720" cy="6858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6A5B3A8-67D4-2095-577A-EC740DFC3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64210" y="1794290"/>
            <a:ext cx="5269280" cy="4100000"/>
            <a:chOff x="3674720" y="1500000"/>
            <a:chExt cx="5269280" cy="4100000"/>
          </a:xfrm>
        </p:grpSpPr>
        <p:sp>
          <p:nvSpPr>
            <p:cNvPr id="120" name="PRow0"/>
            <p:cNvSpPr/>
            <p:nvPr/>
          </p:nvSpPr>
          <p:spPr>
            <a:xfrm>
              <a:off x="3674720" y="1500000"/>
              <a:ext cx="5269280" cy="12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1" name="Rect121"/>
            <p:cNvSpPr/>
            <p:nvPr/>
          </p:nvSpPr>
          <p:spPr>
            <a:xfrm>
              <a:off x="3674720" y="1500000"/>
              <a:ext cx="60000" cy="120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PTxt0"/>
            <p:cNvSpPr/>
            <p:nvPr/>
          </p:nvSpPr>
          <p:spPr>
            <a:xfrm>
              <a:off x="3854720" y="1600000"/>
              <a:ext cx="4989280" cy="100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200"/>
                </a:spcAft>
              </a:pPr>
              <a:r>
                <a:rPr lang="en-US" sz="1000" b="1" dirty="0">
                  <a:solidFill>
                    <a:srgbClr val="D4842A"/>
                  </a:solidFill>
                  <a:latin typeface="Calibri"/>
                </a:rPr>
                <a:t>PERCEIVED PROBLEM 01</a:t>
              </a:r>
            </a:p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Discovery takes too long and doesn’t work</a:t>
              </a:r>
            </a:p>
          </p:txBody>
        </p:sp>
        <p:sp>
          <p:nvSpPr>
            <p:cNvPr id="123" name="PRow1"/>
            <p:cNvSpPr/>
            <p:nvPr/>
          </p:nvSpPr>
          <p:spPr>
            <a:xfrm>
              <a:off x="3674720" y="2950000"/>
              <a:ext cx="5269280" cy="12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4" name="Rect124"/>
            <p:cNvSpPr/>
            <p:nvPr/>
          </p:nvSpPr>
          <p:spPr>
            <a:xfrm>
              <a:off x="3674720" y="2950000"/>
              <a:ext cx="60000" cy="1200000"/>
            </a:xfrm>
            <a:prstGeom prst="rect">
              <a:avLst/>
            </a:prstGeom>
            <a:solidFill>
              <a:srgbClr val="15608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PTxt1"/>
            <p:cNvSpPr/>
            <p:nvPr/>
          </p:nvSpPr>
          <p:spPr>
            <a:xfrm>
              <a:off x="3854720" y="3050000"/>
              <a:ext cx="4989280" cy="100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200"/>
                </a:spcAft>
              </a:pPr>
              <a:r>
                <a:rPr lang="en-US" sz="1000" b="1" dirty="0">
                  <a:solidFill>
                    <a:srgbClr val="156082"/>
                  </a:solidFill>
                  <a:latin typeface="Calibri"/>
                </a:rPr>
                <a:t>PERCEIVED PROBLEM 02</a:t>
              </a:r>
            </a:p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People are only working a few hours</a:t>
              </a:r>
            </a:p>
          </p:txBody>
        </p:sp>
        <p:sp>
          <p:nvSpPr>
            <p:cNvPr id="126" name="PRow2"/>
            <p:cNvSpPr/>
            <p:nvPr/>
          </p:nvSpPr>
          <p:spPr>
            <a:xfrm>
              <a:off x="3674720" y="4400000"/>
              <a:ext cx="5269280" cy="12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7" name="Rect127"/>
            <p:cNvSpPr/>
            <p:nvPr/>
          </p:nvSpPr>
          <p:spPr>
            <a:xfrm>
              <a:off x="3674720" y="4400000"/>
              <a:ext cx="60000" cy="120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PTxt2"/>
            <p:cNvSpPr/>
            <p:nvPr/>
          </p:nvSpPr>
          <p:spPr>
            <a:xfrm>
              <a:off x="3854720" y="4500000"/>
              <a:ext cx="4989280" cy="100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200"/>
                </a:spcAft>
              </a:pPr>
              <a:r>
                <a:rPr lang="en-US" sz="1000" b="1" dirty="0">
                  <a:solidFill>
                    <a:srgbClr val="0E2841"/>
                  </a:solidFill>
                  <a:latin typeface="Calibri"/>
                </a:rPr>
                <a:t>PERCEIVED PROBLEM 03</a:t>
              </a:r>
            </a:p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We’ve invested for years — nothing is changing</a:t>
              </a: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DDE57986-339D-78FC-30BF-E09FE2892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9" y="2747396"/>
            <a:ext cx="2387819" cy="18922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How Problems Shift– Through the Systemic Lens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0018A9-9CFC-1FB9-1EA3-65B03CC6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13</a:t>
            </a:fld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FDAA1-B917-68B7-420D-F4C0B132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  <p:extLst>
      <p:ext uri="{BB962C8B-B14F-4D97-AF65-F5344CB8AC3E}">
        <p14:creationId xmlns:p14="http://schemas.microsoft.com/office/powerpoint/2010/main" val="2783069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Discovery: Time vs. Duration</a:t>
            </a:r>
            <a:endParaRPr dirty="0"/>
          </a:p>
        </p:txBody>
      </p:sp>
      <p:graphicFrame>
        <p:nvGraphicFramePr>
          <p:cNvPr id="5" name="Chart 4" descr="Graph comparing total Discovery hours to months spent in Discovery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036030"/>
              </p:ext>
            </p:extLst>
          </p:nvPr>
        </p:nvGraphicFramePr>
        <p:xfrm>
          <a:off x="628650" y="1913933"/>
          <a:ext cx="731520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97" name="AccentBar_slid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/>
        </p:nvSpPr>
        <p:spPr>
          <a:xfrm>
            <a:off x="457200" y="1346200"/>
            <a:ext cx="8229600" cy="5715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4C2B2-688F-B5D4-EEFD-3CA59BD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14</a:t>
            </a:fld>
            <a:endParaRPr lang="en-US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8BEF6-5556-9166-0350-4A0C50C95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15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 animBg="0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2DB44-D46A-3B9C-36EB-62A80DA8D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G">
            <a:extLst>
              <a:ext uri="{FF2B5EF4-FFF2-40B4-BE49-F238E27FC236}">
                <a16:creationId xmlns:a16="http://schemas.microsoft.com/office/drawing/2014/main" id="{91D0B937-2299-1FA4-5F67-89D69848A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0" name="TitleVis">
            <a:extLst>
              <a:ext uri="{FF2B5EF4-FFF2-40B4-BE49-F238E27FC236}">
                <a16:creationId xmlns:a16="http://schemas.microsoft.com/office/drawing/2014/main" id="{29673BB0-401D-B99A-B9D4-C3D597739A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00000"/>
            <a:ext cx="8000000" cy="900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0000" tIns="0" rIns="60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this Lives in the Blueprint</a:t>
            </a:r>
          </a:p>
        </p:txBody>
      </p:sp>
      <p:sp>
        <p:nvSpPr>
          <p:cNvPr id="161" name="Rect161">
            <a:extLst>
              <a:ext uri="{FF2B5EF4-FFF2-40B4-BE49-F238E27FC236}">
                <a16:creationId xmlns:a16="http://schemas.microsoft.com/office/drawing/2014/main" id="{BBEBCC4F-DB3D-67FB-0D6B-1A8E89E1ED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0000"/>
            <a:ext cx="8229600" cy="50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0" name="Card0">
            <a:extLst>
              <a:ext uri="{FF2B5EF4-FFF2-40B4-BE49-F238E27FC236}">
                <a16:creationId xmlns:a16="http://schemas.microsoft.com/office/drawing/2014/main" id="{86CA2C7D-04E1-CB1D-7694-7924AB67D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000" y="125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1" name="Rect121">
            <a:extLst>
              <a:ext uri="{FF2B5EF4-FFF2-40B4-BE49-F238E27FC236}">
                <a16:creationId xmlns:a16="http://schemas.microsoft.com/office/drawing/2014/main" id="{6C51A012-4071-0ED3-9250-8C8582C9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2000" y="1250000"/>
            <a:ext cx="38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2" name="Icon122">
            <a:extLst>
              <a:ext uri="{FF2B5EF4-FFF2-40B4-BE49-F238E27FC236}">
                <a16:creationId xmlns:a16="http://schemas.microsoft.com/office/drawing/2014/main" id="{393A59BA-E3F1-EEB6-CA62-BF8F6484C13C}"/>
              </a:ext>
            </a:extLst>
          </p:cNvPr>
          <p:cNvSpPr/>
          <p:nvPr/>
        </p:nvSpPr>
        <p:spPr>
          <a:xfrm>
            <a:off x="722000" y="1430000"/>
            <a:ext cx="480000" cy="48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Arial"/>
              </a:rPr>
              <a:t>⬆</a:t>
            </a:r>
          </a:p>
        </p:txBody>
      </p:sp>
      <p:sp>
        <p:nvSpPr>
          <p:cNvPr id="123" name="Hdr0">
            <a:extLst>
              <a:ext uri="{FF2B5EF4-FFF2-40B4-BE49-F238E27FC236}">
                <a16:creationId xmlns:a16="http://schemas.microsoft.com/office/drawing/2014/main" id="{64D7C9B5-346F-E17B-062A-7AD692FDF8AC}"/>
              </a:ext>
            </a:extLst>
          </p:cNvPr>
          <p:cNvSpPr/>
          <p:nvPr/>
        </p:nvSpPr>
        <p:spPr>
          <a:xfrm>
            <a:off x="1302000" y="145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System / Funder</a:t>
            </a:r>
          </a:p>
        </p:txBody>
      </p:sp>
      <p:sp>
        <p:nvSpPr>
          <p:cNvPr id="124" name="Bullets0">
            <a:extLst>
              <a:ext uri="{FF2B5EF4-FFF2-40B4-BE49-F238E27FC236}">
                <a16:creationId xmlns:a16="http://schemas.microsoft.com/office/drawing/2014/main" id="{A4F8FF70-A5D3-6BEC-2578-A5E0801CDDF0}"/>
              </a:ext>
            </a:extLst>
          </p:cNvPr>
          <p:cNvSpPr/>
          <p:nvPr/>
        </p:nvSpPr>
        <p:spPr>
          <a:xfrm>
            <a:off x="672000" y="195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100" dirty="0">
                <a:solidFill>
                  <a:srgbClr val="4A5568"/>
                </a:solidFill>
                <a:latin typeface="Calibri"/>
              </a:rPr>
              <a:t>• </a:t>
            </a:r>
            <a:r>
              <a:rPr lang="en-US" sz="1400" dirty="0">
                <a:solidFill>
                  <a:srgbClr val="4A5568"/>
                </a:solidFill>
                <a:latin typeface="Calibri"/>
              </a:rPr>
              <a:t>Sufficient referrals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Funding supports necessary time &amp; intensity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Incentives &amp; accountability</a:t>
            </a:r>
          </a:p>
        </p:txBody>
      </p:sp>
      <p:sp>
        <p:nvSpPr>
          <p:cNvPr id="125" name="Card1">
            <a:extLst>
              <a:ext uri="{FF2B5EF4-FFF2-40B4-BE49-F238E27FC236}">
                <a16:creationId xmlns:a16="http://schemas.microsoft.com/office/drawing/2014/main" id="{BF0C7E33-90F3-17D1-A266-85D746B90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125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6" name="Rect126">
            <a:extLst>
              <a:ext uri="{FF2B5EF4-FFF2-40B4-BE49-F238E27FC236}">
                <a16:creationId xmlns:a16="http://schemas.microsoft.com/office/drawing/2014/main" id="{39D3DF02-882F-F266-AC0B-F6D762D1B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000" y="1250000"/>
            <a:ext cx="3800000" cy="80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7" name="Icon127">
            <a:extLst>
              <a:ext uri="{FF2B5EF4-FFF2-40B4-BE49-F238E27FC236}">
                <a16:creationId xmlns:a16="http://schemas.microsoft.com/office/drawing/2014/main" id="{346FE8D7-758D-9AC6-09EE-CFC4A29E7ACF}"/>
              </a:ext>
            </a:extLst>
          </p:cNvPr>
          <p:cNvSpPr/>
          <p:nvPr/>
        </p:nvSpPr>
        <p:spPr>
          <a:xfrm>
            <a:off x="4922000" y="1430000"/>
            <a:ext cx="480000" cy="48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Segoe UI Emoji"/>
              </a:rPr>
              <a:t>🏢</a:t>
            </a:r>
          </a:p>
        </p:txBody>
      </p:sp>
      <p:sp>
        <p:nvSpPr>
          <p:cNvPr id="128" name="Hdr1">
            <a:extLst>
              <a:ext uri="{FF2B5EF4-FFF2-40B4-BE49-F238E27FC236}">
                <a16:creationId xmlns:a16="http://schemas.microsoft.com/office/drawing/2014/main" id="{68C5D89F-5472-49BA-B3E7-B74EB405D7FD}"/>
              </a:ext>
            </a:extLst>
          </p:cNvPr>
          <p:cNvSpPr/>
          <p:nvPr/>
        </p:nvSpPr>
        <p:spPr>
          <a:xfrm>
            <a:off x="5502000" y="145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Provider (Program)</a:t>
            </a:r>
          </a:p>
        </p:txBody>
      </p:sp>
      <p:sp>
        <p:nvSpPr>
          <p:cNvPr id="129" name="Bullets1">
            <a:extLst>
              <a:ext uri="{FF2B5EF4-FFF2-40B4-BE49-F238E27FC236}">
                <a16:creationId xmlns:a16="http://schemas.microsoft.com/office/drawing/2014/main" id="{388D4648-2EB3-B65D-8B53-BF75015FB5AE}"/>
              </a:ext>
            </a:extLst>
          </p:cNvPr>
          <p:cNvSpPr/>
          <p:nvPr/>
        </p:nvSpPr>
        <p:spPr>
          <a:xfrm>
            <a:off x="4872000" y="195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</a:t>
            </a:r>
            <a:r>
              <a:rPr lang="en-US" sz="1100" dirty="0">
                <a:solidFill>
                  <a:srgbClr val="4A5568"/>
                </a:solidFill>
                <a:latin typeface="Calibri"/>
              </a:rPr>
              <a:t> </a:t>
            </a:r>
            <a:r>
              <a:rPr lang="en-US" sz="1400" dirty="0">
                <a:solidFill>
                  <a:srgbClr val="4A5568"/>
                </a:solidFill>
                <a:latin typeface="Calibri"/>
              </a:rPr>
              <a:t>Dedicated staffing with protected CE time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Clear targets (hours, progression, outcomes)</a:t>
            </a:r>
          </a:p>
          <a:p>
            <a:pPr algn="l">
              <a:spcAft>
                <a:spcPts val="200"/>
              </a:spcAft>
            </a:pPr>
            <a:endParaRPr lang="en-US" sz="1100" dirty="0">
              <a:solidFill>
                <a:srgbClr val="4A5568"/>
              </a:solidFill>
              <a:latin typeface="Calibri"/>
            </a:endParaRPr>
          </a:p>
        </p:txBody>
      </p:sp>
      <p:sp>
        <p:nvSpPr>
          <p:cNvPr id="130" name="Card2">
            <a:extLst>
              <a:ext uri="{FF2B5EF4-FFF2-40B4-BE49-F238E27FC236}">
                <a16:creationId xmlns:a16="http://schemas.microsoft.com/office/drawing/2014/main" id="{4E0C4552-DFA4-E684-F691-C6288C1BC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000" y="400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1" name="Rect131">
            <a:extLst>
              <a:ext uri="{FF2B5EF4-FFF2-40B4-BE49-F238E27FC236}">
                <a16:creationId xmlns:a16="http://schemas.microsoft.com/office/drawing/2014/main" id="{0DFDBCF3-5B38-A1F2-8AB1-863956A5A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2000" y="4000000"/>
            <a:ext cx="3800000" cy="8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2" name="Icon132">
            <a:extLst>
              <a:ext uri="{FF2B5EF4-FFF2-40B4-BE49-F238E27FC236}">
                <a16:creationId xmlns:a16="http://schemas.microsoft.com/office/drawing/2014/main" id="{23025E49-A259-8261-4587-E8B4CC859B54}"/>
              </a:ext>
            </a:extLst>
          </p:cNvPr>
          <p:cNvSpPr/>
          <p:nvPr/>
        </p:nvSpPr>
        <p:spPr>
          <a:xfrm>
            <a:off x="722000" y="4180000"/>
            <a:ext cx="480000" cy="48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rgbClr val="0E2841"/>
                </a:solidFill>
                <a:latin typeface="Segoe UI Symbol"/>
              </a:rPr>
              <a:t>☑</a:t>
            </a:r>
          </a:p>
        </p:txBody>
      </p:sp>
      <p:sp>
        <p:nvSpPr>
          <p:cNvPr id="133" name="Hdr2">
            <a:extLst>
              <a:ext uri="{FF2B5EF4-FFF2-40B4-BE49-F238E27FC236}">
                <a16:creationId xmlns:a16="http://schemas.microsoft.com/office/drawing/2014/main" id="{709E9089-A9C9-F2DF-79B0-7C57BD794D1E}"/>
              </a:ext>
            </a:extLst>
          </p:cNvPr>
          <p:cNvSpPr/>
          <p:nvPr/>
        </p:nvSpPr>
        <p:spPr>
          <a:xfrm>
            <a:off x="1302000" y="420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Provider (Job Design &amp; Mgmt)</a:t>
            </a:r>
          </a:p>
        </p:txBody>
      </p:sp>
      <p:sp>
        <p:nvSpPr>
          <p:cNvPr id="134" name="Bullets2">
            <a:extLst>
              <a:ext uri="{FF2B5EF4-FFF2-40B4-BE49-F238E27FC236}">
                <a16:creationId xmlns:a16="http://schemas.microsoft.com/office/drawing/2014/main" id="{5F003EB5-0B84-80C7-B268-48B33E65CBB1}"/>
              </a:ext>
            </a:extLst>
          </p:cNvPr>
          <p:cNvSpPr/>
          <p:nvPr/>
        </p:nvSpPr>
        <p:spPr>
          <a:xfrm>
            <a:off x="672000" y="470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100" dirty="0">
                <a:solidFill>
                  <a:srgbClr val="4A5568"/>
                </a:solidFill>
                <a:latin typeface="Calibri"/>
              </a:rPr>
              <a:t>• </a:t>
            </a:r>
            <a:r>
              <a:rPr lang="en-US" sz="1400" dirty="0">
                <a:solidFill>
                  <a:srgbClr val="4A5568"/>
                </a:solidFill>
                <a:latin typeface="Calibri"/>
              </a:rPr>
              <a:t>Time expectations supported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Access to mentoring, tools, and feedback</a:t>
            </a:r>
          </a:p>
        </p:txBody>
      </p:sp>
      <p:sp>
        <p:nvSpPr>
          <p:cNvPr id="135" name="Card3">
            <a:extLst>
              <a:ext uri="{FF2B5EF4-FFF2-40B4-BE49-F238E27FC236}">
                <a16:creationId xmlns:a16="http://schemas.microsoft.com/office/drawing/2014/main" id="{2B64D90C-5102-E613-6ACA-B66590685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4000000"/>
            <a:ext cx="3900000" cy="25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6" name="Rect136">
            <a:extLst>
              <a:ext uri="{FF2B5EF4-FFF2-40B4-BE49-F238E27FC236}">
                <a16:creationId xmlns:a16="http://schemas.microsoft.com/office/drawing/2014/main" id="{E7F13C81-F469-5396-B47C-E1369D254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000" y="4000000"/>
            <a:ext cx="38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7" name="Icon137">
            <a:extLst>
              <a:ext uri="{FF2B5EF4-FFF2-40B4-BE49-F238E27FC236}">
                <a16:creationId xmlns:a16="http://schemas.microsoft.com/office/drawing/2014/main" id="{FEC44F7A-1D61-9D38-E9DB-C8329D821162}"/>
              </a:ext>
            </a:extLst>
          </p:cNvPr>
          <p:cNvSpPr/>
          <p:nvPr/>
        </p:nvSpPr>
        <p:spPr>
          <a:xfrm>
            <a:off x="4922000" y="4180000"/>
            <a:ext cx="480000" cy="48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Segoe UI Emoji"/>
              </a:rPr>
              <a:t>👤</a:t>
            </a:r>
          </a:p>
        </p:txBody>
      </p:sp>
      <p:sp>
        <p:nvSpPr>
          <p:cNvPr id="138" name="Hdr3">
            <a:extLst>
              <a:ext uri="{FF2B5EF4-FFF2-40B4-BE49-F238E27FC236}">
                <a16:creationId xmlns:a16="http://schemas.microsoft.com/office/drawing/2014/main" id="{9641168D-135E-057C-E933-D3329FBDA8FD}"/>
              </a:ext>
            </a:extLst>
          </p:cNvPr>
          <p:cNvSpPr/>
          <p:nvPr/>
        </p:nvSpPr>
        <p:spPr>
          <a:xfrm>
            <a:off x="5502000" y="4200000"/>
            <a:ext cx="2920000" cy="44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Employment Specialist</a:t>
            </a:r>
          </a:p>
        </p:txBody>
      </p:sp>
      <p:sp>
        <p:nvSpPr>
          <p:cNvPr id="139" name="Bullets3">
            <a:extLst>
              <a:ext uri="{FF2B5EF4-FFF2-40B4-BE49-F238E27FC236}">
                <a16:creationId xmlns:a16="http://schemas.microsoft.com/office/drawing/2014/main" id="{A1DDEDA0-AC28-2439-D016-E258F4EBC348}"/>
              </a:ext>
            </a:extLst>
          </p:cNvPr>
          <p:cNvSpPr/>
          <p:nvPr/>
        </p:nvSpPr>
        <p:spPr>
          <a:xfrm>
            <a:off x="4872000" y="4700000"/>
            <a:ext cx="3600000" cy="1700000"/>
          </a:xfrm>
          <a:prstGeom prst="rect">
            <a:avLst/>
          </a:prstGeom>
          <a:noFill/>
          <a:ln>
            <a:noFill/>
          </a:ln>
        </p:spPr>
        <p:txBody>
          <a:bodyPr lIns="80000" tIns="60000" rIns="80000" bIns="60000" anchor="t"/>
          <a:lstStyle/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Skills + attributes + motivation 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Feels supported within organization</a:t>
            </a:r>
          </a:p>
          <a:p>
            <a:pPr algn="l">
              <a:spcAft>
                <a:spcPts val="200"/>
              </a:spcAft>
            </a:pPr>
            <a:r>
              <a:rPr lang="en-US" sz="1400" dirty="0">
                <a:solidFill>
                  <a:srgbClr val="4A5568"/>
                </a:solidFill>
                <a:latin typeface="Calibri"/>
              </a:rPr>
              <a:t>• Sufficiently rewarded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0B14F9-125C-A712-E0ED-5D190CD6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15</a:t>
            </a:fld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A72DD-48C9-7104-DC52-1CFCB44A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0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C90F3-47C9-EBF4-CB60-F9B50D0A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Hours of Work</a:t>
            </a:r>
          </a:p>
        </p:txBody>
      </p:sp>
      <p:sp>
        <p:nvSpPr>
          <p:cNvPr id="120" name="Rect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000" y="1600000"/>
            <a:ext cx="38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1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000" y="1680000"/>
            <a:ext cx="3800000" cy="41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FF5"/>
            </a:solidFill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2" name="Icon122_laws"/>
          <p:cNvSpPr/>
          <p:nvPr/>
        </p:nvSpPr>
        <p:spPr>
          <a:xfrm>
            <a:off x="2272000" y="1980000"/>
            <a:ext cx="500000" cy="50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Arial"/>
              </a:rPr>
              <a:t>§</a:t>
            </a:r>
          </a:p>
        </p:txBody>
      </p:sp>
      <p:sp>
        <p:nvSpPr>
          <p:cNvPr id="123" name="Lbl0"/>
          <p:cNvSpPr/>
          <p:nvPr/>
        </p:nvSpPr>
        <p:spPr>
          <a:xfrm>
            <a:off x="622000" y="2630000"/>
            <a:ext cx="3800000" cy="4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algn="ctr"/>
            <a:r>
              <a:rPr lang="en-US" sz="1100" b="1" dirty="0">
                <a:solidFill>
                  <a:srgbClr val="0E2841"/>
                </a:solidFill>
                <a:latin typeface="Calibri"/>
              </a:rPr>
              <a:t>POLICY DIMENSION</a:t>
            </a:r>
          </a:p>
        </p:txBody>
      </p:sp>
      <p:sp>
        <p:nvSpPr>
          <p:cNvPr id="124" name="Td0"/>
          <p:cNvSpPr/>
          <p:nvPr/>
        </p:nvSpPr>
        <p:spPr>
          <a:xfrm>
            <a:off x="772000" y="3080000"/>
            <a:ext cx="3500000" cy="2500000"/>
          </a:xfrm>
          <a:prstGeom prst="rect">
            <a:avLst/>
          </a:prstGeom>
          <a:noFill/>
          <a:ln>
            <a:noFill/>
          </a:ln>
        </p:spPr>
        <p:txBody>
          <a:bodyPr lIns="100000" tIns="120000" rIns="100000" bIns="90000" anchor="t"/>
          <a:lstStyle/>
          <a:p>
            <a:pPr algn="ctr">
              <a:spcAft>
                <a:spcPts val="300"/>
              </a:spcAft>
            </a:pPr>
            <a:r>
              <a:rPr lang="en-US" sz="1800" b="1" dirty="0">
                <a:solidFill>
                  <a:srgbClr val="0E2841"/>
                </a:solidFill>
                <a:latin typeface="Calibri"/>
              </a:rPr>
              <a:t>Hours individualized by policy</a:t>
            </a:r>
          </a:p>
          <a:p>
            <a:pPr algn="ctr"/>
            <a:r>
              <a:rPr lang="en-US" sz="1600" dirty="0">
                <a:solidFill>
                  <a:srgbClr val="4A5568"/>
                </a:solidFill>
                <a:latin typeface="Calibri"/>
              </a:rPr>
              <a:t>System-level decisions determine how hours are structured and allocated.</a:t>
            </a:r>
          </a:p>
        </p:txBody>
      </p:sp>
      <p:sp>
        <p:nvSpPr>
          <p:cNvPr id="125" name="Rect1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1600000"/>
            <a:ext cx="3800000" cy="8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6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2000" y="1680000"/>
            <a:ext cx="3800000" cy="41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FF5"/>
            </a:solidFill>
          </a:ln>
        </p:spPr>
        <p:txBody>
          <a:bodyPr lIns="180000" tIns="120000" rIns="180000" bIns="90000" anchor="t"/>
          <a:lstStyle/>
          <a:p>
            <a:endParaRPr lang="en-US" dirty="0"/>
          </a:p>
        </p:txBody>
      </p:sp>
      <p:sp>
        <p:nvSpPr>
          <p:cNvPr id="127" name="Icon127"/>
          <p:cNvSpPr/>
          <p:nvPr/>
        </p:nvSpPr>
        <p:spPr>
          <a:xfrm>
            <a:off x="6372000" y="1980000"/>
            <a:ext cx="500000" cy="50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>
                <a:solidFill>
                  <a:srgbClr val="0E2841"/>
                </a:solidFill>
                <a:latin typeface="Arial"/>
              </a:rPr>
              <a:t>⚖</a:t>
            </a:r>
            <a:endParaRPr lang="en-US" sz="2000" b="1" dirty="0">
              <a:solidFill>
                <a:srgbClr val="0E2841"/>
              </a:solidFill>
              <a:latin typeface="Arial"/>
            </a:endParaRPr>
          </a:p>
        </p:txBody>
      </p:sp>
      <p:sp>
        <p:nvSpPr>
          <p:cNvPr id="128" name="Lbl1"/>
          <p:cNvSpPr/>
          <p:nvPr/>
        </p:nvSpPr>
        <p:spPr>
          <a:xfrm>
            <a:off x="4722000" y="2630000"/>
            <a:ext cx="3800000" cy="4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algn="ctr"/>
            <a:r>
              <a:rPr lang="en-US" sz="1100" b="1" dirty="0">
                <a:solidFill>
                  <a:srgbClr val="D4842A"/>
                </a:solidFill>
                <a:latin typeface="Calibri"/>
              </a:rPr>
              <a:t>INDIVIDUAL DIMENSION</a:t>
            </a:r>
          </a:p>
        </p:txBody>
      </p:sp>
      <p:sp>
        <p:nvSpPr>
          <p:cNvPr id="129" name="Td1"/>
          <p:cNvSpPr/>
          <p:nvPr/>
        </p:nvSpPr>
        <p:spPr>
          <a:xfrm>
            <a:off x="4872000" y="3080000"/>
            <a:ext cx="3500000" cy="2500000"/>
          </a:xfrm>
          <a:prstGeom prst="rect">
            <a:avLst/>
          </a:prstGeom>
          <a:noFill/>
          <a:ln>
            <a:noFill/>
          </a:ln>
        </p:spPr>
        <p:txBody>
          <a:bodyPr lIns="100000" tIns="120000" rIns="100000" bIns="90000" anchor="t"/>
          <a:lstStyle/>
          <a:p>
            <a:pPr algn="ctr">
              <a:spcAft>
                <a:spcPts val="300"/>
              </a:spcAft>
            </a:pPr>
            <a:r>
              <a:rPr lang="en-US" sz="1800" b="1" dirty="0">
                <a:solidFill>
                  <a:srgbClr val="0E2841"/>
                </a:solidFill>
                <a:latin typeface="Calibri"/>
              </a:rPr>
              <a:t>Job seekers balancing other services</a:t>
            </a:r>
          </a:p>
          <a:p>
            <a:pPr algn="ctr"/>
            <a:r>
              <a:rPr lang="en-US" sz="1600" dirty="0">
                <a:solidFill>
                  <a:srgbClr val="4A5568"/>
                </a:solidFill>
                <a:latin typeface="Calibri"/>
              </a:rPr>
              <a:t>Personal circumstances and competing demands shape actual work hours.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216F07-AC5E-DDEF-9AF2-9654FB38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16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A568A-EB21-8FAD-A944-2CCA5C0D6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20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Graph comparing integrated employment to facility-based work and nonwork, where the two types of work are shown as a percentage of IDD agency service distribution.">
            <a:extLst>
              <a:ext uri="{FF2B5EF4-FFF2-40B4-BE49-F238E27FC236}">
                <a16:creationId xmlns:a16="http://schemas.microsoft.com/office/drawing/2014/main" id="{9E2B47FF-9D09-2F4B-18FC-BB9E0EA814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4713897"/>
              </p:ext>
            </p:extLst>
          </p:nvPr>
        </p:nvGraphicFramePr>
        <p:xfrm>
          <a:off x="888357" y="1428525"/>
          <a:ext cx="7807126" cy="4505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8704561-6B88-400E-7B70-BB9ABBA81FFE}"/>
              </a:ext>
            </a:extLst>
          </p:cNvPr>
          <p:cNvSpPr txBox="1"/>
          <p:nvPr/>
        </p:nvSpPr>
        <p:spPr>
          <a:xfrm>
            <a:off x="836272" y="6143471"/>
            <a:ext cx="7911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/>
              <a:t>Winsor, J., Timmons, J., Butterworth, J., </a:t>
            </a:r>
            <a:r>
              <a:rPr lang="en-US" sz="750" dirty="0" err="1"/>
              <a:t>Migliore</a:t>
            </a:r>
            <a:r>
              <a:rPr lang="en-US" sz="750" dirty="0"/>
              <a:t>, A., </a:t>
            </a:r>
            <a:r>
              <a:rPr lang="en-US" sz="750" dirty="0" err="1"/>
              <a:t>Domin</a:t>
            </a:r>
            <a:r>
              <a:rPr lang="en-US" sz="750" dirty="0"/>
              <a:t>, D., </a:t>
            </a:r>
            <a:r>
              <a:rPr lang="en-US" sz="750" dirty="0" err="1"/>
              <a:t>Zalewska</a:t>
            </a:r>
            <a:r>
              <a:rPr lang="en-US" sz="750" dirty="0"/>
              <a:t>, A., &amp; Shepard, J. &amp; Kamau, E (2022). </a:t>
            </a:r>
            <a:r>
              <a:rPr lang="en-US" sz="750" dirty="0" err="1"/>
              <a:t>StateData</a:t>
            </a:r>
            <a:r>
              <a:rPr lang="en-US" sz="750" dirty="0"/>
              <a:t>: The national report on employment services and outcomes through 2018. Boston, MA: University of Massachusetts Boston, Institute for Community Inclusion.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3C64DB-F3CE-A0B1-F3FF-F1522D32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Balance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094FF-CC27-B05F-ACDA-048EBC7A1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17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302F1-0CC2-EC14-8E51-1F8127EE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2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 animBg="0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9C5F2-44EE-9BD6-A6D4-F165C7D0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5069280" cy="800000"/>
          </a:xfrm>
        </p:spPr>
        <p:txBody>
          <a:bodyPr/>
          <a:lstStyle/>
          <a:p>
            <a:r>
              <a:rPr lang="en-US" dirty="0"/>
              <a:t>Systems Investment</a:t>
            </a:r>
          </a:p>
        </p:txBody>
      </p:sp>
      <p:sp>
        <p:nvSpPr>
          <p:cNvPr id="110" name="Rect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0"/>
            <a:ext cx="3474720" cy="6858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3" name="AmberText"/>
          <p:cNvSpPr/>
          <p:nvPr/>
        </p:nvSpPr>
        <p:spPr>
          <a:xfrm>
            <a:off x="5819280" y="2057400"/>
            <a:ext cx="3174720" cy="27432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ctr"/>
          <a:lstStyle/>
          <a:p>
            <a:pPr algn="ctr">
              <a:spcAft>
                <a:spcPts val="200"/>
              </a:spcAft>
            </a:pPr>
            <a:r>
              <a:rPr lang="en-US" sz="2000" i="1" dirty="0">
                <a:solidFill>
                  <a:srgbClr val="FFFFFF"/>
                </a:solidFill>
                <a:latin typeface="Georgia"/>
              </a:rPr>
              <a:t>Largely focused on</a:t>
            </a:r>
          </a:p>
          <a:p>
            <a:pPr algn="ctr">
              <a:spcAft>
                <a:spcPts val="400"/>
              </a:spcAft>
            </a:pPr>
            <a:r>
              <a:rPr lang="en-US" sz="2000" i="1" dirty="0">
                <a:solidFill>
                  <a:srgbClr val="FFFFFF"/>
                </a:solidFill>
                <a:latin typeface="Georgia"/>
              </a:rPr>
              <a:t>providers</a:t>
            </a:r>
          </a:p>
          <a:p>
            <a:pPr algn="ctr"/>
            <a:r>
              <a:rPr lang="en-US" sz="2000" i="1" dirty="0">
                <a:solidFill>
                  <a:srgbClr val="FFFFFF"/>
                </a:solidFill>
                <a:latin typeface="Georgia"/>
              </a:rPr>
              <a:t>— missing system infrastructure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19CED71-C729-7108-AC1E-9378602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5800" y="2057400"/>
            <a:ext cx="5012080" cy="3300000"/>
            <a:chOff x="457200" y="1500000"/>
            <a:chExt cx="5012080" cy="3300000"/>
          </a:xfrm>
        </p:grpSpPr>
        <p:sp>
          <p:nvSpPr>
            <p:cNvPr id="120" name="Rect120"/>
            <p:cNvSpPr/>
            <p:nvPr/>
          </p:nvSpPr>
          <p:spPr>
            <a:xfrm>
              <a:off x="457200" y="1500000"/>
              <a:ext cx="5012080" cy="75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Icon121"/>
            <p:cNvSpPr/>
            <p:nvPr/>
          </p:nvSpPr>
          <p:spPr>
            <a:xfrm>
              <a:off x="577200" y="1650000"/>
              <a:ext cx="450000" cy="45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⌂</a:t>
              </a:r>
            </a:p>
          </p:txBody>
        </p:sp>
        <p:sp>
          <p:nvSpPr>
            <p:cNvPr id="122" name="Item0"/>
            <p:cNvSpPr/>
            <p:nvPr/>
          </p:nvSpPr>
          <p:spPr>
            <a:xfrm>
              <a:off x="1157200" y="1500000"/>
              <a:ext cx="4212080" cy="75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Training</a:t>
              </a:r>
            </a:p>
          </p:txBody>
        </p:sp>
        <p:sp>
          <p:nvSpPr>
            <p:cNvPr id="123" name="Rect123"/>
            <p:cNvSpPr/>
            <p:nvPr/>
          </p:nvSpPr>
          <p:spPr>
            <a:xfrm>
              <a:off x="457200" y="2350000"/>
              <a:ext cx="5012080" cy="75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Icon124"/>
            <p:cNvSpPr/>
            <p:nvPr/>
          </p:nvSpPr>
          <p:spPr>
            <a:xfrm>
              <a:off x="577200" y="2500000"/>
              <a:ext cx="450000" cy="45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FFFFFF"/>
                  </a:solidFill>
                  <a:latin typeface="Arial"/>
                </a:rPr>
                <a:t>◆</a:t>
              </a:r>
            </a:p>
          </p:txBody>
        </p:sp>
        <p:sp>
          <p:nvSpPr>
            <p:cNvPr id="125" name="Item1"/>
            <p:cNvSpPr/>
            <p:nvPr/>
          </p:nvSpPr>
          <p:spPr>
            <a:xfrm>
              <a:off x="1157200" y="2350000"/>
              <a:ext cx="4212080" cy="75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Demonstration &amp; pilot projects</a:t>
              </a:r>
            </a:p>
          </p:txBody>
        </p:sp>
        <p:sp>
          <p:nvSpPr>
            <p:cNvPr id="126" name="Rect126"/>
            <p:cNvSpPr/>
            <p:nvPr/>
          </p:nvSpPr>
          <p:spPr>
            <a:xfrm>
              <a:off x="457200" y="3200000"/>
              <a:ext cx="5012080" cy="75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Icon127"/>
            <p:cNvSpPr/>
            <p:nvPr/>
          </p:nvSpPr>
          <p:spPr>
            <a:xfrm>
              <a:off x="577200" y="3350000"/>
              <a:ext cx="450000" cy="45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FFFFFF"/>
                  </a:solidFill>
                  <a:latin typeface="Arial"/>
                </a:rPr>
                <a:t>⚙</a:t>
              </a:r>
            </a:p>
          </p:txBody>
        </p:sp>
        <p:sp>
          <p:nvSpPr>
            <p:cNvPr id="128" name="Item2"/>
            <p:cNvSpPr/>
            <p:nvPr/>
          </p:nvSpPr>
          <p:spPr>
            <a:xfrm>
              <a:off x="1157200" y="3200000"/>
              <a:ext cx="4212080" cy="75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Policy adjustments</a:t>
              </a:r>
            </a:p>
          </p:txBody>
        </p:sp>
        <p:sp>
          <p:nvSpPr>
            <p:cNvPr id="129" name="Rect129"/>
            <p:cNvSpPr/>
            <p:nvPr/>
          </p:nvSpPr>
          <p:spPr>
            <a:xfrm>
              <a:off x="457200" y="4050000"/>
              <a:ext cx="5012080" cy="75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Icon130"/>
            <p:cNvSpPr/>
            <p:nvPr/>
          </p:nvSpPr>
          <p:spPr>
            <a:xfrm>
              <a:off x="577200" y="4200000"/>
              <a:ext cx="450000" cy="45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★</a:t>
              </a:r>
            </a:p>
          </p:txBody>
        </p:sp>
        <p:sp>
          <p:nvSpPr>
            <p:cNvPr id="131" name="Item3"/>
            <p:cNvSpPr/>
            <p:nvPr/>
          </p:nvSpPr>
          <p:spPr>
            <a:xfrm>
              <a:off x="1157200" y="4050000"/>
              <a:ext cx="4212080" cy="75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Targeted initiatives</a:t>
              </a:r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40F64-DCA1-5D71-5B05-F62A11B6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18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B631F9-6DBD-6308-1660-5E148A535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8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8B5F-FD3B-0713-650E-F3E071EAD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5637"/>
            <a:ext cx="7886700" cy="1325563"/>
          </a:xfrm>
        </p:spPr>
        <p:txBody>
          <a:bodyPr/>
          <a:lstStyle/>
          <a:p>
            <a:r>
              <a:rPr lang="en-US" dirty="0"/>
              <a:t>The Question: Could We Try Another Way?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ED9ABD2-066A-17C4-D774-8ACF4DC80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6264" y="2236635"/>
            <a:ext cx="7600000" cy="3800000"/>
            <a:chOff x="640857" y="2562456"/>
            <a:chExt cx="7600000" cy="380000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F9728F3-D1B5-0C3A-7CE9-70BE72764135}"/>
                </a:ext>
              </a:extLst>
            </p:cNvPr>
            <p:cNvGrpSpPr/>
            <p:nvPr/>
          </p:nvGrpSpPr>
          <p:grpSpPr>
            <a:xfrm>
              <a:off x="640857" y="2562456"/>
              <a:ext cx="7600000" cy="3800000"/>
              <a:chOff x="772000" y="2100000"/>
              <a:chExt cx="7600000" cy="3800000"/>
            </a:xfrm>
          </p:grpSpPr>
          <p:sp>
            <p:nvSpPr>
              <p:cNvPr id="121" name="Card0"/>
              <p:cNvSpPr/>
              <p:nvPr/>
            </p:nvSpPr>
            <p:spPr>
              <a:xfrm>
                <a:off x="772000" y="2100000"/>
                <a:ext cx="2400000" cy="3800000"/>
              </a:xfrm>
              <a:prstGeom prst="roundRect">
                <a:avLst>
                  <a:gd name="adj" fmla="val 8000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lIns="180000" tIns="120000" rIns="180000" bIns="90000" anchor="t"/>
              <a:lstStyle/>
              <a:p>
                <a:endParaRPr lang="en-US"/>
              </a:p>
            </p:txBody>
          </p:sp>
          <p:sp>
            <p:nvSpPr>
              <p:cNvPr id="123" name="Txt0"/>
              <p:cNvSpPr/>
              <p:nvPr/>
            </p:nvSpPr>
            <p:spPr>
              <a:xfrm>
                <a:off x="872000" y="3100000"/>
                <a:ext cx="2200000" cy="25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80000" bIns="90000" anchor="t"/>
              <a:lstStyle/>
              <a:p>
                <a:pPr algn="ctr"/>
                <a:r>
                  <a:rPr lang="en-US" sz="1400" b="1" dirty="0">
                    <a:solidFill>
                      <a:srgbClr val="0E2841"/>
                    </a:solidFill>
                    <a:latin typeface="Calibri"/>
                  </a:rPr>
                  <a:t>Different ways to recruit, teach, and support qualified CE specialists?</a:t>
                </a:r>
              </a:p>
            </p:txBody>
          </p:sp>
          <p:sp>
            <p:nvSpPr>
              <p:cNvPr id="125" name="Card1"/>
              <p:cNvSpPr/>
              <p:nvPr/>
            </p:nvSpPr>
            <p:spPr>
              <a:xfrm>
                <a:off x="3372000" y="2100000"/>
                <a:ext cx="2400000" cy="3800000"/>
              </a:xfrm>
              <a:prstGeom prst="roundRect">
                <a:avLst>
                  <a:gd name="adj" fmla="val 8000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lIns="180000" tIns="120000" rIns="180000" bIns="90000" anchor="t"/>
              <a:lstStyle/>
              <a:p>
                <a:endParaRPr lang="en-US"/>
              </a:p>
            </p:txBody>
          </p:sp>
          <p:sp>
            <p:nvSpPr>
              <p:cNvPr id="127" name="Txt1"/>
              <p:cNvSpPr/>
              <p:nvPr/>
            </p:nvSpPr>
            <p:spPr>
              <a:xfrm>
                <a:off x="3472000" y="3100000"/>
                <a:ext cx="2200000" cy="25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80000" bIns="90000" anchor="t"/>
              <a:lstStyle/>
              <a:p>
                <a:pPr algn="ctr"/>
                <a:r>
                  <a:rPr lang="en-US" sz="1400" b="1" dirty="0">
                    <a:solidFill>
                      <a:srgbClr val="0E2841"/>
                    </a:solidFill>
                    <a:latin typeface="Calibri"/>
                  </a:rPr>
                  <a:t>Opportunities to reduce the strain on funders and providers?</a:t>
                </a:r>
              </a:p>
            </p:txBody>
          </p:sp>
          <p:sp>
            <p:nvSpPr>
              <p:cNvPr id="129" name="Card2"/>
              <p:cNvSpPr/>
              <p:nvPr/>
            </p:nvSpPr>
            <p:spPr>
              <a:xfrm>
                <a:off x="5972000" y="2100000"/>
                <a:ext cx="2400000" cy="3800000"/>
              </a:xfrm>
              <a:prstGeom prst="roundRect">
                <a:avLst>
                  <a:gd name="adj" fmla="val 8000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lIns="180000" tIns="120000" rIns="180000" bIns="90000" anchor="t"/>
              <a:lstStyle/>
              <a:p>
                <a:endParaRPr lang="en-US"/>
              </a:p>
            </p:txBody>
          </p:sp>
          <p:sp>
            <p:nvSpPr>
              <p:cNvPr id="131" name="Txt2"/>
              <p:cNvSpPr/>
              <p:nvPr/>
            </p:nvSpPr>
            <p:spPr>
              <a:xfrm>
                <a:off x="6072000" y="3100000"/>
                <a:ext cx="2200000" cy="25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80000" bIns="90000" anchor="t"/>
              <a:lstStyle/>
              <a:p>
                <a:pPr algn="ctr"/>
                <a:r>
                  <a:rPr lang="en-US" sz="1400" b="1" dirty="0">
                    <a:solidFill>
                      <a:srgbClr val="0E2841"/>
                    </a:solidFill>
                    <a:latin typeface="Calibri"/>
                  </a:rPr>
                  <a:t>Strategies that increase both capacity and ROI?</a:t>
                </a:r>
              </a:p>
            </p:txBody>
          </p:sp>
        </p:grpSp>
        <p:sp>
          <p:nvSpPr>
            <p:cNvPr id="5" name="Icon120">
              <a:extLst>
                <a:ext uri="{FF2B5EF4-FFF2-40B4-BE49-F238E27FC236}">
                  <a16:creationId xmlns:a16="http://schemas.microsoft.com/office/drawing/2014/main" id="{2D325308-EC72-3333-1225-6DB4B4131C6F}"/>
                </a:ext>
              </a:extLst>
            </p:cNvPr>
            <p:cNvSpPr/>
            <p:nvPr/>
          </p:nvSpPr>
          <p:spPr>
            <a:xfrm>
              <a:off x="1590857" y="2824703"/>
              <a:ext cx="500000" cy="50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Calibri"/>
                </a:rPr>
                <a:t>1</a:t>
              </a:r>
            </a:p>
          </p:txBody>
        </p:sp>
        <p:sp>
          <p:nvSpPr>
            <p:cNvPr id="6" name="Icon124">
              <a:extLst>
                <a:ext uri="{FF2B5EF4-FFF2-40B4-BE49-F238E27FC236}">
                  <a16:creationId xmlns:a16="http://schemas.microsoft.com/office/drawing/2014/main" id="{53796609-9DA4-87A9-FD5E-A9434ECEE167}"/>
                </a:ext>
              </a:extLst>
            </p:cNvPr>
            <p:cNvSpPr/>
            <p:nvPr/>
          </p:nvSpPr>
          <p:spPr>
            <a:xfrm>
              <a:off x="4190857" y="2824703"/>
              <a:ext cx="500000" cy="50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Calibri"/>
                </a:rPr>
                <a:t>2</a:t>
              </a:r>
            </a:p>
          </p:txBody>
        </p:sp>
        <p:sp>
          <p:nvSpPr>
            <p:cNvPr id="7" name="Icon128">
              <a:extLst>
                <a:ext uri="{FF2B5EF4-FFF2-40B4-BE49-F238E27FC236}">
                  <a16:creationId xmlns:a16="http://schemas.microsoft.com/office/drawing/2014/main" id="{A8AC2B7F-929D-E3CD-42F0-DF1DD94B358B}"/>
                </a:ext>
              </a:extLst>
            </p:cNvPr>
            <p:cNvSpPr/>
            <p:nvPr/>
          </p:nvSpPr>
          <p:spPr>
            <a:xfrm>
              <a:off x="6790857" y="2824703"/>
              <a:ext cx="500000" cy="50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000000"/>
                  </a:solidFill>
                  <a:latin typeface="Calibri"/>
                </a:rPr>
                <a:t>3</a:t>
              </a:r>
            </a:p>
          </p:txBody>
        </p:sp>
      </p:grp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64E62F-1DE6-04A9-7F16-326BD0A3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19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C729D4-3101-E3E9-540B-441F76C22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07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07B9-7FA0-8063-934C-47EC2EF16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/>
              <a:t>Employment Rates: 1980s</a:t>
            </a:r>
          </a:p>
        </p:txBody>
      </p:sp>
      <p:graphicFrame>
        <p:nvGraphicFramePr>
          <p:cNvPr id="5" name="Content Placeholder 3" descr="Graph comparing employment rates for work limitation and without work limitation between 1981 and 1985.">
            <a:extLst>
              <a:ext uri="{FF2B5EF4-FFF2-40B4-BE49-F238E27FC236}">
                <a16:creationId xmlns:a16="http://schemas.microsoft.com/office/drawing/2014/main" id="{B98C5CBA-7CFE-9D71-1734-C23CE3672D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454885"/>
              </p:ext>
            </p:extLst>
          </p:nvPr>
        </p:nvGraphicFramePr>
        <p:xfrm>
          <a:off x="1654772" y="1734671"/>
          <a:ext cx="5100626" cy="3667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45870D5-74CC-F854-4E60-96A3D275A322}"/>
              </a:ext>
            </a:extLst>
          </p:cNvPr>
          <p:cNvSpPr txBox="1"/>
          <p:nvPr/>
        </p:nvSpPr>
        <p:spPr>
          <a:xfrm>
            <a:off x="2734169" y="6292692"/>
            <a:ext cx="29418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Institute for Disability Research, Policy, &amp; Practice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158A9-6810-115F-A00F-C0E2DFB49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F75FC3A-D827-56EC-7B5A-36A67743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 animBg="0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12C887D-A54D-E90A-5541-3F020BDA6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0000" y="1582661"/>
            <a:ext cx="7944000" cy="4509077"/>
            <a:chOff x="600000" y="1340923"/>
            <a:chExt cx="7944000" cy="4509077"/>
          </a:xfrm>
        </p:grpSpPr>
        <p:sp>
          <p:nvSpPr>
            <p:cNvPr id="162" name="Rect162"/>
            <p:cNvSpPr/>
            <p:nvPr/>
          </p:nvSpPr>
          <p:spPr>
            <a:xfrm>
              <a:off x="600000" y="1700000"/>
              <a:ext cx="7944000" cy="3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Icon120"/>
            <p:cNvSpPr/>
            <p:nvPr/>
          </p:nvSpPr>
          <p:spPr>
            <a:xfrm>
              <a:off x="1297358" y="1355640"/>
              <a:ext cx="594360" cy="59436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100" b="1" dirty="0">
                  <a:solidFill>
                    <a:schemeClr val="accent3">
                      <a:lumMod val="50000"/>
                    </a:schemeClr>
                  </a:solidFill>
                  <a:latin typeface="Calibri"/>
                </a:rPr>
                <a:t>2017</a:t>
              </a:r>
            </a:p>
          </p:txBody>
        </p:sp>
        <p:sp>
          <p:nvSpPr>
            <p:cNvPr id="121" name="Card0"/>
            <p:cNvSpPr/>
            <p:nvPr/>
          </p:nvSpPr>
          <p:spPr>
            <a:xfrm>
              <a:off x="600000" y="2050000"/>
              <a:ext cx="1900000" cy="38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00000" tIns="120000" rIns="100000" bIns="90000" anchor="t"/>
            <a:lstStyle/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Contract with Griffin-Hammis Associates for training, TA, and consultation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Development &amp; implementation of CE</a:t>
              </a:r>
            </a:p>
            <a:p>
              <a:pPr algn="l">
                <a:spcAft>
                  <a:spcPts val="300"/>
                </a:spcAft>
              </a:pP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Focus on capacity, fidelity, &amp; sustainability</a:t>
              </a:r>
            </a:p>
            <a:p>
              <a:pPr algn="l"/>
              <a:endParaRPr lang="en-US" sz="1400" i="1" dirty="0">
                <a:solidFill>
                  <a:srgbClr val="718096"/>
                </a:solidFill>
                <a:latin typeface="Calibri"/>
              </a:endParaRPr>
            </a:p>
            <a:p>
              <a:pPr algn="l"/>
              <a:r>
                <a:rPr lang="en-US" sz="1400" b="1" i="1" dirty="0">
                  <a:solidFill>
                    <a:srgbClr val="718096"/>
                  </a:solidFill>
                  <a:latin typeface="Calibri"/>
                </a:rPr>
                <a:t>Interagency Partnership: VR &amp; DD Agency</a:t>
              </a:r>
            </a:p>
          </p:txBody>
        </p:sp>
        <p:sp>
          <p:nvSpPr>
            <p:cNvPr id="122" name="Rect122"/>
            <p:cNvSpPr/>
            <p:nvPr/>
          </p:nvSpPr>
          <p:spPr>
            <a:xfrm>
              <a:off x="650000" y="2050000"/>
              <a:ext cx="1800000" cy="6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Icon124"/>
            <p:cNvSpPr/>
            <p:nvPr/>
          </p:nvSpPr>
          <p:spPr>
            <a:xfrm>
              <a:off x="3267486" y="1353174"/>
              <a:ext cx="594360" cy="595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Calibri"/>
                </a:rPr>
                <a:t>2017–2019</a:t>
              </a:r>
            </a:p>
          </p:txBody>
        </p:sp>
        <p:sp>
          <p:nvSpPr>
            <p:cNvPr id="125" name="Card1"/>
            <p:cNvSpPr/>
            <p:nvPr/>
          </p:nvSpPr>
          <p:spPr>
            <a:xfrm>
              <a:off x="2614666" y="2050000"/>
              <a:ext cx="1900000" cy="38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00000" tIns="120000" rIns="100000" bIns="90000" anchor="t"/>
            <a:lstStyle/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Provider &amp; state staff training on CE leading to ACRE credential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505050"/>
                </a:solidFill>
                <a:latin typeface="Calibri"/>
              </a:endParaRPr>
            </a:p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7 locations across state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505050"/>
                </a:solidFill>
                <a:latin typeface="Calibri"/>
              </a:endParaRPr>
            </a:p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Begin implementing on limited basis with approved CE providers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505050"/>
                </a:solidFill>
                <a:latin typeface="Calibri"/>
              </a:endParaRPr>
            </a:p>
            <a:p>
              <a:pPr algn="l"/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DARS CE service definition, guidelines, &amp; rate structure formalized</a:t>
              </a:r>
            </a:p>
          </p:txBody>
        </p:sp>
        <p:sp>
          <p:nvSpPr>
            <p:cNvPr id="126" name="Rect126"/>
            <p:cNvSpPr/>
            <p:nvPr/>
          </p:nvSpPr>
          <p:spPr>
            <a:xfrm>
              <a:off x="2664666" y="2050000"/>
              <a:ext cx="1800000" cy="60000"/>
            </a:xfrm>
            <a:prstGeom prst="rect">
              <a:avLst/>
            </a:prstGeom>
            <a:solidFill>
              <a:srgbClr val="15608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Icon128"/>
            <p:cNvSpPr/>
            <p:nvPr/>
          </p:nvSpPr>
          <p:spPr>
            <a:xfrm>
              <a:off x="5267308" y="1340923"/>
              <a:ext cx="594360" cy="59436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Calibri"/>
                </a:rPr>
                <a:t>2020–2023</a:t>
              </a:r>
            </a:p>
          </p:txBody>
        </p:sp>
        <p:sp>
          <p:nvSpPr>
            <p:cNvPr id="129" name="Card2"/>
            <p:cNvSpPr/>
            <p:nvPr/>
          </p:nvSpPr>
          <p:spPr>
            <a:xfrm>
              <a:off x="4629332" y="2050000"/>
              <a:ext cx="1900000" cy="38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00000" tIns="120000" rIns="100000" bIns="90000" anchor="t"/>
            <a:lstStyle/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Added expanded fieldwork and mentoring requirements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505050"/>
                </a:solidFill>
                <a:latin typeface="Calibri"/>
              </a:endParaRPr>
            </a:p>
            <a:p>
              <a:pPr algn="l"/>
              <a:r>
                <a:rPr lang="en-US" sz="1400" i="1" dirty="0">
                  <a:solidFill>
                    <a:srgbClr val="505050"/>
                  </a:solidFill>
                  <a:latin typeface="Calibri"/>
                </a:rPr>
                <a:t>Current iteration based on proficiency mentoring pilot</a:t>
              </a:r>
            </a:p>
          </p:txBody>
        </p:sp>
        <p:sp>
          <p:nvSpPr>
            <p:cNvPr id="130" name="Rect130"/>
            <p:cNvSpPr/>
            <p:nvPr/>
          </p:nvSpPr>
          <p:spPr>
            <a:xfrm>
              <a:off x="4679332" y="2050000"/>
              <a:ext cx="1800000" cy="6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Icon132"/>
            <p:cNvSpPr/>
            <p:nvPr/>
          </p:nvSpPr>
          <p:spPr>
            <a:xfrm>
              <a:off x="7159028" y="1355640"/>
              <a:ext cx="594360" cy="59436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100" b="1" dirty="0">
                  <a:solidFill>
                    <a:schemeClr val="accent3">
                      <a:lumMod val="50000"/>
                    </a:schemeClr>
                  </a:solidFill>
                  <a:latin typeface="Calibri"/>
                </a:rPr>
                <a:t>2025</a:t>
              </a:r>
            </a:p>
          </p:txBody>
        </p:sp>
        <p:sp>
          <p:nvSpPr>
            <p:cNvPr id="133" name="Card3"/>
            <p:cNvSpPr/>
            <p:nvPr/>
          </p:nvSpPr>
          <p:spPr>
            <a:xfrm>
              <a:off x="6643998" y="2050000"/>
              <a:ext cx="1900000" cy="38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00000" tIns="120000" rIns="100000" bIns="90000" anchor="t"/>
            <a:lstStyle/>
            <a:p>
              <a:pPr algn="l">
                <a:spcAft>
                  <a:spcPts val="300"/>
                </a:spcAft>
              </a:pPr>
              <a:r>
                <a:rPr lang="en-US" sz="1400" dirty="0">
                  <a:solidFill>
                    <a:srgbClr val="505050"/>
                  </a:solidFill>
                  <a:latin typeface="Calibri"/>
                </a:rPr>
                <a:t>Enhancement &amp; expansion focus on capacity, systems alignment</a:t>
              </a:r>
            </a:p>
            <a:p>
              <a:pPr algn="l">
                <a:spcAft>
                  <a:spcPts val="300"/>
                </a:spcAft>
              </a:pPr>
              <a:endParaRPr lang="en-US" sz="1400" dirty="0">
                <a:solidFill>
                  <a:srgbClr val="505050"/>
                </a:solidFill>
                <a:latin typeface="Calibri"/>
              </a:endParaRPr>
            </a:p>
            <a:p>
              <a:pPr algn="l"/>
              <a:r>
                <a:rPr lang="en-US" sz="1400" i="1" dirty="0">
                  <a:solidFill>
                    <a:srgbClr val="505050"/>
                  </a:solidFill>
                  <a:latin typeface="Calibri"/>
                </a:rPr>
                <a:t>Fidelity vs. quantity emphasis</a:t>
              </a:r>
            </a:p>
          </p:txBody>
        </p:sp>
        <p:sp>
          <p:nvSpPr>
            <p:cNvPr id="134" name="Rect134"/>
            <p:cNvSpPr/>
            <p:nvPr/>
          </p:nvSpPr>
          <p:spPr>
            <a:xfrm>
              <a:off x="6693998" y="2050000"/>
              <a:ext cx="1800000" cy="6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8B764743-60F4-D63E-751E-9C3D129C8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944000" cy="861079"/>
          </a:xfrm>
        </p:spPr>
        <p:txBody>
          <a:bodyPr>
            <a:normAutofit/>
          </a:bodyPr>
          <a:lstStyle/>
          <a:p>
            <a:r>
              <a:rPr lang="en-US" sz="3200" dirty="0"/>
              <a:t>State of Customized Employment in Virginia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D55AEDB-1612-1623-8E8D-9FA03AE51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20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D3FE51-39CD-4752-3C2A-AB9B84E0D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25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Pane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200400" cy="6858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0" name="Row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0400" y="900000"/>
            <a:ext cx="5343600" cy="11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1" name="Icon121"/>
          <p:cNvSpPr/>
          <p:nvPr/>
        </p:nvSpPr>
        <p:spPr>
          <a:xfrm>
            <a:off x="3650400" y="1200000"/>
            <a:ext cx="500000" cy="50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 dirty="0">
                <a:solidFill>
                  <a:srgbClr val="0E2841"/>
                </a:solidFill>
                <a:latin typeface="Arial"/>
              </a:rPr>
              <a:t>✖</a:t>
            </a:r>
          </a:p>
        </p:txBody>
      </p:sp>
      <p:sp>
        <p:nvSpPr>
          <p:cNvPr id="122" name="Txt0"/>
          <p:cNvSpPr/>
          <p:nvPr/>
        </p:nvSpPr>
        <p:spPr>
          <a:xfrm>
            <a:off x="4330400" y="1000000"/>
            <a:ext cx="43136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200" dirty="0">
                <a:solidFill>
                  <a:srgbClr val="4A5568"/>
                </a:solidFill>
                <a:latin typeface="Calibri"/>
              </a:rPr>
              <a:t>Providers continued to treat CE as Supported Employment</a:t>
            </a:r>
          </a:p>
        </p:txBody>
      </p:sp>
      <p:sp>
        <p:nvSpPr>
          <p:cNvPr id="123" name="Row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0400" y="2200000"/>
            <a:ext cx="5343600" cy="11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4" name="Icon124"/>
          <p:cNvSpPr/>
          <p:nvPr/>
        </p:nvSpPr>
        <p:spPr>
          <a:xfrm>
            <a:off x="3650400" y="2500000"/>
            <a:ext cx="500000" cy="50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Arial"/>
              </a:rPr>
              <a:t>$</a:t>
            </a:r>
          </a:p>
        </p:txBody>
      </p:sp>
      <p:sp>
        <p:nvSpPr>
          <p:cNvPr id="125" name="Txt1"/>
          <p:cNvSpPr/>
          <p:nvPr/>
        </p:nvSpPr>
        <p:spPr>
          <a:xfrm>
            <a:off x="4330400" y="2300000"/>
            <a:ext cx="43136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200" dirty="0">
                <a:solidFill>
                  <a:srgbClr val="4A5568"/>
                </a:solidFill>
                <a:latin typeface="Calibri"/>
              </a:rPr>
              <a:t>Lack of funding to cover costs of administrative expenses related to capacity building</a:t>
            </a:r>
          </a:p>
        </p:txBody>
      </p:sp>
      <p:sp>
        <p:nvSpPr>
          <p:cNvPr id="126" name="Row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0400" y="3500000"/>
            <a:ext cx="5343600" cy="11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7" name="Icon127"/>
          <p:cNvSpPr/>
          <p:nvPr/>
        </p:nvSpPr>
        <p:spPr>
          <a:xfrm>
            <a:off x="3650400" y="3800000"/>
            <a:ext cx="500000" cy="50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Arial"/>
              </a:rPr>
              <a:t>⍰</a:t>
            </a:r>
          </a:p>
        </p:txBody>
      </p:sp>
      <p:sp>
        <p:nvSpPr>
          <p:cNvPr id="128" name="Txt2"/>
          <p:cNvSpPr/>
          <p:nvPr/>
        </p:nvSpPr>
        <p:spPr>
          <a:xfrm>
            <a:off x="4330400" y="3600000"/>
            <a:ext cx="43136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200" dirty="0">
                <a:solidFill>
                  <a:srgbClr val="4A5568"/>
                </a:solidFill>
                <a:latin typeface="Calibri"/>
              </a:rPr>
              <a:t>No ability to accurately track the service</a:t>
            </a:r>
          </a:p>
        </p:txBody>
      </p:sp>
      <p:sp>
        <p:nvSpPr>
          <p:cNvPr id="129" name="Row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0400" y="4800000"/>
            <a:ext cx="5343600" cy="11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0" name="Icon130"/>
          <p:cNvSpPr/>
          <p:nvPr/>
        </p:nvSpPr>
        <p:spPr>
          <a:xfrm>
            <a:off x="3650400" y="5100000"/>
            <a:ext cx="500000" cy="50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000" b="1" dirty="0">
                <a:solidFill>
                  <a:srgbClr val="0E2841"/>
                </a:solidFill>
                <a:latin typeface="Arial"/>
              </a:rPr>
              <a:t>⚠</a:t>
            </a:r>
          </a:p>
        </p:txBody>
      </p:sp>
      <p:sp>
        <p:nvSpPr>
          <p:cNvPr id="131" name="Txt3"/>
          <p:cNvSpPr/>
          <p:nvPr/>
        </p:nvSpPr>
        <p:spPr>
          <a:xfrm>
            <a:off x="4330400" y="4900000"/>
            <a:ext cx="43136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1200" dirty="0">
                <a:solidFill>
                  <a:srgbClr val="4A5568"/>
                </a:solidFill>
                <a:latin typeface="Calibri"/>
              </a:rPr>
              <a:t>Providers reported that CE is cost prohibitive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5F96CA-6912-FC77-1681-2DC67D4A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3" y="2471503"/>
            <a:ext cx="2821750" cy="163487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Barriers to Implementing CE in Virginia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D677C-6A37-DCE7-B5A1-7DB53E19D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21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38D478D-C655-0C36-CE65-60EEC58A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  <p:extLst>
      <p:ext uri="{BB962C8B-B14F-4D97-AF65-F5344CB8AC3E}">
        <p14:creationId xmlns:p14="http://schemas.microsoft.com/office/powerpoint/2010/main" val="1015661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15">
            <a:extLst>
              <a:ext uri="{FF2B5EF4-FFF2-40B4-BE49-F238E27FC236}">
                <a16:creationId xmlns:a16="http://schemas.microsoft.com/office/drawing/2014/main" id="{AC45AD06-B437-924F-7D7C-EF5C2CC90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00" name="B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1" name="Rect1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950000"/>
            <a:ext cx="8229600" cy="5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8ADE81-FAC2-A494-586B-9C63DCF26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1569208"/>
            <a:ext cx="8229600" cy="4600000"/>
            <a:chOff x="507200" y="1200000"/>
            <a:chExt cx="8229600" cy="4600000"/>
          </a:xfrm>
        </p:grpSpPr>
        <p:sp>
          <p:nvSpPr>
            <p:cNvPr id="120" name="Card0"/>
            <p:cNvSpPr/>
            <p:nvPr/>
          </p:nvSpPr>
          <p:spPr>
            <a:xfrm>
              <a:off x="507200" y="1200000"/>
              <a:ext cx="2600000" cy="46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1" name="Rect121"/>
            <p:cNvSpPr/>
            <p:nvPr/>
          </p:nvSpPr>
          <p:spPr>
            <a:xfrm>
              <a:off x="557200" y="1200000"/>
              <a:ext cx="2500000" cy="7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Icon122"/>
            <p:cNvSpPr/>
            <p:nvPr/>
          </p:nvSpPr>
          <p:spPr>
            <a:xfrm>
              <a:off x="1547200" y="1400000"/>
              <a:ext cx="520000" cy="52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200" b="1" dirty="0">
                  <a:solidFill>
                    <a:srgbClr val="0E2841"/>
                  </a:solidFill>
                  <a:latin typeface="Arial"/>
                </a:rPr>
                <a:t>$</a:t>
              </a:r>
            </a:p>
          </p:txBody>
        </p:sp>
        <p:sp>
          <p:nvSpPr>
            <p:cNvPr id="123" name="Hdr0"/>
            <p:cNvSpPr/>
            <p:nvPr/>
          </p:nvSpPr>
          <p:spPr>
            <a:xfrm>
              <a:off x="607200" y="2020000"/>
              <a:ext cx="2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ctr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Supplemental Funds</a:t>
              </a:r>
            </a:p>
          </p:txBody>
        </p:sp>
        <p:sp>
          <p:nvSpPr>
            <p:cNvPr id="124" name="Bullets0"/>
            <p:cNvSpPr/>
            <p:nvPr/>
          </p:nvSpPr>
          <p:spPr>
            <a:xfrm>
              <a:off x="607200" y="2440000"/>
              <a:ext cx="2400000" cy="318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40000" rIns="60000" bIns="40000" anchor="t"/>
            <a:lstStyle/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Two funding sources: DIF Grant &amp; DD Council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CRPs eligible for up to $7,500 per case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Payable as milestones upon completion of each CE stage</a:t>
              </a:r>
            </a:p>
          </p:txBody>
        </p:sp>
        <p:sp>
          <p:nvSpPr>
            <p:cNvPr id="125" name="Card1"/>
            <p:cNvSpPr/>
            <p:nvPr/>
          </p:nvSpPr>
          <p:spPr>
            <a:xfrm>
              <a:off x="3322000" y="1200000"/>
              <a:ext cx="2600000" cy="46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6" name="Rect126"/>
            <p:cNvSpPr/>
            <p:nvPr/>
          </p:nvSpPr>
          <p:spPr>
            <a:xfrm>
              <a:off x="3372000" y="1200000"/>
              <a:ext cx="2500000" cy="70000"/>
            </a:xfrm>
            <a:prstGeom prst="rect">
              <a:avLst/>
            </a:prstGeom>
            <a:solidFill>
              <a:srgbClr val="15608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Icon127"/>
            <p:cNvSpPr/>
            <p:nvPr/>
          </p:nvSpPr>
          <p:spPr>
            <a:xfrm>
              <a:off x="4362000" y="1400000"/>
              <a:ext cx="520000" cy="52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200" b="1" dirty="0">
                  <a:solidFill>
                    <a:srgbClr val="FFFFFF"/>
                  </a:solidFill>
                  <a:latin typeface="Arial"/>
                </a:rPr>
                <a:t>☰</a:t>
              </a:r>
            </a:p>
          </p:txBody>
        </p:sp>
        <p:sp>
          <p:nvSpPr>
            <p:cNvPr id="128" name="Hdr1"/>
            <p:cNvSpPr/>
            <p:nvPr/>
          </p:nvSpPr>
          <p:spPr>
            <a:xfrm>
              <a:off x="3422000" y="2020000"/>
              <a:ext cx="2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ctr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Restructured Payments</a:t>
              </a:r>
            </a:p>
          </p:txBody>
        </p:sp>
        <p:sp>
          <p:nvSpPr>
            <p:cNvPr id="129" name="Bullets1"/>
            <p:cNvSpPr/>
            <p:nvPr/>
          </p:nvSpPr>
          <p:spPr>
            <a:xfrm>
              <a:off x="3422000" y="2440000"/>
              <a:ext cx="2400000" cy="318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40000" rIns="60000" bIns="40000" anchor="t"/>
            <a:lstStyle/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Broke each CE stage into smaller deliverables &amp; more frequent payments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Addressed when a participant left before achieving employment or closure</a:t>
              </a:r>
            </a:p>
          </p:txBody>
        </p:sp>
        <p:sp>
          <p:nvSpPr>
            <p:cNvPr id="130" name="Card2"/>
            <p:cNvSpPr/>
            <p:nvPr/>
          </p:nvSpPr>
          <p:spPr>
            <a:xfrm>
              <a:off x="6136800" y="1200000"/>
              <a:ext cx="2600000" cy="46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31" name="Rect131"/>
            <p:cNvSpPr/>
            <p:nvPr/>
          </p:nvSpPr>
          <p:spPr>
            <a:xfrm>
              <a:off x="6186800" y="1200000"/>
              <a:ext cx="2500000" cy="7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Icon132"/>
            <p:cNvSpPr/>
            <p:nvPr/>
          </p:nvSpPr>
          <p:spPr>
            <a:xfrm>
              <a:off x="7176800" y="1400000"/>
              <a:ext cx="520000" cy="52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200" b="1" dirty="0">
                  <a:solidFill>
                    <a:srgbClr val="FFFFFF"/>
                  </a:solidFill>
                  <a:latin typeface="Arial"/>
                </a:rPr>
                <a:t>⚒</a:t>
              </a:r>
            </a:p>
          </p:txBody>
        </p:sp>
        <p:sp>
          <p:nvSpPr>
            <p:cNvPr id="133" name="Hdr2"/>
            <p:cNvSpPr/>
            <p:nvPr/>
          </p:nvSpPr>
          <p:spPr>
            <a:xfrm>
              <a:off x="6236800" y="2020000"/>
              <a:ext cx="2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ctr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Infrastructure Development</a:t>
              </a:r>
            </a:p>
          </p:txBody>
        </p:sp>
        <p:sp>
          <p:nvSpPr>
            <p:cNvPr id="134" name="Bullets2"/>
            <p:cNvSpPr/>
            <p:nvPr/>
          </p:nvSpPr>
          <p:spPr>
            <a:xfrm>
              <a:off x="6236800" y="2440000"/>
              <a:ext cx="2400000" cy="318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40000" rIns="60000" bIns="40000" anchor="t"/>
            <a:lstStyle/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Shifted from training employment staff to statewide infrastructure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Additional requirements for providers accepting supplemental funds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Committed to CE Fidelity through GHA partnership</a:t>
              </a:r>
              <a:br>
                <a:rPr lang="en-US" sz="1400" dirty="0">
                  <a:solidFill>
                    <a:srgbClr val="4A5568"/>
                  </a:solidFill>
                  <a:latin typeface="Calibri"/>
                </a:rPr>
              </a:br>
              <a:endParaRPr lang="en-US" sz="1400" dirty="0">
                <a:solidFill>
                  <a:srgbClr val="4A5568"/>
                </a:solidFill>
                <a:latin typeface="Calibri"/>
              </a:endParaRPr>
            </a:p>
            <a:p>
              <a:pPr marL="171450" indent="-171450" algn="l">
                <a:spcAft>
                  <a:spcPts val="150"/>
                </a:spcAft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Required CRP participation in mentoring, proficiency &amp; fidelity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58FEA75E-416C-6048-25E7-BCD6B129A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437"/>
            <a:ext cx="7886700" cy="1325563"/>
          </a:xfrm>
        </p:spPr>
        <p:txBody>
          <a:bodyPr/>
          <a:lstStyle/>
          <a:p>
            <a:r>
              <a:rPr lang="en-US" dirty="0"/>
              <a:t>How Did We Attempt to Address Barriers?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00C71-BD7C-E5D2-DE95-585664DF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22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FAA38D-06E3-765A-6C5B-A8B6F247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Vis"/>
          <p:cNvSpPr>
            <a:spLocks noGrp="1"/>
          </p:cNvSpPr>
          <p:nvPr>
            <p:ph type="title" idx="4294967295"/>
          </p:nvPr>
        </p:nvSpPr>
        <p:spPr>
          <a:xfrm>
            <a:off x="457200" y="180000"/>
            <a:ext cx="8200000" cy="800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0000" tIns="0" rIns="60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Supplemental Funding Requirements for CRPs</a:t>
            </a:r>
          </a:p>
        </p:txBody>
      </p:sp>
      <p:sp>
        <p:nvSpPr>
          <p:cNvPr id="161" name="Rect1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950000"/>
            <a:ext cx="8229600" cy="5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627F5E-C252-529B-F348-77FE0EE3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1243269"/>
            <a:ext cx="8382814" cy="5434731"/>
            <a:chOff x="572000" y="1150000"/>
            <a:chExt cx="8000000" cy="5050000"/>
          </a:xfrm>
        </p:grpSpPr>
        <p:sp>
          <p:nvSpPr>
            <p:cNvPr id="120" name="Card0"/>
            <p:cNvSpPr/>
            <p:nvPr/>
          </p:nvSpPr>
          <p:spPr>
            <a:xfrm>
              <a:off x="572000" y="1150000"/>
              <a:ext cx="8000000" cy="155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1" name="Rect121"/>
            <p:cNvSpPr/>
            <p:nvPr/>
          </p:nvSpPr>
          <p:spPr>
            <a:xfrm>
              <a:off x="572000" y="1200000"/>
              <a:ext cx="70000" cy="145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Icon122"/>
            <p:cNvSpPr/>
            <p:nvPr/>
          </p:nvSpPr>
          <p:spPr>
            <a:xfrm>
              <a:off x="772000" y="1300000"/>
              <a:ext cx="480000" cy="48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Arial"/>
                </a:rPr>
                <a:t>☷</a:t>
              </a:r>
            </a:p>
          </p:txBody>
        </p:sp>
        <p:sp>
          <p:nvSpPr>
            <p:cNvPr id="123" name="Hdr0"/>
            <p:cNvSpPr/>
            <p:nvPr/>
          </p:nvSpPr>
          <p:spPr>
            <a:xfrm>
              <a:off x="1402000" y="1300000"/>
              <a:ext cx="6720000" cy="38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Data &amp; Accountability</a:t>
              </a:r>
            </a:p>
          </p:txBody>
        </p:sp>
        <p:sp>
          <p:nvSpPr>
            <p:cNvPr id="124" name="Bullets0"/>
            <p:cNvSpPr/>
            <p:nvPr/>
          </p:nvSpPr>
          <p:spPr>
            <a:xfrm>
              <a:off x="1402000" y="1670000"/>
              <a:ext cx="6720000" cy="97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20000" rIns="40000" bIns="20000" anchor="t"/>
            <a:lstStyle/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Track staff time in MyCE Portal to inform funding decisions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Complete portal training and account setup for all users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Document time, service delivery, and outcomes in portal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Submit CE Time Logs with invoices (VA-DARS requirement)</a:t>
              </a:r>
            </a:p>
          </p:txBody>
        </p:sp>
        <p:sp>
          <p:nvSpPr>
            <p:cNvPr id="125" name="Card1"/>
            <p:cNvSpPr/>
            <p:nvPr/>
          </p:nvSpPr>
          <p:spPr>
            <a:xfrm>
              <a:off x="572000" y="2900000"/>
              <a:ext cx="8000000" cy="155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6" name="Rect126"/>
            <p:cNvSpPr/>
            <p:nvPr/>
          </p:nvSpPr>
          <p:spPr>
            <a:xfrm>
              <a:off x="572000" y="2950000"/>
              <a:ext cx="70000" cy="1450000"/>
            </a:xfrm>
            <a:prstGeom prst="rect">
              <a:avLst/>
            </a:prstGeom>
            <a:solidFill>
              <a:srgbClr val="15608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Icon127"/>
            <p:cNvSpPr/>
            <p:nvPr/>
          </p:nvSpPr>
          <p:spPr>
            <a:xfrm>
              <a:off x="772000" y="3050000"/>
              <a:ext cx="480000" cy="48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Arial"/>
                </a:rPr>
                <a:t>⚑</a:t>
              </a:r>
            </a:p>
          </p:txBody>
        </p:sp>
        <p:sp>
          <p:nvSpPr>
            <p:cNvPr id="128" name="Hdr1"/>
            <p:cNvSpPr/>
            <p:nvPr/>
          </p:nvSpPr>
          <p:spPr>
            <a:xfrm>
              <a:off x="1402000" y="3050000"/>
              <a:ext cx="6720000" cy="38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Staff Capacity &amp; Skill Development</a:t>
              </a:r>
            </a:p>
          </p:txBody>
        </p:sp>
        <p:sp>
          <p:nvSpPr>
            <p:cNvPr id="129" name="Bullets1"/>
            <p:cNvSpPr/>
            <p:nvPr/>
          </p:nvSpPr>
          <p:spPr>
            <a:xfrm>
              <a:off x="1402000" y="3420000"/>
              <a:ext cx="6720000" cy="97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20000" rIns="40000" bIns="20000" anchor="t"/>
            <a:lstStyle/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Dedicate time to build CE and Supported Employment proficiency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Mentor 1–3 Employment Specialists (3–4 job seekers each)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Support progression from novice to proficient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Develop in-agency CE mentors</a:t>
              </a:r>
            </a:p>
          </p:txBody>
        </p:sp>
        <p:sp>
          <p:nvSpPr>
            <p:cNvPr id="130" name="Card2"/>
            <p:cNvSpPr/>
            <p:nvPr/>
          </p:nvSpPr>
          <p:spPr>
            <a:xfrm>
              <a:off x="572000" y="4650000"/>
              <a:ext cx="8000000" cy="155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31" name="Rect131"/>
            <p:cNvSpPr/>
            <p:nvPr/>
          </p:nvSpPr>
          <p:spPr>
            <a:xfrm>
              <a:off x="572000" y="4700000"/>
              <a:ext cx="70000" cy="145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Icon132"/>
            <p:cNvSpPr/>
            <p:nvPr/>
          </p:nvSpPr>
          <p:spPr>
            <a:xfrm>
              <a:off x="772000" y="4800000"/>
              <a:ext cx="480000" cy="48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0E2841"/>
                  </a:solidFill>
                  <a:latin typeface="Arial"/>
                </a:rPr>
                <a:t>★</a:t>
              </a:r>
            </a:p>
          </p:txBody>
        </p:sp>
        <p:sp>
          <p:nvSpPr>
            <p:cNvPr id="133" name="Hdr2"/>
            <p:cNvSpPr/>
            <p:nvPr/>
          </p:nvSpPr>
          <p:spPr>
            <a:xfrm>
              <a:off x="1402000" y="4800000"/>
              <a:ext cx="6720000" cy="38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0" rIns="40000" bIns="0" anchor="ctr"/>
            <a:lstStyle/>
            <a:p>
              <a:pPr algn="l"/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Program Development &amp; Quality Improvement</a:t>
              </a:r>
            </a:p>
          </p:txBody>
        </p:sp>
        <p:sp>
          <p:nvSpPr>
            <p:cNvPr id="134" name="Bullets2"/>
            <p:cNvSpPr/>
            <p:nvPr/>
          </p:nvSpPr>
          <p:spPr>
            <a:xfrm>
              <a:off x="1402000" y="5170000"/>
              <a:ext cx="6720000" cy="970000"/>
            </a:xfrm>
            <a:prstGeom prst="rect">
              <a:avLst/>
            </a:prstGeom>
            <a:noFill/>
            <a:ln>
              <a:noFill/>
            </a:ln>
          </p:spPr>
          <p:txBody>
            <a:bodyPr lIns="40000" tIns="20000" rIns="40000" bIns="20000" anchor="t"/>
            <a:lstStyle/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Conduct GHA review and implement gap remediation plan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Allocate CE staff (≥0.5 FTE) and supervisory oversight</a:t>
              </a:r>
            </a:p>
            <a:p>
              <a:pPr algn="l">
                <a:spcAft>
                  <a:spcPts val="150"/>
                </a:spcAft>
              </a:pPr>
              <a:r>
                <a:rPr lang="en-US" sz="1400" dirty="0">
                  <a:solidFill>
                    <a:srgbClr val="4A5568"/>
                  </a:solidFill>
                  <a:latin typeface="Calibri"/>
                </a:rPr>
                <a:t>• Partner with DRS to share success stories and build capacity</a:t>
              </a: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E49AB-D47E-CBD7-6450-3F6F64165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23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2E3D4-0528-5745-0F99-2D53853CF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3510202-5C97-909E-BA41-10466B97D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2437" y="1788883"/>
            <a:ext cx="4646320" cy="3680000"/>
            <a:chOff x="4040480" y="1400000"/>
            <a:chExt cx="4646320" cy="3680000"/>
          </a:xfrm>
        </p:grpSpPr>
        <p:sp>
          <p:nvSpPr>
            <p:cNvPr id="120" name="Row0"/>
            <p:cNvSpPr/>
            <p:nvPr/>
          </p:nvSpPr>
          <p:spPr>
            <a:xfrm>
              <a:off x="4040480" y="1400000"/>
              <a:ext cx="4646320" cy="83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1" name="Icon121"/>
            <p:cNvSpPr/>
            <p:nvPr/>
          </p:nvSpPr>
          <p:spPr>
            <a:xfrm>
              <a:off x="4160480" y="1575000"/>
              <a:ext cx="480000" cy="48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000000"/>
                  </a:solidFill>
                  <a:latin typeface="Arial"/>
                </a:rPr>
                <a:t>✓</a:t>
              </a:r>
            </a:p>
          </p:txBody>
        </p:sp>
        <p:sp>
          <p:nvSpPr>
            <p:cNvPr id="122" name="Txt0"/>
            <p:cNvSpPr/>
            <p:nvPr/>
          </p:nvSpPr>
          <p:spPr>
            <a:xfrm>
              <a:off x="4760480" y="1400000"/>
              <a:ext cx="3826320" cy="83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700" b="1" dirty="0">
                  <a:solidFill>
                    <a:srgbClr val="0E2841"/>
                  </a:solidFill>
                  <a:latin typeface="Calibri"/>
                </a:rPr>
                <a:t>Clarity continues to grow.</a:t>
              </a:r>
            </a:p>
          </p:txBody>
        </p:sp>
        <p:sp>
          <p:nvSpPr>
            <p:cNvPr id="123" name="Row1"/>
            <p:cNvSpPr/>
            <p:nvPr/>
          </p:nvSpPr>
          <p:spPr>
            <a:xfrm>
              <a:off x="4040480" y="2350000"/>
              <a:ext cx="4646320" cy="83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4" name="Icon124"/>
            <p:cNvSpPr/>
            <p:nvPr/>
          </p:nvSpPr>
          <p:spPr>
            <a:xfrm>
              <a:off x="4160480" y="2525000"/>
              <a:ext cx="480000" cy="48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Arial"/>
                </a:rPr>
                <a:t>✓</a:t>
              </a:r>
            </a:p>
          </p:txBody>
        </p:sp>
        <p:sp>
          <p:nvSpPr>
            <p:cNvPr id="125" name="Txt1"/>
            <p:cNvSpPr/>
            <p:nvPr/>
          </p:nvSpPr>
          <p:spPr>
            <a:xfrm>
              <a:off x="4760480" y="2350000"/>
              <a:ext cx="3826320" cy="83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700" b="1" dirty="0">
                  <a:solidFill>
                    <a:srgbClr val="0E2841"/>
                  </a:solidFill>
                  <a:latin typeface="Calibri"/>
                </a:rPr>
                <a:t>Interest is high.</a:t>
              </a:r>
            </a:p>
          </p:txBody>
        </p:sp>
        <p:sp>
          <p:nvSpPr>
            <p:cNvPr id="126" name="Row2"/>
            <p:cNvSpPr/>
            <p:nvPr/>
          </p:nvSpPr>
          <p:spPr>
            <a:xfrm>
              <a:off x="4040480" y="3300000"/>
              <a:ext cx="4646320" cy="83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27" name="Icon127"/>
            <p:cNvSpPr/>
            <p:nvPr/>
          </p:nvSpPr>
          <p:spPr>
            <a:xfrm>
              <a:off x="4160480" y="3475000"/>
              <a:ext cx="480000" cy="48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Arial"/>
                </a:rPr>
                <a:t>✓</a:t>
              </a:r>
            </a:p>
          </p:txBody>
        </p:sp>
        <p:sp>
          <p:nvSpPr>
            <p:cNvPr id="128" name="Txt2"/>
            <p:cNvSpPr/>
            <p:nvPr/>
          </p:nvSpPr>
          <p:spPr>
            <a:xfrm>
              <a:off x="4760480" y="3300000"/>
              <a:ext cx="3826320" cy="83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700" b="1" dirty="0">
                  <a:solidFill>
                    <a:srgbClr val="0E2841"/>
                  </a:solidFill>
                  <a:latin typeface="Calibri"/>
                </a:rPr>
                <a:t>Implementation is growing.</a:t>
              </a:r>
            </a:p>
          </p:txBody>
        </p:sp>
        <p:sp>
          <p:nvSpPr>
            <p:cNvPr id="129" name="Row3"/>
            <p:cNvSpPr/>
            <p:nvPr/>
          </p:nvSpPr>
          <p:spPr>
            <a:xfrm>
              <a:off x="4040480" y="4250000"/>
              <a:ext cx="4646320" cy="83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80000" tIns="120000" rIns="180000" bIns="90000" anchor="t"/>
            <a:lstStyle/>
            <a:p>
              <a:endParaRPr lang="en-US"/>
            </a:p>
          </p:txBody>
        </p:sp>
        <p:sp>
          <p:nvSpPr>
            <p:cNvPr id="130" name="Icon130"/>
            <p:cNvSpPr/>
            <p:nvPr/>
          </p:nvSpPr>
          <p:spPr>
            <a:xfrm>
              <a:off x="4160480" y="4425000"/>
              <a:ext cx="480000" cy="48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Arial"/>
                </a:rPr>
                <a:t>✕</a:t>
              </a:r>
            </a:p>
          </p:txBody>
        </p:sp>
        <p:sp>
          <p:nvSpPr>
            <p:cNvPr id="131" name="Txt3"/>
            <p:cNvSpPr/>
            <p:nvPr/>
          </p:nvSpPr>
          <p:spPr>
            <a:xfrm>
              <a:off x="4760480" y="4250000"/>
              <a:ext cx="3826320" cy="830000"/>
            </a:xfrm>
            <a:prstGeom prst="rect">
              <a:avLst/>
            </a:prstGeom>
            <a:noFill/>
            <a:ln>
              <a:noFill/>
            </a:ln>
          </p:spPr>
          <p:txBody>
            <a:bodyPr lIns="80000" tIns="120000" rIns="180000" bIns="90000" anchor="ctr"/>
            <a:lstStyle/>
            <a:p>
              <a:pPr algn="l"/>
              <a:r>
                <a:rPr lang="en-US" sz="1700" b="1" dirty="0">
                  <a:solidFill>
                    <a:srgbClr val="0E2841"/>
                  </a:solidFill>
                  <a:latin typeface="Calibri"/>
                </a:rPr>
                <a:t>Results are inconsistent.</a:t>
              </a: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6FE683F6-78BC-8A15-D87B-1D33AB03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273" y="2485476"/>
            <a:ext cx="3258207" cy="136979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Where We Are Now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E7DEA1-57C2-4035-E738-0B413E216D34}"/>
              </a:ext>
            </a:extLst>
          </p:cNvPr>
          <p:cNvSpPr txBox="1"/>
          <p:nvPr/>
        </p:nvSpPr>
        <p:spPr>
          <a:xfrm>
            <a:off x="4052437" y="5917324"/>
            <a:ext cx="42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56082"/>
                </a:solidFill>
              </a:rPr>
              <a:t>Progress is real– but not yet consistent.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CDAD7-169B-74B6-95B4-B103F2D6C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24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E54CC4-4287-85D7-60F2-D7119A98C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8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3C9866-8EFD-8FF5-7242-20E323DC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Inflection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noFill/>
          <a:ln>
            <a:noFill/>
          </a:ln>
        </p:spPr>
        <p:txBody>
          <a:bodyPr/>
          <a:lstStyle/>
          <a:p>
            <a:pPr marL="0" indent="0" algn="ctr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</a:rPr>
              <a:t>CE is a demonstrated practice.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</a:rPr>
              <a:t>The question is not whether it works.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</a:rPr>
              <a:t>CE is proven.</a:t>
            </a:r>
          </a:p>
          <a:p>
            <a:pPr marL="0" indent="0" algn="ctr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chemeClr val="bg1"/>
                </a:solidFill>
              </a:rPr>
              <a:t>The challenge is consistency at scale.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C9015-07E5-84E0-E572-CD49BEEC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25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90DE1-1C16-B17B-7240-8E4319B77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Moment of Opportunity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F36263F-A3F9-E239-1EDD-7AD235883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0454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8F06B-A9AA-5B2C-C50B-A3840B6D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26</a:t>
            </a:fld>
            <a:endParaRPr lang="en-US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5F55B-1C46-447A-F4B5-494275F77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84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Question"/>
          <p:cNvSpPr/>
          <p:nvPr/>
        </p:nvSpPr>
        <p:spPr>
          <a:xfrm>
            <a:off x="731520" y="1028700"/>
            <a:ext cx="7680960" cy="4457700"/>
          </a:xfrm>
          <a:prstGeom prst="rect">
            <a:avLst/>
          </a:prstGeom>
          <a:noFill/>
          <a:ln>
            <a:noFill/>
          </a:ln>
        </p:spPr>
        <p:txBody>
          <a:bodyPr lIns="200000" tIns="120000" rIns="200000" bIns="900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What would it take to make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high-quality, broadly available 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expectation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— not the exception?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B35A65E-26AF-8851-E93C-AA550DE7D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Core Question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0B4A6F-4665-37AB-2D42-823BC1308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27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5D149-A6B3-70C1-AE39-95F19F0F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8EB4DE-A2C5-9855-F625-17CD23AA4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0011C6D-FE34-9603-5504-A14404172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6082" y="1909903"/>
            <a:ext cx="7900000" cy="4100000"/>
            <a:chOff x="622000" y="1500000"/>
            <a:chExt cx="7900000" cy="4100000"/>
          </a:xfrm>
        </p:grpSpPr>
        <p:sp>
          <p:nvSpPr>
            <p:cNvPr id="120" name="Icon120">
              <a:extLst>
                <a:ext uri="{FF2B5EF4-FFF2-40B4-BE49-F238E27FC236}">
                  <a16:creationId xmlns:a16="http://schemas.microsoft.com/office/drawing/2014/main" id="{8BB9D150-D30E-5193-5714-A8A1BB4859CB}"/>
                </a:ext>
              </a:extLst>
            </p:cNvPr>
            <p:cNvSpPr/>
            <p:nvPr/>
          </p:nvSpPr>
          <p:spPr>
            <a:xfrm>
              <a:off x="1147000" y="1500000"/>
              <a:ext cx="450000" cy="45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21" name="Block0">
              <a:extLst>
                <a:ext uri="{FF2B5EF4-FFF2-40B4-BE49-F238E27FC236}">
                  <a16:creationId xmlns:a16="http://schemas.microsoft.com/office/drawing/2014/main" id="{643A6120-AA16-9486-04BC-C79F8BB05C09}"/>
                </a:ext>
              </a:extLst>
            </p:cNvPr>
            <p:cNvSpPr/>
            <p:nvPr/>
          </p:nvSpPr>
          <p:spPr>
            <a:xfrm>
              <a:off x="622000" y="2200000"/>
              <a:ext cx="1500000" cy="2400000"/>
            </a:xfrm>
            <a:prstGeom prst="roundRect">
              <a:avLst>
                <a:gd name="adj" fmla="val 8000"/>
              </a:avLst>
            </a:prstGeom>
            <a:solidFill>
              <a:srgbClr val="D4842A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000000"/>
                  </a:solidFill>
                  <a:latin typeface="Calibri"/>
                </a:rPr>
                <a:t>Clarity</a:t>
              </a:r>
            </a:p>
          </p:txBody>
        </p:sp>
        <p:sp>
          <p:nvSpPr>
            <p:cNvPr id="200" name="Arrow0">
              <a:extLst>
                <a:ext uri="{FF2B5EF4-FFF2-40B4-BE49-F238E27FC236}">
                  <a16:creationId xmlns:a16="http://schemas.microsoft.com/office/drawing/2014/main" id="{960F8178-DC48-94DF-2FEA-F1434AC061F5}"/>
                </a:ext>
              </a:extLst>
            </p:cNvPr>
            <p:cNvSpPr/>
            <p:nvPr/>
          </p:nvSpPr>
          <p:spPr>
            <a:xfrm>
              <a:off x="1972000" y="3200000"/>
              <a:ext cx="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400" b="1" dirty="0">
                  <a:solidFill>
                    <a:srgbClr val="D4842A"/>
                  </a:solidFill>
                  <a:latin typeface="Calibri"/>
                </a:rPr>
                <a:t>▶</a:t>
              </a:r>
            </a:p>
          </p:txBody>
        </p:sp>
        <p:sp>
          <p:nvSpPr>
            <p:cNvPr id="124" name="Icon124">
              <a:extLst>
                <a:ext uri="{FF2B5EF4-FFF2-40B4-BE49-F238E27FC236}">
                  <a16:creationId xmlns:a16="http://schemas.microsoft.com/office/drawing/2014/main" id="{B5FF3AFF-9E11-E3EA-6207-393D8C8DD283}"/>
                </a:ext>
              </a:extLst>
            </p:cNvPr>
            <p:cNvSpPr/>
            <p:nvPr/>
          </p:nvSpPr>
          <p:spPr>
            <a:xfrm>
              <a:off x="2747000" y="1500000"/>
              <a:ext cx="450000" cy="45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FFFFFF"/>
                  </a:solidFill>
                  <a:latin typeface="Calibri"/>
                </a:rPr>
                <a:t>2</a:t>
              </a:r>
            </a:p>
          </p:txBody>
        </p:sp>
        <p:sp>
          <p:nvSpPr>
            <p:cNvPr id="125" name="Block1">
              <a:extLst>
                <a:ext uri="{FF2B5EF4-FFF2-40B4-BE49-F238E27FC236}">
                  <a16:creationId xmlns:a16="http://schemas.microsoft.com/office/drawing/2014/main" id="{B117DE1E-BAE6-2734-F86E-A4CDD0F6CB18}"/>
                </a:ext>
              </a:extLst>
            </p:cNvPr>
            <p:cNvSpPr/>
            <p:nvPr/>
          </p:nvSpPr>
          <p:spPr>
            <a:xfrm>
              <a:off x="2222000" y="2200000"/>
              <a:ext cx="1500000" cy="2400000"/>
            </a:xfrm>
            <a:prstGeom prst="roundRect">
              <a:avLst>
                <a:gd name="adj" fmla="val 8000"/>
              </a:avLst>
            </a:prstGeom>
            <a:solidFill>
              <a:srgbClr val="156082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Calibri"/>
                </a:rPr>
                <a:t>Fidelity</a:t>
              </a:r>
            </a:p>
          </p:txBody>
        </p:sp>
        <p:sp>
          <p:nvSpPr>
            <p:cNvPr id="201" name="Arrow1">
              <a:extLst>
                <a:ext uri="{FF2B5EF4-FFF2-40B4-BE49-F238E27FC236}">
                  <a16:creationId xmlns:a16="http://schemas.microsoft.com/office/drawing/2014/main" id="{731A780D-A8A6-EFAE-6197-1BB7AE7C6BE0}"/>
                </a:ext>
              </a:extLst>
            </p:cNvPr>
            <p:cNvSpPr/>
            <p:nvPr/>
          </p:nvSpPr>
          <p:spPr>
            <a:xfrm>
              <a:off x="3572000" y="3200000"/>
              <a:ext cx="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400" b="1" dirty="0">
                  <a:solidFill>
                    <a:srgbClr val="D4842A"/>
                  </a:solidFill>
                  <a:latin typeface="Calibri"/>
                </a:rPr>
                <a:t>▶</a:t>
              </a:r>
            </a:p>
          </p:txBody>
        </p:sp>
        <p:sp>
          <p:nvSpPr>
            <p:cNvPr id="128" name="Icon128">
              <a:extLst>
                <a:ext uri="{FF2B5EF4-FFF2-40B4-BE49-F238E27FC236}">
                  <a16:creationId xmlns:a16="http://schemas.microsoft.com/office/drawing/2014/main" id="{0160F890-5505-11AE-263A-D1352E694395}"/>
                </a:ext>
              </a:extLst>
            </p:cNvPr>
            <p:cNvSpPr/>
            <p:nvPr/>
          </p:nvSpPr>
          <p:spPr>
            <a:xfrm>
              <a:off x="4347000" y="1500000"/>
              <a:ext cx="450000" cy="45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FFFFFF"/>
                  </a:solidFill>
                  <a:latin typeface="Calibri"/>
                </a:rPr>
                <a:t>3</a:t>
              </a:r>
            </a:p>
          </p:txBody>
        </p:sp>
        <p:sp>
          <p:nvSpPr>
            <p:cNvPr id="129" name="Block2">
              <a:extLst>
                <a:ext uri="{FF2B5EF4-FFF2-40B4-BE49-F238E27FC236}">
                  <a16:creationId xmlns:a16="http://schemas.microsoft.com/office/drawing/2014/main" id="{4528EF35-B4A9-264F-3E23-763C0A6D019D}"/>
                </a:ext>
              </a:extLst>
            </p:cNvPr>
            <p:cNvSpPr/>
            <p:nvPr/>
          </p:nvSpPr>
          <p:spPr>
            <a:xfrm>
              <a:off x="3822000" y="2200000"/>
              <a:ext cx="1500000" cy="2400000"/>
            </a:xfrm>
            <a:prstGeom prst="roundRect">
              <a:avLst>
                <a:gd name="adj" fmla="val 8000"/>
              </a:avLst>
            </a:prstGeom>
            <a:solidFill>
              <a:srgbClr val="0E2841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Calibri"/>
                </a:rPr>
                <a:t>Evidence</a:t>
              </a:r>
            </a:p>
          </p:txBody>
        </p:sp>
        <p:sp>
          <p:nvSpPr>
            <p:cNvPr id="202" name="Arrow2">
              <a:extLst>
                <a:ext uri="{FF2B5EF4-FFF2-40B4-BE49-F238E27FC236}">
                  <a16:creationId xmlns:a16="http://schemas.microsoft.com/office/drawing/2014/main" id="{0C4DF24D-3EAB-2322-E878-CAF596009502}"/>
                </a:ext>
              </a:extLst>
            </p:cNvPr>
            <p:cNvSpPr/>
            <p:nvPr/>
          </p:nvSpPr>
          <p:spPr>
            <a:xfrm>
              <a:off x="5172000" y="3200000"/>
              <a:ext cx="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400" b="1" dirty="0">
                  <a:solidFill>
                    <a:srgbClr val="D4842A"/>
                  </a:solidFill>
                  <a:latin typeface="Calibri"/>
                </a:rPr>
                <a:t>▶</a:t>
              </a:r>
            </a:p>
          </p:txBody>
        </p:sp>
        <p:sp>
          <p:nvSpPr>
            <p:cNvPr id="132" name="Icon132">
              <a:extLst>
                <a:ext uri="{FF2B5EF4-FFF2-40B4-BE49-F238E27FC236}">
                  <a16:creationId xmlns:a16="http://schemas.microsoft.com/office/drawing/2014/main" id="{515E4779-9B5E-CDBD-DF5B-6D6F37EC5BA9}"/>
                </a:ext>
              </a:extLst>
            </p:cNvPr>
            <p:cNvSpPr/>
            <p:nvPr/>
          </p:nvSpPr>
          <p:spPr>
            <a:xfrm>
              <a:off x="5947000" y="1500000"/>
              <a:ext cx="450000" cy="45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Calibri"/>
                </a:rPr>
                <a:t>4</a:t>
              </a:r>
            </a:p>
          </p:txBody>
        </p:sp>
        <p:sp>
          <p:nvSpPr>
            <p:cNvPr id="133" name="Block3">
              <a:extLst>
                <a:ext uri="{FF2B5EF4-FFF2-40B4-BE49-F238E27FC236}">
                  <a16:creationId xmlns:a16="http://schemas.microsoft.com/office/drawing/2014/main" id="{37AA8E1D-5142-F940-3C0E-3D2F51DEF150}"/>
                </a:ext>
              </a:extLst>
            </p:cNvPr>
            <p:cNvSpPr/>
            <p:nvPr/>
          </p:nvSpPr>
          <p:spPr>
            <a:xfrm>
              <a:off x="5422000" y="2200000"/>
              <a:ext cx="1500000" cy="2400000"/>
            </a:xfrm>
            <a:prstGeom prst="roundRect">
              <a:avLst>
                <a:gd name="adj" fmla="val 8000"/>
              </a:avLst>
            </a:prstGeom>
            <a:solidFill>
              <a:srgbClr val="D4842A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000000"/>
                  </a:solidFill>
                  <a:latin typeface="Calibri"/>
                </a:rPr>
                <a:t>Workforce</a:t>
              </a:r>
            </a:p>
          </p:txBody>
        </p:sp>
        <p:sp>
          <p:nvSpPr>
            <p:cNvPr id="203" name="Arrow3">
              <a:extLst>
                <a:ext uri="{FF2B5EF4-FFF2-40B4-BE49-F238E27FC236}">
                  <a16:creationId xmlns:a16="http://schemas.microsoft.com/office/drawing/2014/main" id="{2DA01353-7A31-CAD9-4BEF-885A666CE9DA}"/>
                </a:ext>
              </a:extLst>
            </p:cNvPr>
            <p:cNvSpPr/>
            <p:nvPr/>
          </p:nvSpPr>
          <p:spPr>
            <a:xfrm>
              <a:off x="6772000" y="3200000"/>
              <a:ext cx="4000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2400" b="1" dirty="0">
                  <a:solidFill>
                    <a:srgbClr val="D4842A"/>
                  </a:solidFill>
                  <a:latin typeface="Calibri"/>
                </a:rPr>
                <a:t>▶</a:t>
              </a:r>
            </a:p>
          </p:txBody>
        </p:sp>
        <p:sp>
          <p:nvSpPr>
            <p:cNvPr id="136" name="Icon136">
              <a:extLst>
                <a:ext uri="{FF2B5EF4-FFF2-40B4-BE49-F238E27FC236}">
                  <a16:creationId xmlns:a16="http://schemas.microsoft.com/office/drawing/2014/main" id="{C70A72C9-F9E0-EAB8-BE77-B8968A1D790D}"/>
                </a:ext>
              </a:extLst>
            </p:cNvPr>
            <p:cNvSpPr/>
            <p:nvPr/>
          </p:nvSpPr>
          <p:spPr>
            <a:xfrm>
              <a:off x="7547000" y="1500000"/>
              <a:ext cx="450000" cy="45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en-US" sz="1600" b="1" dirty="0">
                  <a:solidFill>
                    <a:srgbClr val="FFFFFF"/>
                  </a:solidFill>
                  <a:latin typeface="Calibri"/>
                </a:rPr>
                <a:t>5</a:t>
              </a:r>
            </a:p>
          </p:txBody>
        </p:sp>
        <p:sp>
          <p:nvSpPr>
            <p:cNvPr id="137" name="Block4">
              <a:extLst>
                <a:ext uri="{FF2B5EF4-FFF2-40B4-BE49-F238E27FC236}">
                  <a16:creationId xmlns:a16="http://schemas.microsoft.com/office/drawing/2014/main" id="{B68D4CA2-566C-44D9-3C58-78EF6193FCDB}"/>
                </a:ext>
              </a:extLst>
            </p:cNvPr>
            <p:cNvSpPr/>
            <p:nvPr/>
          </p:nvSpPr>
          <p:spPr>
            <a:xfrm>
              <a:off x="7022000" y="2200000"/>
              <a:ext cx="1500000" cy="2400000"/>
            </a:xfrm>
            <a:prstGeom prst="roundRect">
              <a:avLst>
                <a:gd name="adj" fmla="val 8000"/>
              </a:avLst>
            </a:prstGeom>
            <a:solidFill>
              <a:srgbClr val="156082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FFFFFF"/>
                  </a:solidFill>
                  <a:latin typeface="Calibri"/>
                </a:rPr>
                <a:t>System
Design</a:t>
              </a:r>
            </a:p>
          </p:txBody>
        </p:sp>
        <p:sp>
          <p:nvSpPr>
            <p:cNvPr id="150" name="BottomLabel">
              <a:extLst>
                <a:ext uri="{FF2B5EF4-FFF2-40B4-BE49-F238E27FC236}">
                  <a16:creationId xmlns:a16="http://schemas.microsoft.com/office/drawing/2014/main" id="{B4F1D676-4995-2563-737C-5453CD0B9988}"/>
                </a:ext>
              </a:extLst>
            </p:cNvPr>
            <p:cNvSpPr/>
            <p:nvPr/>
          </p:nvSpPr>
          <p:spPr>
            <a:xfrm>
              <a:off x="914400" y="5000000"/>
              <a:ext cx="7315200" cy="600000"/>
            </a:xfrm>
            <a:prstGeom prst="rect">
              <a:avLst/>
            </a:prstGeom>
            <a:noFill/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800" b="1" dirty="0">
                  <a:solidFill>
                    <a:srgbClr val="0E2841"/>
                  </a:solidFill>
                  <a:latin typeface="Calibri"/>
                </a:rPr>
                <a:t>Consistent, Scalable, High-Quality Outcomes</a:t>
              </a:r>
            </a:p>
          </p:txBody>
        </p:sp>
        <p:sp>
          <p:nvSpPr>
            <p:cNvPr id="151" name="DownArrow">
              <a:extLst>
                <a:ext uri="{FF2B5EF4-FFF2-40B4-BE49-F238E27FC236}">
                  <a16:creationId xmlns:a16="http://schemas.microsoft.com/office/drawing/2014/main" id="{7AEACC13-561D-DE18-9782-22FD24D2073F}"/>
                </a:ext>
              </a:extLst>
            </p:cNvPr>
            <p:cNvSpPr/>
            <p:nvPr/>
          </p:nvSpPr>
          <p:spPr>
            <a:xfrm>
              <a:off x="4114800" y="4650000"/>
              <a:ext cx="914400" cy="400000"/>
            </a:xfrm>
            <a:prstGeom prst="rect">
              <a:avLst/>
            </a:prstGeom>
            <a:noFill/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2000" b="1" dirty="0">
                  <a:solidFill>
                    <a:srgbClr val="0E2841"/>
                  </a:solidFill>
                  <a:latin typeface="Calibri"/>
                </a:rPr>
                <a:t>▼</a:t>
              </a:r>
            </a:p>
          </p:txBody>
        </p: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61C6A2-782C-BEE4-9A1F-89E4F2A3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28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F52D77-3A12-85CF-CC76-C6978CA8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4158E2-2B77-B9AA-FF3E-1BB2882AE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Consistent, Scalable, High-Quality Outcomes</a:t>
            </a:r>
          </a:p>
        </p:txBody>
      </p:sp>
    </p:spTree>
    <p:extLst>
      <p:ext uri="{BB962C8B-B14F-4D97-AF65-F5344CB8AC3E}">
        <p14:creationId xmlns:p14="http://schemas.microsoft.com/office/powerpoint/2010/main" val="982198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b="1" dirty="0"/>
              <a:t>Clarity</a:t>
            </a:r>
            <a:r>
              <a:rPr dirty="0"/>
              <a:t> Drives Everything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C35A30-EE3B-83D1-626A-D6B5B517B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2000" y="2136028"/>
            <a:ext cx="7400000" cy="3450000"/>
            <a:chOff x="872000" y="1600000"/>
            <a:chExt cx="7400000" cy="34500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6804561-43B8-2D65-D55E-FA303B368FA8}"/>
                </a:ext>
              </a:extLst>
            </p:cNvPr>
            <p:cNvGrpSpPr/>
            <p:nvPr/>
          </p:nvGrpSpPr>
          <p:grpSpPr>
            <a:xfrm>
              <a:off x="872000" y="1600000"/>
              <a:ext cx="7400000" cy="2600000"/>
              <a:chOff x="872000" y="1600000"/>
              <a:chExt cx="7400000" cy="2600000"/>
            </a:xfrm>
          </p:grpSpPr>
          <p:sp>
            <p:nvSpPr>
              <p:cNvPr id="120" name="Rect120"/>
              <p:cNvSpPr/>
              <p:nvPr/>
            </p:nvSpPr>
            <p:spPr>
              <a:xfrm>
                <a:off x="872000" y="1600000"/>
                <a:ext cx="740000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Rect121"/>
              <p:cNvSpPr/>
              <p:nvPr/>
            </p:nvSpPr>
            <p:spPr>
              <a:xfrm>
                <a:off x="872000" y="1600000"/>
                <a:ext cx="60000" cy="800000"/>
              </a:xfrm>
              <a:prstGeom prst="rect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Icon122"/>
              <p:cNvSpPr/>
              <p:nvPr/>
            </p:nvSpPr>
            <p:spPr>
              <a:xfrm>
                <a:off x="1032000" y="1790000"/>
                <a:ext cx="420000" cy="420000"/>
              </a:xfrm>
              <a:prstGeom prst="ellipse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000000"/>
                    </a:solidFill>
                    <a:latin typeface="Arial"/>
                  </a:rPr>
                  <a:t>✶</a:t>
                </a:r>
              </a:p>
            </p:txBody>
          </p:sp>
          <p:sp>
            <p:nvSpPr>
              <p:cNvPr id="123" name="Row0"/>
              <p:cNvSpPr/>
              <p:nvPr/>
            </p:nvSpPr>
            <p:spPr>
              <a:xfrm>
                <a:off x="1572000" y="1600000"/>
                <a:ext cx="66000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What CE is (and is not)</a:t>
                </a:r>
              </a:p>
            </p:txBody>
          </p:sp>
          <p:sp>
            <p:nvSpPr>
              <p:cNvPr id="4" name="Rect123"/>
              <p:cNvSpPr/>
              <p:nvPr/>
            </p:nvSpPr>
            <p:spPr>
              <a:xfrm>
                <a:off x="872000" y="2500000"/>
                <a:ext cx="740000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Rect124"/>
              <p:cNvSpPr/>
              <p:nvPr/>
            </p:nvSpPr>
            <p:spPr>
              <a:xfrm>
                <a:off x="872000" y="2500000"/>
                <a:ext cx="60000" cy="800000"/>
              </a:xfrm>
              <a:prstGeom prst="rect">
                <a:avLst/>
              </a:prstGeom>
              <a:solidFill>
                <a:srgbClr val="156082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Icon125"/>
              <p:cNvSpPr/>
              <p:nvPr/>
            </p:nvSpPr>
            <p:spPr>
              <a:xfrm>
                <a:off x="1032000" y="2690000"/>
                <a:ext cx="420000" cy="420000"/>
              </a:xfrm>
              <a:prstGeom prst="ellipse">
                <a:avLst/>
              </a:prstGeom>
              <a:solidFill>
                <a:srgbClr val="156082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FFFFFF"/>
                    </a:solidFill>
                    <a:latin typeface="Arial"/>
                  </a:rPr>
                  <a:t>✶</a:t>
                </a:r>
              </a:p>
            </p:txBody>
          </p:sp>
          <p:sp>
            <p:nvSpPr>
              <p:cNvPr id="126" name="Row1"/>
              <p:cNvSpPr/>
              <p:nvPr/>
            </p:nvSpPr>
            <p:spPr>
              <a:xfrm>
                <a:off x="1572000" y="2500000"/>
                <a:ext cx="66000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Distinctions from Supported Employment</a:t>
                </a:r>
              </a:p>
            </p:txBody>
          </p:sp>
          <p:sp>
            <p:nvSpPr>
              <p:cNvPr id="5" name="Rect126"/>
              <p:cNvSpPr/>
              <p:nvPr/>
            </p:nvSpPr>
            <p:spPr>
              <a:xfrm>
                <a:off x="872000" y="3400000"/>
                <a:ext cx="740000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Rect127"/>
              <p:cNvSpPr/>
              <p:nvPr/>
            </p:nvSpPr>
            <p:spPr>
              <a:xfrm>
                <a:off x="872000" y="3400000"/>
                <a:ext cx="60000" cy="800000"/>
              </a:xfrm>
              <a:prstGeom prst="rect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Icon128"/>
              <p:cNvSpPr/>
              <p:nvPr/>
            </p:nvSpPr>
            <p:spPr>
              <a:xfrm>
                <a:off x="1032000" y="3590000"/>
                <a:ext cx="420000" cy="420000"/>
              </a:xfrm>
              <a:prstGeom prst="ellipse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FFFFFF"/>
                    </a:solidFill>
                    <a:latin typeface="Arial"/>
                  </a:rPr>
                  <a:t>✶</a:t>
                </a:r>
              </a:p>
            </p:txBody>
          </p:sp>
          <p:sp>
            <p:nvSpPr>
              <p:cNvPr id="129" name="Row2"/>
              <p:cNvSpPr/>
              <p:nvPr/>
            </p:nvSpPr>
            <p:spPr>
              <a:xfrm>
                <a:off x="1572000" y="3400000"/>
                <a:ext cx="66000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Clear expectations of quality</a:t>
                </a:r>
              </a:p>
            </p:txBody>
          </p:sp>
        </p:grpSp>
        <p:sp>
          <p:nvSpPr>
            <p:cNvPr id="140" name="Banner"/>
            <p:cNvSpPr/>
            <p:nvPr/>
          </p:nvSpPr>
          <p:spPr>
            <a:xfrm>
              <a:off x="872000" y="4500000"/>
              <a:ext cx="7400000" cy="550000"/>
            </a:xfrm>
            <a:prstGeom prst="roundRect">
              <a:avLst>
                <a:gd name="adj" fmla="val 8000"/>
              </a:avLst>
            </a:prstGeom>
            <a:solidFill>
              <a:srgbClr val="0E2841"/>
            </a:solidFill>
            <a:ln>
              <a:noFill/>
            </a:ln>
          </p:spPr>
          <p:txBody>
            <a:bodyPr lIns="180000" tIns="120000" rIns="180000" bIns="90000" anchor="ctr"/>
            <a:lstStyle/>
            <a:p>
              <a:pPr algn="ctr"/>
              <a:r>
                <a:rPr lang="en-US" sz="1600" b="1" i="1" dirty="0">
                  <a:solidFill>
                    <a:srgbClr val="FFFFFF"/>
                  </a:solidFill>
                  <a:latin typeface="Calibri"/>
                </a:rPr>
                <a:t>Low clarity = low expectations = low outcomes</a:t>
              </a:r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D88B4-FC35-0B9E-E009-DA393031D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29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40FD9-2A79-1F60-E23B-AF29E8E6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 descr="Graph comparing employment rates for work limitation and without work limitation between 1981 and 2004.">
            <a:extLst>
              <a:ext uri="{FF2B5EF4-FFF2-40B4-BE49-F238E27FC236}">
                <a16:creationId xmlns:a16="http://schemas.microsoft.com/office/drawing/2014/main" id="{074662EC-C87A-1472-5FAD-51E180FBE8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481319"/>
              </p:ext>
            </p:extLst>
          </p:nvPr>
        </p:nvGraphicFramePr>
        <p:xfrm>
          <a:off x="1650696" y="1669497"/>
          <a:ext cx="5400487" cy="3677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0DE5750-5E92-CC0B-168F-9A4D2D38505C}"/>
              </a:ext>
            </a:extLst>
          </p:cNvPr>
          <p:cNvSpPr txBox="1"/>
          <p:nvPr/>
        </p:nvSpPr>
        <p:spPr>
          <a:xfrm>
            <a:off x="1961084" y="5459628"/>
            <a:ext cx="52218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VonSchrader</a:t>
            </a:r>
            <a:r>
              <a:rPr lang="en-US" sz="900" dirty="0"/>
              <a:t>, S., Lee, C. G. (2022). Disability Statistics from the Current Population Survey (CPS). Ithaca, NY: Cornell University Yang Tan Institute (YTI). Retrieved from Cornell University Disability Statistics website: </a:t>
            </a:r>
            <a:r>
              <a:rPr lang="en-US" sz="900" dirty="0">
                <a:hlinkClick r:id="rId4"/>
              </a:rPr>
              <a:t>www.disabilitystatistics.org</a:t>
            </a:r>
            <a:endParaRPr lang="en-US" sz="13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C4AD80-8109-AE6B-B86B-BB482314CED7}"/>
              </a:ext>
            </a:extLst>
          </p:cNvPr>
          <p:cNvSpPr/>
          <p:nvPr/>
        </p:nvSpPr>
        <p:spPr>
          <a:xfrm>
            <a:off x="3131786" y="1586579"/>
            <a:ext cx="245440" cy="2966133"/>
          </a:xfrm>
          <a:prstGeom prst="rect">
            <a:avLst/>
          </a:prstGeom>
          <a:solidFill>
            <a:schemeClr val="accent1">
              <a:alpha val="3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SE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8AF030-4B8E-6436-434D-68A431CC0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7234"/>
            <a:ext cx="7886700" cy="1325563"/>
          </a:xfrm>
        </p:spPr>
        <p:txBody>
          <a:bodyPr/>
          <a:lstStyle/>
          <a:p>
            <a:r>
              <a:rPr lang="en-US" dirty="0"/>
              <a:t>Employment Rates: 1981-2004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386E068-DBD9-1069-BAF5-2464D96C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z="1100" smtClean="0"/>
              <a:t>3</a:t>
            </a:fld>
            <a:endParaRPr lang="en-US" sz="11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05300E0-EF43-7966-9BE2-07A9CF1FB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CF62EA-AB8B-2C70-125B-C362A79E3735}"/>
              </a:ext>
            </a:extLst>
          </p:cNvPr>
          <p:cNvSpPr txBox="1"/>
          <p:nvPr/>
        </p:nvSpPr>
        <p:spPr>
          <a:xfrm>
            <a:off x="2880023" y="6409776"/>
            <a:ext cx="29418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Institute for Disability Research, Policy, &amp; Practice</a:t>
            </a:r>
          </a:p>
        </p:txBody>
      </p:sp>
    </p:spTree>
    <p:extLst>
      <p:ext uri="{BB962C8B-B14F-4D97-AF65-F5344CB8AC3E}">
        <p14:creationId xmlns:p14="http://schemas.microsoft.com/office/powerpoint/2010/main" val="2484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 animBg="0"/>
        </p:bldSub>
      </p:bldGraphic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5343600" cy="800000"/>
          </a:xfrm>
        </p:spPr>
        <p:txBody>
          <a:bodyPr/>
          <a:lstStyle/>
          <a:p>
            <a:r>
              <a:rPr lang="en-US" dirty="0"/>
              <a:t>2. </a:t>
            </a:r>
            <a:r>
              <a:rPr b="1" dirty="0"/>
              <a:t>Fidelity</a:t>
            </a:r>
            <a:r>
              <a:rPr dirty="0"/>
              <a:t> Enables Learning</a:t>
            </a:r>
          </a:p>
        </p:txBody>
      </p:sp>
      <p:sp>
        <p:nvSpPr>
          <p:cNvPr id="113" name="PanelCallout"/>
          <p:cNvSpPr/>
          <p:nvPr/>
        </p:nvSpPr>
        <p:spPr>
          <a:xfrm>
            <a:off x="6043600" y="2400300"/>
            <a:ext cx="3000400" cy="20574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ctr"/>
          <a:lstStyle/>
          <a:p>
            <a:pPr algn="ctr">
              <a:spcAft>
                <a:spcPts val="200"/>
              </a:spcAft>
            </a:pPr>
            <a:r>
              <a:rPr lang="en-US" sz="1600" i="1" dirty="0">
                <a:solidFill>
                  <a:schemeClr val="bg1"/>
                </a:solidFill>
                <a:latin typeface="Georgia"/>
              </a:rPr>
              <a:t>Moves from activity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Georgia"/>
              </a:rPr>
              <a:t>to understanding.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49FB468-2C71-5B65-4514-90E7B4AEB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2129000"/>
            <a:ext cx="5286400" cy="2600000"/>
            <a:chOff x="457200" y="1600000"/>
            <a:chExt cx="5286400" cy="2600000"/>
          </a:xfrm>
        </p:grpSpPr>
        <p:sp>
          <p:nvSpPr>
            <p:cNvPr id="126" name="Rect126"/>
            <p:cNvSpPr/>
            <p:nvPr/>
          </p:nvSpPr>
          <p:spPr>
            <a:xfrm>
              <a:off x="457200" y="3400000"/>
              <a:ext cx="528640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EDFD904-3DF3-6F0F-0D5C-992180CD130A}"/>
                </a:ext>
              </a:extLst>
            </p:cNvPr>
            <p:cNvGrpSpPr/>
            <p:nvPr/>
          </p:nvGrpSpPr>
          <p:grpSpPr>
            <a:xfrm>
              <a:off x="457200" y="1600000"/>
              <a:ext cx="5286400" cy="2600000"/>
              <a:chOff x="457200" y="1600000"/>
              <a:chExt cx="5286400" cy="2600000"/>
            </a:xfrm>
          </p:grpSpPr>
          <p:sp>
            <p:nvSpPr>
              <p:cNvPr id="120" name="Rect120"/>
              <p:cNvSpPr/>
              <p:nvPr/>
            </p:nvSpPr>
            <p:spPr>
              <a:xfrm>
                <a:off x="457200" y="1600000"/>
                <a:ext cx="528640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Icon121"/>
              <p:cNvSpPr/>
              <p:nvPr/>
            </p:nvSpPr>
            <p:spPr>
              <a:xfrm>
                <a:off x="577200" y="1790000"/>
                <a:ext cx="420000" cy="420000"/>
              </a:xfrm>
              <a:prstGeom prst="ellipse">
                <a:avLst/>
              </a:prstGeom>
              <a:solidFill>
                <a:srgbClr val="156082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800" b="1" dirty="0">
                    <a:solidFill>
                      <a:srgbClr val="FFFFFF"/>
                    </a:solidFill>
                    <a:latin typeface="Arial"/>
                  </a:rPr>
                  <a:t>✓</a:t>
                </a:r>
              </a:p>
            </p:txBody>
          </p:sp>
          <p:sp>
            <p:nvSpPr>
              <p:cNvPr id="122" name="Row0"/>
              <p:cNvSpPr/>
              <p:nvPr/>
            </p:nvSpPr>
            <p:spPr>
              <a:xfrm>
                <a:off x="1117200" y="1600000"/>
                <a:ext cx="45264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700" b="1" dirty="0">
                    <a:solidFill>
                      <a:srgbClr val="0E2841"/>
                    </a:solidFill>
                    <a:latin typeface="Calibri"/>
                  </a:rPr>
                  <a:t>Defines quality</a:t>
                </a:r>
              </a:p>
            </p:txBody>
          </p:sp>
          <p:sp>
            <p:nvSpPr>
              <p:cNvPr id="123" name="Rect123"/>
              <p:cNvSpPr/>
              <p:nvPr/>
            </p:nvSpPr>
            <p:spPr>
              <a:xfrm>
                <a:off x="457200" y="2500000"/>
                <a:ext cx="528640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Icon124"/>
              <p:cNvSpPr/>
              <p:nvPr/>
            </p:nvSpPr>
            <p:spPr>
              <a:xfrm>
                <a:off x="577200" y="2690000"/>
                <a:ext cx="420000" cy="420000"/>
              </a:xfrm>
              <a:prstGeom prst="ellipse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800" b="1" dirty="0">
                    <a:solidFill>
                      <a:srgbClr val="FFFFFF"/>
                    </a:solidFill>
                    <a:latin typeface="Arial"/>
                  </a:rPr>
                  <a:t>✓</a:t>
                </a:r>
              </a:p>
            </p:txBody>
          </p:sp>
          <p:sp>
            <p:nvSpPr>
              <p:cNvPr id="125" name="Row1"/>
              <p:cNvSpPr/>
              <p:nvPr/>
            </p:nvSpPr>
            <p:spPr>
              <a:xfrm>
                <a:off x="1117200" y="2500000"/>
                <a:ext cx="45264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700" b="1" dirty="0">
                    <a:solidFill>
                      <a:srgbClr val="0E2841"/>
                    </a:solidFill>
                    <a:latin typeface="Calibri"/>
                  </a:rPr>
                  <a:t>Creates consistency</a:t>
                </a:r>
              </a:p>
            </p:txBody>
          </p:sp>
          <p:sp>
            <p:nvSpPr>
              <p:cNvPr id="127" name="Icon127"/>
              <p:cNvSpPr/>
              <p:nvPr/>
            </p:nvSpPr>
            <p:spPr>
              <a:xfrm>
                <a:off x="577200" y="3590000"/>
                <a:ext cx="420000" cy="420000"/>
              </a:xfrm>
              <a:prstGeom prst="ellipse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800" b="1" dirty="0">
                    <a:solidFill>
                      <a:srgbClr val="000000"/>
                    </a:solidFill>
                    <a:latin typeface="Arial"/>
                  </a:rPr>
                  <a:t>✓</a:t>
                </a:r>
              </a:p>
            </p:txBody>
          </p:sp>
          <p:sp>
            <p:nvSpPr>
              <p:cNvPr id="128" name="Row2"/>
              <p:cNvSpPr/>
              <p:nvPr/>
            </p:nvSpPr>
            <p:spPr>
              <a:xfrm>
                <a:off x="1117200" y="3400000"/>
                <a:ext cx="452640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700" b="1" dirty="0">
                    <a:solidFill>
                      <a:srgbClr val="0E2841"/>
                    </a:solidFill>
                    <a:latin typeface="Calibri"/>
                  </a:rPr>
                  <a:t>Connects training to outcomes</a:t>
                </a:r>
              </a:p>
            </p:txBody>
          </p:sp>
        </p:grp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C7CD-439D-E8F6-EDFF-FC31389D3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30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17DDAF-9F7D-3519-9572-5FDDECDB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1C586A-5ED1-672A-02E7-DF9106CF06AF}"/>
              </a:ext>
            </a:extLst>
          </p:cNvPr>
          <p:cNvSpPr txBox="1"/>
          <p:nvPr/>
        </p:nvSpPr>
        <p:spPr>
          <a:xfrm>
            <a:off x="5863600" y="3029000"/>
            <a:ext cx="3086100" cy="1041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US" i="1" dirty="0">
                <a:solidFill>
                  <a:schemeClr val="accent1"/>
                </a:solidFill>
                <a:latin typeface="Georgia"/>
              </a:rPr>
              <a:t>Moves from activity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  <a:latin typeface="Georgia"/>
              </a:rPr>
              <a:t>to understanding.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dirty="0"/>
              <a:t>From Activity</a:t>
            </a:r>
            <a:r>
              <a:rPr lang="en-US" dirty="0"/>
              <a:t> </a:t>
            </a:r>
            <a:r>
              <a:rPr dirty="0"/>
              <a:t>to </a:t>
            </a:r>
            <a:r>
              <a:rPr b="1" dirty="0"/>
              <a:t>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000"/>
            <a:ext cx="8229600" cy="51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0" name="B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0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000" y="1500000"/>
            <a:ext cx="1800000" cy="34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1" name="Icon121"/>
          <p:cNvSpPr/>
          <p:nvPr/>
        </p:nvSpPr>
        <p:spPr>
          <a:xfrm>
            <a:off x="1297000" y="1850000"/>
            <a:ext cx="550000" cy="55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  <a:latin typeface="Arial"/>
              </a:rPr>
              <a:t>☷</a:t>
            </a:r>
          </a:p>
        </p:txBody>
      </p:sp>
      <p:sp>
        <p:nvSpPr>
          <p:cNvPr id="122" name="Txt0"/>
          <p:cNvSpPr/>
          <p:nvPr/>
        </p:nvSpPr>
        <p:spPr>
          <a:xfrm>
            <a:off x="732000" y="2700000"/>
            <a:ext cx="1680000" cy="1800000"/>
          </a:xfrm>
          <a:prstGeom prst="rect">
            <a:avLst/>
          </a:prstGeom>
          <a:noFill/>
          <a:ln>
            <a:noFill/>
          </a:ln>
        </p:spPr>
        <p:txBody>
          <a:bodyPr lIns="60000" tIns="120000" rIns="60000" bIns="90000" anchor="t"/>
          <a:lstStyle/>
          <a:p>
            <a:pPr algn="ctr">
              <a:spcAft>
                <a:spcPts val="200"/>
              </a:spcAft>
            </a:pPr>
            <a:r>
              <a:rPr lang="en-US" sz="1600" b="1" dirty="0">
                <a:solidFill>
                  <a:srgbClr val="0E2841"/>
                </a:solidFill>
                <a:latin typeface="Calibri"/>
              </a:rPr>
              <a:t>Outcomes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  <a:latin typeface="Calibri"/>
              </a:rPr>
              <a:t>hours, wages, diversity</a:t>
            </a:r>
          </a:p>
        </p:txBody>
      </p:sp>
      <p:sp>
        <p:nvSpPr>
          <p:cNvPr id="124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72000" y="1500000"/>
            <a:ext cx="1800000" cy="34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5" name="Icon125"/>
          <p:cNvSpPr/>
          <p:nvPr/>
        </p:nvSpPr>
        <p:spPr>
          <a:xfrm>
            <a:off x="3297000" y="1850000"/>
            <a:ext cx="550000" cy="55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  <a:latin typeface="Arial"/>
              </a:rPr>
              <a:t>⚙</a:t>
            </a:r>
          </a:p>
        </p:txBody>
      </p:sp>
      <p:sp>
        <p:nvSpPr>
          <p:cNvPr id="126" name="Txt1"/>
          <p:cNvSpPr/>
          <p:nvPr/>
        </p:nvSpPr>
        <p:spPr>
          <a:xfrm>
            <a:off x="2732000" y="2700000"/>
            <a:ext cx="1680000" cy="1800000"/>
          </a:xfrm>
          <a:prstGeom prst="rect">
            <a:avLst/>
          </a:prstGeom>
          <a:noFill/>
          <a:ln>
            <a:noFill/>
          </a:ln>
        </p:spPr>
        <p:txBody>
          <a:bodyPr lIns="60000" tIns="120000" rIns="60000" bIns="90000" anchor="t"/>
          <a:lstStyle/>
          <a:p>
            <a:pPr algn="ctr">
              <a:spcAft>
                <a:spcPts val="200"/>
              </a:spcAft>
            </a:pPr>
            <a:r>
              <a:rPr lang="en-US" sz="1600" b="1" dirty="0">
                <a:solidFill>
                  <a:srgbClr val="0E2841"/>
                </a:solidFill>
                <a:latin typeface="Calibri"/>
              </a:rPr>
              <a:t>Service design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  <a:latin typeface="Calibri"/>
              </a:rPr>
              <a:t>process, time, models</a:t>
            </a:r>
          </a:p>
        </p:txBody>
      </p:sp>
      <p:sp>
        <p:nvSpPr>
          <p:cNvPr id="128" name="Card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000" y="1500000"/>
            <a:ext cx="1800000" cy="34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9" name="Icon129"/>
          <p:cNvSpPr/>
          <p:nvPr/>
        </p:nvSpPr>
        <p:spPr>
          <a:xfrm>
            <a:off x="5297000" y="1850000"/>
            <a:ext cx="550000" cy="55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200" b="1" dirty="0">
                <a:solidFill>
                  <a:srgbClr val="000000"/>
                </a:solidFill>
                <a:latin typeface="Arial"/>
              </a:rPr>
              <a:t>⚑</a:t>
            </a:r>
          </a:p>
        </p:txBody>
      </p:sp>
      <p:sp>
        <p:nvSpPr>
          <p:cNvPr id="130" name="Txt2"/>
          <p:cNvSpPr/>
          <p:nvPr/>
        </p:nvSpPr>
        <p:spPr>
          <a:xfrm>
            <a:off x="4732000" y="2700000"/>
            <a:ext cx="1680000" cy="1800000"/>
          </a:xfrm>
          <a:prstGeom prst="rect">
            <a:avLst/>
          </a:prstGeom>
          <a:noFill/>
          <a:ln>
            <a:noFill/>
          </a:ln>
        </p:spPr>
        <p:txBody>
          <a:bodyPr lIns="60000" tIns="120000" rIns="60000" bIns="90000" anchor="t"/>
          <a:lstStyle/>
          <a:p>
            <a:pPr algn="ctr">
              <a:spcAft>
                <a:spcPts val="200"/>
              </a:spcAft>
            </a:pPr>
            <a:r>
              <a:rPr lang="en-US" sz="1600" b="1" dirty="0">
                <a:solidFill>
                  <a:srgbClr val="0E2841"/>
                </a:solidFill>
                <a:latin typeface="Calibri"/>
              </a:rPr>
              <a:t>Employer impact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  <a:latin typeface="Calibri"/>
              </a:rPr>
              <a:t>and role</a:t>
            </a:r>
          </a:p>
        </p:txBody>
      </p:sp>
      <p:sp>
        <p:nvSpPr>
          <p:cNvPr id="132" name="Card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72000" y="1500000"/>
            <a:ext cx="1800000" cy="34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3" name="Icon133"/>
          <p:cNvSpPr/>
          <p:nvPr/>
        </p:nvSpPr>
        <p:spPr>
          <a:xfrm>
            <a:off x="7297000" y="1850000"/>
            <a:ext cx="550000" cy="55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  <a:latin typeface="Arial"/>
              </a:rPr>
              <a:t>★</a:t>
            </a:r>
          </a:p>
        </p:txBody>
      </p:sp>
      <p:sp>
        <p:nvSpPr>
          <p:cNvPr id="134" name="Txt3"/>
          <p:cNvSpPr/>
          <p:nvPr/>
        </p:nvSpPr>
        <p:spPr>
          <a:xfrm>
            <a:off x="6732000" y="2700000"/>
            <a:ext cx="1680000" cy="1800000"/>
          </a:xfrm>
          <a:prstGeom prst="rect">
            <a:avLst/>
          </a:prstGeom>
          <a:noFill/>
          <a:ln>
            <a:noFill/>
          </a:ln>
        </p:spPr>
        <p:txBody>
          <a:bodyPr lIns="60000" tIns="120000" rIns="60000" bIns="90000" anchor="t"/>
          <a:lstStyle/>
          <a:p>
            <a:pPr algn="ctr">
              <a:spcAft>
                <a:spcPts val="200"/>
              </a:spcAft>
            </a:pPr>
            <a:r>
              <a:rPr lang="en-US" sz="1600" b="1" dirty="0">
                <a:solidFill>
                  <a:srgbClr val="0E2841"/>
                </a:solidFill>
                <a:latin typeface="Calibri"/>
              </a:rPr>
              <a:t>Sustainability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  <a:latin typeface="Calibri"/>
              </a:rPr>
              <a:t>long-term viability</a:t>
            </a:r>
          </a:p>
        </p:txBody>
      </p:sp>
      <p:sp>
        <p:nvSpPr>
          <p:cNvPr id="150" name="Banner"/>
          <p:cNvSpPr/>
          <p:nvPr/>
        </p:nvSpPr>
        <p:spPr>
          <a:xfrm>
            <a:off x="672000" y="5200000"/>
            <a:ext cx="7800000" cy="50000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</p:spPr>
        <p:txBody>
          <a:bodyPr lIns="180000" tIns="120000" rIns="180000" bIns="90000" anchor="ctr"/>
          <a:lstStyle/>
          <a:p>
            <a:pPr algn="ctr"/>
            <a:r>
              <a:rPr lang="en-US" sz="1500" b="1" i="1" dirty="0">
                <a:solidFill>
                  <a:srgbClr val="FFFFFF"/>
                </a:solidFill>
                <a:latin typeface="Calibri"/>
              </a:rPr>
              <a:t>Data must be available and comparable.</a:t>
            </a:r>
          </a:p>
        </p:txBody>
      </p:sp>
      <p:sp>
        <p:nvSpPr>
          <p:cNvPr id="160" name="TitleOverlay"/>
          <p:cNvSpPr/>
          <p:nvPr/>
        </p:nvSpPr>
        <p:spPr>
          <a:xfrm>
            <a:off x="457200" y="200000"/>
            <a:ext cx="80000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r>
              <a:rPr lang="en-US" sz="2800" b="1" dirty="0">
                <a:solidFill>
                  <a:srgbClr val="0E2841"/>
                </a:solidFill>
                <a:latin typeface="Calibri"/>
              </a:rPr>
              <a:t>3. From Activity to Evidence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1B043-32B5-896E-606C-9940BFC3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31</a:t>
            </a:fld>
            <a:endParaRPr lang="en-US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27019-F112-8EF5-5722-BF161D3F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Vis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00000"/>
            <a:ext cx="8000000" cy="900000"/>
          </a:xfrm>
          <a:prstGeom prst="rect">
            <a:avLst/>
          </a:prstGeom>
          <a:noFill/>
          <a:ln>
            <a:noFill/>
          </a:ln>
        </p:spPr>
        <p:txBody>
          <a:bodyPr lIns="60000" tIns="0" rIns="60000" bIns="0" anchor="ctr"/>
          <a:lstStyle/>
          <a:p>
            <a:pPr algn="l"/>
            <a:endParaRPr lang="en-US" sz="2800" dirty="0">
              <a:solidFill>
                <a:srgbClr val="0E2841"/>
              </a:solidFill>
              <a:latin typeface="Calibri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4DCA3D-3FBE-112C-4D4D-F1D573B1C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2793" y="1855815"/>
            <a:ext cx="6918414" cy="3690608"/>
            <a:chOff x="1400000" y="1300000"/>
            <a:chExt cx="6900000" cy="4100000"/>
          </a:xfrm>
        </p:grpSpPr>
        <p:sp>
          <p:nvSpPr>
            <p:cNvPr id="120" name="Bar0"/>
            <p:cNvSpPr/>
            <p:nvPr/>
          </p:nvSpPr>
          <p:spPr>
            <a:xfrm>
              <a:off x="1400000" y="1300000"/>
              <a:ext cx="6900000" cy="7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20000" tIns="0" rIns="180000" bIns="0" anchor="ctr"/>
            <a:lstStyle/>
            <a:p>
              <a:pPr marL="285750" indent="-285750" algn="l">
                <a:buFont typeface="Wingdings" pitchFamily="2" charset="2"/>
                <a:buChar char="ü"/>
              </a:pPr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Who is a good fit</a:t>
              </a:r>
            </a:p>
          </p:txBody>
        </p:sp>
        <p:sp>
          <p:nvSpPr>
            <p:cNvPr id="124" name="Bar1"/>
            <p:cNvSpPr/>
            <p:nvPr/>
          </p:nvSpPr>
          <p:spPr>
            <a:xfrm>
              <a:off x="1400000" y="2150000"/>
              <a:ext cx="6900000" cy="7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20000" tIns="0" rIns="180000" bIns="0" anchor="ctr"/>
            <a:lstStyle/>
            <a:p>
              <a:pPr marL="285750" indent="-285750" algn="l">
                <a:buFont typeface="Wingdings" pitchFamily="2" charset="2"/>
                <a:buChar char="ü"/>
              </a:pPr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New education pathways</a:t>
              </a:r>
            </a:p>
          </p:txBody>
        </p:sp>
        <p:sp>
          <p:nvSpPr>
            <p:cNvPr id="128" name="Bar2"/>
            <p:cNvSpPr/>
            <p:nvPr/>
          </p:nvSpPr>
          <p:spPr>
            <a:xfrm>
              <a:off x="1400000" y="3000000"/>
              <a:ext cx="6900000" cy="7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20000" tIns="0" rIns="180000" bIns="0" anchor="ctr"/>
            <a:lstStyle/>
            <a:p>
              <a:pPr marL="285750" indent="-285750" algn="l">
                <a:buFont typeface="Wingdings" pitchFamily="2" charset="2"/>
                <a:buChar char="ü"/>
              </a:pPr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How to attract and retain</a:t>
              </a:r>
            </a:p>
          </p:txBody>
        </p:sp>
        <p:sp>
          <p:nvSpPr>
            <p:cNvPr id="132" name="Bar3"/>
            <p:cNvSpPr/>
            <p:nvPr/>
          </p:nvSpPr>
          <p:spPr>
            <a:xfrm>
              <a:off x="1400000" y="3850000"/>
              <a:ext cx="6900000" cy="7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20000" tIns="0" rIns="180000" bIns="0" anchor="ctr"/>
            <a:lstStyle/>
            <a:p>
              <a:pPr marL="285750" indent="-285750" algn="l">
                <a:buFont typeface="Wingdings" pitchFamily="2" charset="2"/>
                <a:buChar char="ü"/>
              </a:pPr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Credentialing and professionalization</a:t>
              </a:r>
            </a:p>
          </p:txBody>
        </p:sp>
        <p:sp>
          <p:nvSpPr>
            <p:cNvPr id="136" name="Bar4"/>
            <p:cNvSpPr/>
            <p:nvPr/>
          </p:nvSpPr>
          <p:spPr>
            <a:xfrm>
              <a:off x="1400000" y="4700000"/>
              <a:ext cx="6900000" cy="700000"/>
            </a:xfrm>
            <a:prstGeom prst="roundRect">
              <a:avLst>
                <a:gd name="adj" fmla="val 8000"/>
              </a:avLst>
            </a:prstGeom>
            <a:solidFill>
              <a:srgbClr val="E8EFF5"/>
            </a:solidFill>
            <a:ln>
              <a:noFill/>
            </a:ln>
          </p:spPr>
          <p:txBody>
            <a:bodyPr lIns="120000" tIns="0" rIns="180000" bIns="0" anchor="ctr"/>
            <a:lstStyle/>
            <a:p>
              <a:pPr marL="285750" indent="-285750" algn="l">
                <a:buFont typeface="Wingdings" pitchFamily="2" charset="2"/>
                <a:buChar char="ü"/>
              </a:pPr>
              <a:r>
                <a:rPr lang="en-US" sz="1600" b="1" dirty="0">
                  <a:solidFill>
                    <a:srgbClr val="0E2841"/>
                  </a:solidFill>
                  <a:latin typeface="Calibri"/>
                </a:rPr>
                <a:t>Apprenticeships and mentoring</a:t>
              </a:r>
            </a:p>
          </p:txBody>
        </p:sp>
      </p:grpSp>
      <p:sp>
        <p:nvSpPr>
          <p:cNvPr id="150" name="Callout"/>
          <p:cNvSpPr/>
          <p:nvPr/>
        </p:nvSpPr>
        <p:spPr>
          <a:xfrm>
            <a:off x="1112793" y="5934244"/>
            <a:ext cx="6918414" cy="422107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</p:spPr>
        <p:txBody>
          <a:bodyPr lIns="180000" tIns="0" rIns="180000" bIns="0" anchor="ctr"/>
          <a:lstStyle/>
          <a:p>
            <a:pPr algn="ctr"/>
            <a:r>
              <a:rPr lang="en-US" b="1" i="1" dirty="0">
                <a:solidFill>
                  <a:srgbClr val="156082"/>
                </a:solidFill>
                <a:latin typeface="Calibri"/>
              </a:rPr>
              <a:t>A prepared workforce drives consistency of quality and availability.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742F98-BAE4-11E1-168C-87DB27947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Workforce is the Multiplier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B5A4FA-BCBB-2337-7FD3-1C32BA7B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32</a:t>
            </a:fld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410823-FA15-B3A3-9F33-724D0736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75437"/>
            <a:ext cx="3086100" cy="365125"/>
          </a:xfrm>
        </p:spPr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5069280" cy="800000"/>
          </a:xfrm>
        </p:spPr>
        <p:txBody>
          <a:bodyPr/>
          <a:lstStyle/>
          <a:p>
            <a:r>
              <a:rPr lang="en-US" dirty="0"/>
              <a:t>5. </a:t>
            </a:r>
            <a:r>
              <a:rPr b="1" dirty="0"/>
              <a:t>System</a:t>
            </a:r>
            <a:r>
              <a:rPr lang="en-US" b="1" dirty="0"/>
              <a:t> Design</a:t>
            </a:r>
            <a:endParaRPr b="1" dirty="0"/>
          </a:p>
        </p:txBody>
      </p:sp>
      <p:sp>
        <p:nvSpPr>
          <p:cNvPr id="110" name="Rect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0"/>
            <a:ext cx="3474720" cy="6858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3" name="Callout"/>
          <p:cNvSpPr/>
          <p:nvPr/>
        </p:nvSpPr>
        <p:spPr>
          <a:xfrm>
            <a:off x="5769280" y="2057400"/>
            <a:ext cx="3274720" cy="27432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ctr"/>
          <a:lstStyle/>
          <a:p>
            <a:pPr algn="ctr">
              <a:spcAft>
                <a:spcPts val="200"/>
              </a:spcAft>
            </a:pPr>
            <a:r>
              <a:rPr lang="en-US" sz="2000" b="1" dirty="0">
                <a:solidFill>
                  <a:schemeClr val="bg1"/>
                </a:solidFill>
                <a:latin typeface="Georgia"/>
              </a:rPr>
              <a:t>Same structure</a:t>
            </a:r>
          </a:p>
          <a:p>
            <a:pPr algn="ctr">
              <a:spcAft>
                <a:spcPts val="200"/>
              </a:spcAft>
            </a:pPr>
            <a:r>
              <a:rPr lang="en-US" sz="2400" b="1" dirty="0">
                <a:solidFill>
                  <a:schemeClr val="bg1"/>
                </a:solidFill>
                <a:latin typeface="Calibri"/>
              </a:rPr>
              <a:t>=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Georgia"/>
              </a:rPr>
              <a:t>same results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E4F495-D5AD-EA9F-85C6-90ECED0E6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200" y="1983476"/>
            <a:ext cx="5012080" cy="3500000"/>
            <a:chOff x="457200" y="1500000"/>
            <a:chExt cx="5012080" cy="3500000"/>
          </a:xfrm>
        </p:grpSpPr>
        <p:sp>
          <p:nvSpPr>
            <p:cNvPr id="6" name="Rect129"/>
            <p:cNvSpPr/>
            <p:nvPr/>
          </p:nvSpPr>
          <p:spPr>
            <a:xfrm>
              <a:off x="457200" y="4200000"/>
              <a:ext cx="501208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20547CD-AB7F-071B-B739-584F3C1D4F14}"/>
                </a:ext>
              </a:extLst>
            </p:cNvPr>
            <p:cNvGrpSpPr/>
            <p:nvPr/>
          </p:nvGrpSpPr>
          <p:grpSpPr>
            <a:xfrm>
              <a:off x="457200" y="1500000"/>
              <a:ext cx="5012080" cy="3500000"/>
              <a:chOff x="457200" y="1500000"/>
              <a:chExt cx="5012080" cy="3500000"/>
            </a:xfrm>
          </p:grpSpPr>
          <p:sp>
            <p:nvSpPr>
              <p:cNvPr id="120" name="Rect120"/>
              <p:cNvSpPr/>
              <p:nvPr/>
            </p:nvSpPr>
            <p:spPr>
              <a:xfrm>
                <a:off x="457200" y="1500000"/>
                <a:ext cx="501208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Rect121"/>
              <p:cNvSpPr/>
              <p:nvPr/>
            </p:nvSpPr>
            <p:spPr>
              <a:xfrm>
                <a:off x="457200" y="1500000"/>
                <a:ext cx="60000" cy="800000"/>
              </a:xfrm>
              <a:prstGeom prst="rect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Icon122"/>
              <p:cNvSpPr/>
              <p:nvPr/>
            </p:nvSpPr>
            <p:spPr>
              <a:xfrm>
                <a:off x="597200" y="1690000"/>
                <a:ext cx="420000" cy="420000"/>
              </a:xfrm>
              <a:prstGeom prst="ellipse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FFFFFF"/>
                    </a:solidFill>
                    <a:latin typeface="Arial"/>
                  </a:rPr>
                  <a:t>◆</a:t>
                </a:r>
              </a:p>
            </p:txBody>
          </p:sp>
          <p:sp>
            <p:nvSpPr>
              <p:cNvPr id="123" name="Row0"/>
              <p:cNvSpPr/>
              <p:nvPr/>
            </p:nvSpPr>
            <p:spPr>
              <a:xfrm>
                <a:off x="1137200" y="1500000"/>
                <a:ext cx="423208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Beyond provider-only models</a:t>
                </a:r>
              </a:p>
            </p:txBody>
          </p:sp>
          <p:sp>
            <p:nvSpPr>
              <p:cNvPr id="4" name="Rect123"/>
              <p:cNvSpPr/>
              <p:nvPr/>
            </p:nvSpPr>
            <p:spPr>
              <a:xfrm>
                <a:off x="457200" y="2400000"/>
                <a:ext cx="501208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Rect124"/>
              <p:cNvSpPr/>
              <p:nvPr/>
            </p:nvSpPr>
            <p:spPr>
              <a:xfrm>
                <a:off x="457200" y="2400000"/>
                <a:ext cx="60000" cy="800000"/>
              </a:xfrm>
              <a:prstGeom prst="rect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Icon125"/>
              <p:cNvSpPr/>
              <p:nvPr/>
            </p:nvSpPr>
            <p:spPr>
              <a:xfrm>
                <a:off x="597200" y="2590000"/>
                <a:ext cx="420000" cy="420000"/>
              </a:xfrm>
              <a:prstGeom prst="ellipse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000000"/>
                    </a:solidFill>
                    <a:latin typeface="Arial"/>
                  </a:rPr>
                  <a:t>★</a:t>
                </a:r>
              </a:p>
            </p:txBody>
          </p:sp>
          <p:sp>
            <p:nvSpPr>
              <p:cNvPr id="126" name="Row1"/>
              <p:cNvSpPr/>
              <p:nvPr/>
            </p:nvSpPr>
            <p:spPr>
              <a:xfrm>
                <a:off x="1137200" y="2400000"/>
                <a:ext cx="423208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Independent specialists</a:t>
                </a:r>
              </a:p>
            </p:txBody>
          </p:sp>
          <p:sp>
            <p:nvSpPr>
              <p:cNvPr id="5" name="Rect126"/>
              <p:cNvSpPr/>
              <p:nvPr/>
            </p:nvSpPr>
            <p:spPr>
              <a:xfrm>
                <a:off x="457200" y="3300000"/>
                <a:ext cx="5012080" cy="800000"/>
              </a:xfrm>
              <a:prstGeom prst="rect">
                <a:avLst/>
              </a:prstGeom>
              <a:solidFill>
                <a:srgbClr val="E8EFF5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Rect127"/>
              <p:cNvSpPr/>
              <p:nvPr/>
            </p:nvSpPr>
            <p:spPr>
              <a:xfrm>
                <a:off x="457200" y="3300000"/>
                <a:ext cx="60000" cy="800000"/>
              </a:xfrm>
              <a:prstGeom prst="rect">
                <a:avLst/>
              </a:prstGeom>
              <a:solidFill>
                <a:srgbClr val="156082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Icon128"/>
              <p:cNvSpPr/>
              <p:nvPr/>
            </p:nvSpPr>
            <p:spPr>
              <a:xfrm>
                <a:off x="597200" y="3490000"/>
                <a:ext cx="420000" cy="420000"/>
              </a:xfrm>
              <a:prstGeom prst="ellipse">
                <a:avLst/>
              </a:prstGeom>
              <a:solidFill>
                <a:srgbClr val="156082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FFFFFF"/>
                    </a:solidFill>
                    <a:latin typeface="Arial"/>
                  </a:rPr>
                  <a:t>⚙</a:t>
                </a:r>
              </a:p>
            </p:txBody>
          </p:sp>
          <p:sp>
            <p:nvSpPr>
              <p:cNvPr id="129" name="Row2"/>
              <p:cNvSpPr/>
              <p:nvPr/>
            </p:nvSpPr>
            <p:spPr>
              <a:xfrm>
                <a:off x="1137200" y="3300000"/>
                <a:ext cx="423208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Cross-disciplinary roles</a:t>
                </a:r>
              </a:p>
            </p:txBody>
          </p:sp>
          <p:sp>
            <p:nvSpPr>
              <p:cNvPr id="130" name="Rect130"/>
              <p:cNvSpPr/>
              <p:nvPr/>
            </p:nvSpPr>
            <p:spPr>
              <a:xfrm>
                <a:off x="457200" y="4200000"/>
                <a:ext cx="60000" cy="800000"/>
              </a:xfrm>
              <a:prstGeom prst="rect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Icon131"/>
              <p:cNvSpPr/>
              <p:nvPr/>
            </p:nvSpPr>
            <p:spPr>
              <a:xfrm>
                <a:off x="597200" y="4390000"/>
                <a:ext cx="420000" cy="420000"/>
              </a:xfrm>
              <a:prstGeom prst="ellipse">
                <a:avLst/>
              </a:prstGeom>
              <a:solidFill>
                <a:srgbClr val="0E2841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1600" b="1" dirty="0">
                    <a:solidFill>
                      <a:srgbClr val="FFFFFF"/>
                    </a:solidFill>
                    <a:latin typeface="Arial"/>
                  </a:rPr>
                  <a:t>⚖</a:t>
                </a:r>
              </a:p>
            </p:txBody>
          </p:sp>
          <p:sp>
            <p:nvSpPr>
              <p:cNvPr id="132" name="Row3"/>
              <p:cNvSpPr/>
              <p:nvPr/>
            </p:nvSpPr>
            <p:spPr>
              <a:xfrm>
                <a:off x="1137200" y="4200000"/>
                <a:ext cx="4232080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80000" tIns="120000" rIns="180000" bIns="90000" anchor="ctr"/>
              <a:lstStyle/>
              <a:p>
                <a:pPr algn="l"/>
                <a:r>
                  <a:rPr lang="en-US" sz="1600" b="1" dirty="0">
                    <a:solidFill>
                      <a:srgbClr val="0E2841"/>
                    </a:solidFill>
                    <a:latin typeface="Calibri"/>
                  </a:rPr>
                  <a:t>Funding</a:t>
                </a:r>
              </a:p>
            </p:txBody>
          </p:sp>
        </p:grpSp>
      </p:grp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6A18B1E-9EE3-5AE1-66EC-27743C78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B0E3D-8463-1DE8-F45F-B532E65A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Expand Access</a:t>
            </a:r>
          </a:p>
        </p:txBody>
      </p:sp>
      <p:pic>
        <p:nvPicPr>
          <p:cNvPr id="5" name="Content Placeholder 4" descr="Checkmark with solid fill">
            <a:extLst>
              <a:ext uri="{FF2B5EF4-FFF2-40B4-BE49-F238E27FC236}">
                <a16:creationId xmlns:a16="http://schemas.microsoft.com/office/drawing/2014/main" id="{308B1C4C-2777-6F45-3368-7B99F81028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800" y="3562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Rect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000" y="1600000"/>
            <a:ext cx="2500000" cy="8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1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000" y="1680000"/>
            <a:ext cx="2500000" cy="41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2" name="Icon1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97000" y="2080000"/>
            <a:ext cx="550000" cy="55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3" name="Ttl0"/>
          <p:cNvSpPr/>
          <p:nvPr/>
        </p:nvSpPr>
        <p:spPr>
          <a:xfrm>
            <a:off x="702000" y="2880000"/>
            <a:ext cx="2340000" cy="6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D4842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 benefits most</a:t>
            </a:r>
          </a:p>
        </p:txBody>
      </p:sp>
      <p:sp>
        <p:nvSpPr>
          <p:cNvPr id="124" name="Dsc0"/>
          <p:cNvSpPr/>
          <p:nvPr/>
        </p:nvSpPr>
        <p:spPr>
          <a:xfrm>
            <a:off x="702000" y="3580000"/>
            <a:ext cx="2340000" cy="18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Ensuring those with the greatest needs have priority access.</a:t>
            </a:r>
          </a:p>
        </p:txBody>
      </p:sp>
      <p:sp>
        <p:nvSpPr>
          <p:cNvPr id="125" name="Rect1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22000" y="1600000"/>
            <a:ext cx="2500000" cy="8000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6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22000" y="1680000"/>
            <a:ext cx="2500000" cy="41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7" name="Icon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97000" y="2080000"/>
            <a:ext cx="550000" cy="55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8" name="Ttl1"/>
          <p:cNvSpPr/>
          <p:nvPr/>
        </p:nvSpPr>
        <p:spPr>
          <a:xfrm>
            <a:off x="3402000" y="2880000"/>
            <a:ext cx="2340000" cy="6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Better referral clarity</a:t>
            </a:r>
          </a:p>
        </p:txBody>
      </p:sp>
      <p:sp>
        <p:nvSpPr>
          <p:cNvPr id="129" name="Dsc1"/>
          <p:cNvSpPr/>
          <p:nvPr/>
        </p:nvSpPr>
        <p:spPr>
          <a:xfrm>
            <a:off x="3402000" y="3580000"/>
            <a:ext cx="2340000" cy="18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Improving how people enter the CE pipeline.</a:t>
            </a:r>
          </a:p>
        </p:txBody>
      </p:sp>
      <p:sp>
        <p:nvSpPr>
          <p:cNvPr id="130" name="Rect1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2000" y="1600000"/>
            <a:ext cx="2500000" cy="8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1" name="Card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2000" y="1680000"/>
            <a:ext cx="2500000" cy="41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2" name="Icon132"/>
          <p:cNvSpPr/>
          <p:nvPr/>
        </p:nvSpPr>
        <p:spPr>
          <a:xfrm>
            <a:off x="6997000" y="2080000"/>
            <a:ext cx="550000" cy="55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⏰</a:t>
            </a:r>
          </a:p>
        </p:txBody>
      </p:sp>
      <p:sp>
        <p:nvSpPr>
          <p:cNvPr id="133" name="Ttl2"/>
          <p:cNvSpPr/>
          <p:nvPr/>
        </p:nvSpPr>
        <p:spPr>
          <a:xfrm>
            <a:off x="6102000" y="2880000"/>
            <a:ext cx="2340000" cy="6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Earlier outreach</a:t>
            </a:r>
          </a:p>
        </p:txBody>
      </p:sp>
      <p:sp>
        <p:nvSpPr>
          <p:cNvPr id="134" name="Dsc2"/>
          <p:cNvSpPr/>
          <p:nvPr/>
        </p:nvSpPr>
        <p:spPr>
          <a:xfrm>
            <a:off x="6102000" y="3580000"/>
            <a:ext cx="2340000" cy="18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Connecting people before traditional pathways narrow.</a:t>
            </a:r>
          </a:p>
        </p:txBody>
      </p:sp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E5460C52-48FE-923E-9CF3-F7E1FAB6F8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33024" y="2244048"/>
            <a:ext cx="277952" cy="277952"/>
          </a:xfrm>
          <a:prstGeom prst="rect">
            <a:avLst/>
          </a:prstGeom>
        </p:spPr>
      </p:pic>
      <p:pic>
        <p:nvPicPr>
          <p:cNvPr id="14" name="Graphic 13" descr="Door Closed outline">
            <a:extLst>
              <a:ext uri="{FF2B5EF4-FFF2-40B4-BE49-F238E27FC236}">
                <a16:creationId xmlns:a16="http://schemas.microsoft.com/office/drawing/2014/main" id="{715750C5-EA6B-C491-2759-54761ACE00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06462" y="2190924"/>
            <a:ext cx="331076" cy="331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7FED7-6975-503A-72FD-F42586D0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34</a:t>
            </a:fld>
            <a:endParaRPr lang="en-US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AE24AB-8966-E508-8937-98E1942F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CSAVR 2026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ane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474720" cy="6858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DCD51C7-15BA-4636-3CA1-EBE84748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84159" y="1693379"/>
            <a:ext cx="4600000" cy="4600000"/>
            <a:chOff x="3774720" y="800000"/>
            <a:chExt cx="4600000" cy="4600000"/>
          </a:xfrm>
        </p:grpSpPr>
        <p:sp>
          <p:nvSpPr>
            <p:cNvPr id="120" name="Card0"/>
            <p:cNvSpPr/>
            <p:nvPr/>
          </p:nvSpPr>
          <p:spPr>
            <a:xfrm>
              <a:off x="3774720" y="800000"/>
              <a:ext cx="2200000" cy="22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20000" tIns="800000" rIns="120000" bIns="1800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srgbClr val="4A5568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Consistent quality</a:t>
              </a:r>
            </a:p>
          </p:txBody>
        </p:sp>
        <p:sp>
          <p:nvSpPr>
            <p:cNvPr id="121" name="Icon121"/>
            <p:cNvSpPr/>
            <p:nvPr/>
          </p:nvSpPr>
          <p:spPr>
            <a:xfrm>
              <a:off x="4599720" y="1050000"/>
              <a:ext cx="550000" cy="55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✓</a:t>
              </a:r>
            </a:p>
          </p:txBody>
        </p:sp>
        <p:sp>
          <p:nvSpPr>
            <p:cNvPr id="123" name="Card1"/>
            <p:cNvSpPr/>
            <p:nvPr/>
          </p:nvSpPr>
          <p:spPr>
            <a:xfrm>
              <a:off x="6174720" y="800000"/>
              <a:ext cx="2200000" cy="22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20000" tIns="800000" rIns="120000" bIns="1800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srgbClr val="4A5568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Scalable services</a:t>
              </a:r>
            </a:p>
          </p:txBody>
        </p:sp>
        <p:sp>
          <p:nvSpPr>
            <p:cNvPr id="124" name="Icon124"/>
            <p:cNvSpPr/>
            <p:nvPr/>
          </p:nvSpPr>
          <p:spPr>
            <a:xfrm>
              <a:off x="6999720" y="1050000"/>
              <a:ext cx="550000" cy="550000"/>
            </a:xfrm>
            <a:prstGeom prst="ellipse">
              <a:avLst/>
            </a:prstGeom>
            <a:solidFill>
              <a:srgbClr val="0E2841"/>
            </a:solidFill>
            <a:ln>
              <a:noFill/>
            </a:ln>
          </p:spPr>
          <p:txBody>
            <a:bodyPr lIns="0" tIns="0" rIns="0" bIns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⬆</a:t>
              </a:r>
            </a:p>
          </p:txBody>
        </p:sp>
        <p:sp>
          <p:nvSpPr>
            <p:cNvPr id="126" name="Card2"/>
            <p:cNvSpPr/>
            <p:nvPr/>
          </p:nvSpPr>
          <p:spPr>
            <a:xfrm>
              <a:off x="3774720" y="3200000"/>
              <a:ext cx="2200000" cy="22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20000" tIns="800000" rIns="120000" bIns="1800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srgbClr val="4A5568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Employer engagement and alignment</a:t>
              </a:r>
            </a:p>
          </p:txBody>
        </p:sp>
        <p:sp>
          <p:nvSpPr>
            <p:cNvPr id="127" name="Icon127"/>
            <p:cNvSpPr/>
            <p:nvPr/>
          </p:nvSpPr>
          <p:spPr>
            <a:xfrm>
              <a:off x="4599720" y="3450000"/>
              <a:ext cx="550000" cy="550000"/>
            </a:xfrm>
            <a:prstGeom prst="ellipse">
              <a:avLst/>
            </a:prstGeom>
            <a:solidFill>
              <a:srgbClr val="D4842A"/>
            </a:solidFill>
            <a:ln>
              <a:noFill/>
            </a:ln>
          </p:spPr>
          <p:txBody>
            <a:bodyPr lIns="0" tIns="0" rIns="0" bIns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srgbClr val="0E2841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⚙</a:t>
              </a:r>
            </a:p>
          </p:txBody>
        </p:sp>
        <p:sp>
          <p:nvSpPr>
            <p:cNvPr id="129" name="Card3"/>
            <p:cNvSpPr/>
            <p:nvPr/>
          </p:nvSpPr>
          <p:spPr>
            <a:xfrm>
              <a:off x="6174720" y="3200000"/>
              <a:ext cx="2200000" cy="2200000"/>
            </a:xfrm>
            <a:prstGeom prst="roundRect">
              <a:avLst>
                <a:gd name="adj" fmla="val 8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120000" tIns="800000" rIns="120000" bIns="1800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srgbClr val="4A5568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Increased outcomes</a:t>
              </a:r>
            </a:p>
          </p:txBody>
        </p:sp>
        <p:sp>
          <p:nvSpPr>
            <p:cNvPr id="130" name="Icon130"/>
            <p:cNvSpPr/>
            <p:nvPr/>
          </p:nvSpPr>
          <p:spPr>
            <a:xfrm>
              <a:off x="6999720" y="3450000"/>
              <a:ext cx="550000" cy="550000"/>
            </a:xfrm>
            <a:prstGeom prst="ellipse">
              <a:avLst/>
            </a:prstGeom>
            <a:solidFill>
              <a:srgbClr val="156082"/>
            </a:solidFill>
            <a:ln>
              <a:noFill/>
            </a:ln>
          </p:spPr>
          <p:txBody>
            <a:bodyPr lIns="0" tIns="0" rIns="0" bIns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★</a:t>
              </a:r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AC6C231-663C-D1FF-E406-B86860B0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212" y="2877098"/>
            <a:ext cx="3046070" cy="132704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Becomes Possible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E7025B-9D69-0BF3-255C-EBDB9CE9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35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9FF50-D90A-9739-51CC-F4581E130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60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Deco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00000" y="5500000"/>
            <a:ext cx="1800000" cy="1800000"/>
          </a:xfrm>
          <a:prstGeom prst="ellipse">
            <a:avLst/>
          </a:prstGeom>
          <a:solidFill>
            <a:srgbClr val="1C7293">
              <a:alpha val="1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1" name="Statement"/>
          <p:cNvSpPr/>
          <p:nvPr/>
        </p:nvSpPr>
        <p:spPr>
          <a:xfrm>
            <a:off x="572000" y="1831000"/>
            <a:ext cx="8000000" cy="2800000"/>
          </a:xfrm>
          <a:prstGeom prst="rect">
            <a:avLst/>
          </a:prstGeom>
          <a:noFill/>
          <a:ln>
            <a:noFill/>
          </a:ln>
        </p:spPr>
        <p:txBody>
          <a:bodyPr lIns="180000" tIns="120000" rIns="180000" bIns="90000" anchor="ctr"/>
          <a:lstStyle/>
          <a:p>
            <a:pPr algn="ctr">
              <a:spcAft>
                <a:spcPts val="600"/>
              </a:spcAft>
            </a:pPr>
            <a:r>
              <a:rPr lang="en-US" sz="2600" dirty="0">
                <a:solidFill>
                  <a:srgbClr val="FFFFFF"/>
                </a:solidFill>
                <a:latin typeface="Calibri"/>
              </a:rPr>
              <a:t>We don’t need to prove CE works.</a:t>
            </a:r>
          </a:p>
          <a:p>
            <a:pPr algn="ctr"/>
            <a:r>
              <a:rPr lang="en-US" sz="3000" b="1" dirty="0">
                <a:solidFill>
                  <a:srgbClr val="FFFFFF"/>
                </a:solidFill>
                <a:latin typeface="Calibri"/>
              </a:rPr>
              <a:t>We need to steward it so it works consistently.</a:t>
            </a:r>
          </a:p>
        </p:txBody>
      </p:sp>
      <p:sp>
        <p:nvSpPr>
          <p:cNvPr id="170" name="Rect1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72000" y="1331524"/>
            <a:ext cx="2000000" cy="50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0C80A3-E776-BDD1-1FCA-58786B571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Shift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039E4-8FF2-E194-F98F-75EBAE00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36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FB217C-4EF3-2814-EF8C-B0CD18F83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8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80000" cy="6858000"/>
          </a:xfrm>
          <a:prstGeom prst="rect">
            <a:avLst/>
          </a:prstGeom>
          <a:solidFill>
            <a:srgbClr val="D4842A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0" name="Closing"/>
          <p:cNvSpPr/>
          <p:nvPr/>
        </p:nvSpPr>
        <p:spPr>
          <a:xfrm>
            <a:off x="1277311" y="1454691"/>
            <a:ext cx="6400800" cy="3771900"/>
          </a:xfrm>
          <a:prstGeom prst="rect">
            <a:avLst/>
          </a:prstGeom>
          <a:noFill/>
          <a:ln>
            <a:noFill/>
          </a:ln>
        </p:spPr>
        <p:txBody>
          <a:bodyPr lIns="200000" tIns="120000" rIns="180000" bIns="900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Try Another Way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D4842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—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we ready to apply that thinking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systems that impact CE?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5CA15E-1947-4C00-1A3D-5D5A3E1E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37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E071F-E0E0-6E9A-3C63-3FE67B67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 descr="Graph comparing employments rates for individuals with and without disabilities between 2008 and 2022.">
            <a:extLst>
              <a:ext uri="{FF2B5EF4-FFF2-40B4-BE49-F238E27FC236}">
                <a16:creationId xmlns:a16="http://schemas.microsoft.com/office/drawing/2014/main" id="{250DE910-E5F8-6FCB-E61C-009203CFAF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652239"/>
              </p:ext>
            </p:extLst>
          </p:nvPr>
        </p:nvGraphicFramePr>
        <p:xfrm>
          <a:off x="1761047" y="1510908"/>
          <a:ext cx="5480581" cy="381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0490E13-59CA-C3C9-2B77-8BD59E1C2741}"/>
              </a:ext>
            </a:extLst>
          </p:cNvPr>
          <p:cNvSpPr txBox="1"/>
          <p:nvPr/>
        </p:nvSpPr>
        <p:spPr>
          <a:xfrm>
            <a:off x="1761047" y="5411345"/>
            <a:ext cx="572231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Erickson, W., Lee, C., von Schrader, S. (2022). Disability Statistics from the American Community Survey (ACS). Ithaca, NY: Cornell University Yang-Tan Institute (YTI). Retrieved from Cornell University Disability Statistics website: </a:t>
            </a:r>
            <a:r>
              <a:rPr lang="en-US" sz="900" dirty="0">
                <a:hlinkClick r:id="rId4"/>
              </a:rPr>
              <a:t>www.disabilitystatistics.org</a:t>
            </a:r>
            <a:endParaRPr lang="en-US" sz="9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83D818-055B-A191-57B6-7C526D78085B}"/>
              </a:ext>
            </a:extLst>
          </p:cNvPr>
          <p:cNvSpPr/>
          <p:nvPr/>
        </p:nvSpPr>
        <p:spPr>
          <a:xfrm>
            <a:off x="4346648" y="1659946"/>
            <a:ext cx="252133" cy="2967536"/>
          </a:xfrm>
          <a:prstGeom prst="rect">
            <a:avLst/>
          </a:prstGeom>
          <a:solidFill>
            <a:schemeClr val="accent1">
              <a:alpha val="3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CE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1E893D2-9478-ADC0-B435-AF75CDAB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345"/>
            <a:ext cx="7886700" cy="1325563"/>
          </a:xfrm>
        </p:spPr>
        <p:txBody>
          <a:bodyPr/>
          <a:lstStyle/>
          <a:p>
            <a:r>
              <a:rPr lang="en-US" dirty="0"/>
              <a:t>Employment Rates: 2008-2022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46003C1-2A88-01C4-CE16-7CAC3A12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BC185FC-715E-3EBF-BFBC-41DC368C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4DA712-2298-10B6-2A9D-441DB74AA2DA}"/>
              </a:ext>
            </a:extLst>
          </p:cNvPr>
          <p:cNvSpPr txBox="1"/>
          <p:nvPr/>
        </p:nvSpPr>
        <p:spPr>
          <a:xfrm>
            <a:off x="2734169" y="6292692"/>
            <a:ext cx="29418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Institute for Disability Research, Policy, &amp; Practice</a:t>
            </a:r>
          </a:p>
        </p:txBody>
      </p:sp>
    </p:spTree>
    <p:extLst>
      <p:ext uri="{BB962C8B-B14F-4D97-AF65-F5344CB8AC3E}">
        <p14:creationId xmlns:p14="http://schemas.microsoft.com/office/powerpoint/2010/main" val="79400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 animBg="0"/>
        </p:bldSub>
      </p:bldGraphic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B483A-0BE1-5E93-B5AF-DA100BB2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4429200" cy="800000"/>
          </a:xfrm>
        </p:spPr>
        <p:txBody>
          <a:bodyPr/>
          <a:lstStyle/>
          <a:p>
            <a:r>
              <a:rPr lang="en-US" dirty="0">
                <a:solidFill>
                  <a:srgbClr val="156082"/>
                </a:solidFill>
              </a:rPr>
              <a:t>Competing Realities</a:t>
            </a:r>
            <a:endParaRPr lang="en-US" dirty="0"/>
          </a:p>
        </p:txBody>
      </p:sp>
      <p:sp>
        <p:nvSpPr>
          <p:cNvPr id="110" name="Rect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0"/>
            <a:ext cx="4114800" cy="6858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3" name="Callout"/>
          <p:cNvSpPr/>
          <p:nvPr/>
        </p:nvSpPr>
        <p:spPr>
          <a:xfrm>
            <a:off x="5212080" y="2057400"/>
            <a:ext cx="3657600" cy="2743200"/>
          </a:xfrm>
          <a:prstGeom prst="rect">
            <a:avLst/>
          </a:prstGeom>
          <a:noFill/>
          <a:ln>
            <a:noFill/>
          </a:ln>
        </p:spPr>
        <p:txBody>
          <a:bodyPr lIns="200000" tIns="120000" rIns="200000" bIns="90000" anchor="ctr"/>
          <a:lstStyle/>
          <a:p>
            <a:pPr algn="ctr">
              <a:spcAft>
                <a:spcPts val="200"/>
              </a:spcAft>
            </a:pPr>
            <a:r>
              <a:rPr lang="en-US" sz="3200" b="1" dirty="0">
                <a:solidFill>
                  <a:schemeClr val="bg1"/>
                </a:solidFill>
                <a:latin typeface="Georgia"/>
              </a:rPr>
              <a:t>Something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Georgia"/>
              </a:rPr>
              <a:t>Isn’t Adding Up…</a:t>
            </a:r>
          </a:p>
        </p:txBody>
      </p:sp>
      <p:sp>
        <p:nvSpPr>
          <p:cNvPr id="120" name="Icon120"/>
          <p:cNvSpPr/>
          <p:nvPr/>
        </p:nvSpPr>
        <p:spPr>
          <a:xfrm>
            <a:off x="507200" y="1580000"/>
            <a:ext cx="420000" cy="42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</a:rPr>
              <a:t>▲</a:t>
            </a:r>
          </a:p>
        </p:txBody>
      </p:sp>
      <p:sp>
        <p:nvSpPr>
          <p:cNvPr id="121" name="Item0"/>
          <p:cNvSpPr/>
          <p:nvPr/>
        </p:nvSpPr>
        <p:spPr>
          <a:xfrm>
            <a:off x="1027200" y="1550000"/>
            <a:ext cx="4389120" cy="500000"/>
          </a:xfrm>
          <a:prstGeom prst="rect">
            <a:avLst/>
          </a:prstGeom>
          <a:noFill/>
          <a:ln>
            <a:noFill/>
          </a:ln>
        </p:spPr>
        <p:txBody>
          <a:bodyPr lIns="80000" tIns="0" rIns="180000" bIns="9000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Policies, processes, strategies increased</a:t>
            </a:r>
          </a:p>
        </p:txBody>
      </p:sp>
      <p:sp>
        <p:nvSpPr>
          <p:cNvPr id="122" name="Icon122"/>
          <p:cNvSpPr/>
          <p:nvPr/>
        </p:nvSpPr>
        <p:spPr>
          <a:xfrm>
            <a:off x="507200" y="2330000"/>
            <a:ext cx="420000" cy="42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</a:rPr>
              <a:t>▲</a:t>
            </a:r>
          </a:p>
        </p:txBody>
      </p:sp>
      <p:sp>
        <p:nvSpPr>
          <p:cNvPr id="123" name="Item1"/>
          <p:cNvSpPr/>
          <p:nvPr/>
        </p:nvSpPr>
        <p:spPr>
          <a:xfrm>
            <a:off x="1027200" y="2300000"/>
            <a:ext cx="4389120" cy="500000"/>
          </a:xfrm>
          <a:prstGeom prst="rect">
            <a:avLst/>
          </a:prstGeom>
          <a:noFill/>
          <a:ln>
            <a:noFill/>
          </a:ln>
        </p:spPr>
        <p:txBody>
          <a:bodyPr lIns="80000" tIns="0" rIns="180000" bIns="9000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Need greater than ever</a:t>
            </a:r>
          </a:p>
        </p:txBody>
      </p:sp>
      <p:sp>
        <p:nvSpPr>
          <p:cNvPr id="124" name="Icon124"/>
          <p:cNvSpPr/>
          <p:nvPr/>
        </p:nvSpPr>
        <p:spPr>
          <a:xfrm>
            <a:off x="507200" y="3080000"/>
            <a:ext cx="420000" cy="42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  <a:latin typeface="Arial"/>
              </a:rPr>
              <a:t>!</a:t>
            </a:r>
          </a:p>
        </p:txBody>
      </p:sp>
      <p:sp>
        <p:nvSpPr>
          <p:cNvPr id="125" name="Item2"/>
          <p:cNvSpPr/>
          <p:nvPr/>
        </p:nvSpPr>
        <p:spPr>
          <a:xfrm>
            <a:off x="1027200" y="3050000"/>
            <a:ext cx="4389120" cy="500000"/>
          </a:xfrm>
          <a:prstGeom prst="rect">
            <a:avLst/>
          </a:prstGeom>
          <a:noFill/>
          <a:ln>
            <a:noFill/>
          </a:ln>
        </p:spPr>
        <p:txBody>
          <a:bodyPr lIns="80000" tIns="0" rIns="180000" bIns="9000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CE is no longer optional</a:t>
            </a:r>
          </a:p>
        </p:txBody>
      </p:sp>
      <p:sp>
        <p:nvSpPr>
          <p:cNvPr id="126" name="Icon126"/>
          <p:cNvSpPr/>
          <p:nvPr/>
        </p:nvSpPr>
        <p:spPr>
          <a:xfrm>
            <a:off x="507200" y="3830000"/>
            <a:ext cx="420000" cy="42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  <a:latin typeface="Arial"/>
              </a:rPr>
              <a:t>▼</a:t>
            </a:r>
          </a:p>
        </p:txBody>
      </p:sp>
      <p:sp>
        <p:nvSpPr>
          <p:cNvPr id="127" name="Item3"/>
          <p:cNvSpPr/>
          <p:nvPr/>
        </p:nvSpPr>
        <p:spPr>
          <a:xfrm>
            <a:off x="1027200" y="3800000"/>
            <a:ext cx="4389120" cy="500000"/>
          </a:xfrm>
          <a:prstGeom prst="rect">
            <a:avLst/>
          </a:prstGeom>
          <a:noFill/>
          <a:ln>
            <a:noFill/>
          </a:ln>
        </p:spPr>
        <p:txBody>
          <a:bodyPr lIns="80000" tIns="0" rIns="180000" bIns="9000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Access remains low</a:t>
            </a:r>
          </a:p>
        </p:txBody>
      </p:sp>
      <p:sp>
        <p:nvSpPr>
          <p:cNvPr id="128" name="Icon128"/>
          <p:cNvSpPr/>
          <p:nvPr/>
        </p:nvSpPr>
        <p:spPr>
          <a:xfrm>
            <a:off x="507200" y="4580000"/>
            <a:ext cx="420000" cy="42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  <a:latin typeface="Arial"/>
              </a:rPr>
              <a:t>▼</a:t>
            </a:r>
          </a:p>
        </p:txBody>
      </p:sp>
      <p:sp>
        <p:nvSpPr>
          <p:cNvPr id="129" name="Item4"/>
          <p:cNvSpPr/>
          <p:nvPr/>
        </p:nvSpPr>
        <p:spPr>
          <a:xfrm>
            <a:off x="1027200" y="4550000"/>
            <a:ext cx="4389120" cy="500000"/>
          </a:xfrm>
          <a:prstGeom prst="rect">
            <a:avLst/>
          </a:prstGeom>
          <a:noFill/>
          <a:ln>
            <a:noFill/>
          </a:ln>
        </p:spPr>
        <p:txBody>
          <a:bodyPr lIns="80000" tIns="0" rIns="180000" bIns="90000" anchor="ctr"/>
          <a:lstStyle/>
          <a:p>
            <a:pPr algn="l"/>
            <a:r>
              <a:rPr lang="en-US" sz="1500" b="1" dirty="0">
                <a:solidFill>
                  <a:srgbClr val="0E2841"/>
                </a:solidFill>
                <a:latin typeface="Calibri"/>
              </a:rPr>
              <a:t>Outcomes aren’t just low… they’re unacceptable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36324-F2B0-01E3-8DFC-EC44FCAF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4E86332-45CD-2663-53CA-D16A28D2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573985" y="6371537"/>
            <a:ext cx="3086100" cy="365125"/>
          </a:xfrm>
        </p:spPr>
        <p:txBody>
          <a:bodyPr/>
          <a:lstStyle/>
          <a:p>
            <a:r>
              <a:rPr lang="en-US" dirty="0"/>
              <a:t>CSAVR 2026</a:t>
            </a:r>
          </a:p>
        </p:txBody>
      </p:sp>
    </p:spTree>
    <p:extLst>
      <p:ext uri="{BB962C8B-B14F-4D97-AF65-F5344CB8AC3E}">
        <p14:creationId xmlns:p14="http://schemas.microsoft.com/office/powerpoint/2010/main" val="1362530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F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4A3EF2-B81D-B69C-3F41-58E5F2B84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CB81-2950-4CB1-8388-835A3B884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This Creates</a:t>
            </a:r>
          </a:p>
        </p:txBody>
      </p:sp>
      <p:sp>
        <p:nvSpPr>
          <p:cNvPr id="120" name="Card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000" y="1600000"/>
            <a:ext cx="1800000" cy="42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1" name="Icon121"/>
          <p:cNvSpPr/>
          <p:nvPr/>
        </p:nvSpPr>
        <p:spPr>
          <a:xfrm>
            <a:off x="1247000" y="2100000"/>
            <a:ext cx="650000" cy="65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Arial"/>
              </a:rPr>
              <a:t>⏱</a:t>
            </a:r>
          </a:p>
        </p:txBody>
      </p:sp>
      <p:sp>
        <p:nvSpPr>
          <p:cNvPr id="122" name="Label0"/>
          <p:cNvSpPr/>
          <p:nvPr/>
        </p:nvSpPr>
        <p:spPr>
          <a:xfrm>
            <a:off x="752000" y="3100000"/>
            <a:ext cx="1640000" cy="22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algn="ctr"/>
            <a:r>
              <a:rPr lang="en-US" sz="1500" b="1" dirty="0">
                <a:solidFill>
                  <a:srgbClr val="0E2841"/>
                </a:solidFill>
                <a:latin typeface="Calibri"/>
              </a:rPr>
              <a:t>Pressure to move faster</a:t>
            </a:r>
          </a:p>
        </p:txBody>
      </p:sp>
      <p:sp>
        <p:nvSpPr>
          <p:cNvPr id="123" name="Card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72000" y="1600000"/>
            <a:ext cx="1800000" cy="42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4" name="Icon124"/>
          <p:cNvSpPr/>
          <p:nvPr/>
        </p:nvSpPr>
        <p:spPr>
          <a:xfrm>
            <a:off x="3247000" y="2100000"/>
            <a:ext cx="650000" cy="65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400" b="1" dirty="0">
                <a:solidFill>
                  <a:srgbClr val="FFFFFF"/>
                </a:solidFill>
                <a:latin typeface="Arial"/>
              </a:rPr>
              <a:t>✂</a:t>
            </a:r>
          </a:p>
        </p:txBody>
      </p:sp>
      <p:sp>
        <p:nvSpPr>
          <p:cNvPr id="125" name="Label1"/>
          <p:cNvSpPr/>
          <p:nvPr/>
        </p:nvSpPr>
        <p:spPr>
          <a:xfrm>
            <a:off x="2752000" y="3100000"/>
            <a:ext cx="1640000" cy="22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algn="ctr"/>
            <a:r>
              <a:rPr lang="en-US" sz="1500" b="1" dirty="0">
                <a:solidFill>
                  <a:srgbClr val="0E2841"/>
                </a:solidFill>
                <a:latin typeface="Calibri"/>
              </a:rPr>
              <a:t>Pressure to simplify the work</a:t>
            </a:r>
          </a:p>
        </p:txBody>
      </p:sp>
      <p:sp>
        <p:nvSpPr>
          <p:cNvPr id="126" name="Card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000" y="1600000"/>
            <a:ext cx="1800000" cy="42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27" name="Icon127"/>
          <p:cNvSpPr/>
          <p:nvPr/>
        </p:nvSpPr>
        <p:spPr>
          <a:xfrm>
            <a:off x="5247000" y="2100000"/>
            <a:ext cx="650000" cy="650000"/>
          </a:xfrm>
          <a:prstGeom prst="ellipse">
            <a:avLst/>
          </a:prstGeom>
          <a:solidFill>
            <a:srgbClr val="0E2841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400" b="1" dirty="0">
                <a:solidFill>
                  <a:srgbClr val="FFFFFF"/>
                </a:solidFill>
                <a:latin typeface="Arial"/>
              </a:rPr>
              <a:t>→</a:t>
            </a:r>
          </a:p>
        </p:txBody>
      </p:sp>
      <p:sp>
        <p:nvSpPr>
          <p:cNvPr id="128" name="Label2"/>
          <p:cNvSpPr/>
          <p:nvPr/>
        </p:nvSpPr>
        <p:spPr>
          <a:xfrm>
            <a:off x="4752000" y="3100000"/>
            <a:ext cx="1640000" cy="22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algn="ctr"/>
            <a:r>
              <a:rPr lang="en-US" sz="1500" b="1" dirty="0">
                <a:solidFill>
                  <a:srgbClr val="0E2841"/>
                </a:solidFill>
                <a:latin typeface="Calibri"/>
              </a:rPr>
              <a:t>Narrow job paths</a:t>
            </a:r>
          </a:p>
        </p:txBody>
      </p:sp>
      <p:sp>
        <p:nvSpPr>
          <p:cNvPr id="129" name="Card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72000" y="1600000"/>
            <a:ext cx="1800000" cy="42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txBody>
          <a:bodyPr lIns="180000" tIns="120000" rIns="180000" bIns="90000" anchor="t"/>
          <a:lstStyle/>
          <a:p>
            <a:endParaRPr lang="en-US"/>
          </a:p>
        </p:txBody>
      </p:sp>
      <p:sp>
        <p:nvSpPr>
          <p:cNvPr id="130" name="Icon130"/>
          <p:cNvSpPr/>
          <p:nvPr/>
        </p:nvSpPr>
        <p:spPr>
          <a:xfrm>
            <a:off x="7247000" y="2100000"/>
            <a:ext cx="650000" cy="650000"/>
          </a:xfrm>
          <a:prstGeom prst="ellipse">
            <a:avLst/>
          </a:prstGeom>
          <a:solidFill>
            <a:srgbClr val="D4842A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Arial"/>
              </a:rPr>
              <a:t>⚠</a:t>
            </a:r>
          </a:p>
        </p:txBody>
      </p:sp>
      <p:sp>
        <p:nvSpPr>
          <p:cNvPr id="131" name="Label3"/>
          <p:cNvSpPr/>
          <p:nvPr/>
        </p:nvSpPr>
        <p:spPr>
          <a:xfrm>
            <a:off x="6752000" y="3100000"/>
            <a:ext cx="1640000" cy="2200000"/>
          </a:xfrm>
          <a:prstGeom prst="rect">
            <a:avLst/>
          </a:prstGeom>
          <a:noFill/>
          <a:ln>
            <a:noFill/>
          </a:ln>
        </p:spPr>
        <p:txBody>
          <a:bodyPr lIns="80000" tIns="120000" rIns="80000" bIns="90000" anchor="t"/>
          <a:lstStyle/>
          <a:p>
            <a:pPr algn="ctr"/>
            <a:r>
              <a:rPr lang="en-US" sz="1500" b="1" dirty="0">
                <a:solidFill>
                  <a:srgbClr val="0E2841"/>
                </a:solidFill>
                <a:latin typeface="Calibri"/>
              </a:rPr>
              <a:t>Shortcutting, frustration, loss of confidence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F0FC4-A708-1149-87C1-BADC4CCB2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9A8C72-1171-7E89-820F-80701A2F9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CSAVR 2026</a:t>
            </a:r>
          </a:p>
        </p:txBody>
      </p:sp>
    </p:spTree>
    <p:extLst>
      <p:ext uri="{BB962C8B-B14F-4D97-AF65-F5344CB8AC3E}">
        <p14:creationId xmlns:p14="http://schemas.microsoft.com/office/powerpoint/2010/main" val="42353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23EB-A415-D7ED-42E7-350E78945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156082"/>
                </a:solidFill>
              </a:rPr>
              <a:t>What </a:t>
            </a:r>
            <a:r>
              <a:rPr lang="en-US" dirty="0">
                <a:solidFill>
                  <a:srgbClr val="156082"/>
                </a:solidFill>
              </a:rPr>
              <a:t>Everyone</a:t>
            </a:r>
            <a:r>
              <a:rPr lang="en-US" b="1" dirty="0">
                <a:solidFill>
                  <a:srgbClr val="156082"/>
                </a:solidFill>
              </a:rPr>
              <a:t> Needs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0729ED-68DB-D267-78CF-4D3847200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78350" y="1987550"/>
            <a:ext cx="0" cy="32004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03DA7C-685C-3DCA-CC13-B4429198D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2450" y="3336925"/>
            <a:ext cx="8051800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222FC71-48EA-5B30-2435-B247530F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2000" y="1771075"/>
            <a:ext cx="7800000" cy="3500000"/>
            <a:chOff x="672000" y="1450000"/>
            <a:chExt cx="7800000" cy="3500000"/>
          </a:xfrm>
        </p:grpSpPr>
        <p:sp>
          <p:nvSpPr>
            <p:cNvPr id="120" name="Rect120"/>
            <p:cNvSpPr/>
            <p:nvPr/>
          </p:nvSpPr>
          <p:spPr>
            <a:xfrm>
              <a:off x="672000" y="1450000"/>
              <a:ext cx="780000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Rect121"/>
            <p:cNvSpPr/>
            <p:nvPr/>
          </p:nvSpPr>
          <p:spPr>
            <a:xfrm>
              <a:off x="672000" y="1450000"/>
              <a:ext cx="60000" cy="80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Row0"/>
            <p:cNvSpPr/>
            <p:nvPr/>
          </p:nvSpPr>
          <p:spPr>
            <a:xfrm>
              <a:off x="1322000" y="1530000"/>
              <a:ext cx="7050000" cy="64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100"/>
                </a:spcAft>
              </a:pPr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Providers</a:t>
              </a:r>
            </a:p>
            <a:p>
              <a:pPr algn="l"/>
              <a:r>
                <a:rPr lang="en-US" sz="1300" dirty="0">
                  <a:solidFill>
                    <a:srgbClr val="4A5568"/>
                  </a:solidFill>
                  <a:latin typeface="Calibri"/>
                </a:rPr>
                <a:t>need stable referrals and sufficient funding</a:t>
              </a:r>
            </a:p>
          </p:txBody>
        </p:sp>
        <p:sp>
          <p:nvSpPr>
            <p:cNvPr id="4" name="Rect123"/>
            <p:cNvSpPr/>
            <p:nvPr/>
          </p:nvSpPr>
          <p:spPr>
            <a:xfrm>
              <a:off x="672000" y="2350000"/>
              <a:ext cx="780000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Rect124"/>
            <p:cNvSpPr/>
            <p:nvPr/>
          </p:nvSpPr>
          <p:spPr>
            <a:xfrm>
              <a:off x="672000" y="2350000"/>
              <a:ext cx="60000" cy="800000"/>
            </a:xfrm>
            <a:prstGeom prst="rect">
              <a:avLst/>
            </a:prstGeom>
            <a:solidFill>
              <a:srgbClr val="15608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Row1"/>
            <p:cNvSpPr/>
            <p:nvPr/>
          </p:nvSpPr>
          <p:spPr>
            <a:xfrm>
              <a:off x="1322000" y="2430000"/>
              <a:ext cx="7050000" cy="64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100"/>
                </a:spcAft>
              </a:pPr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VR counselors</a:t>
              </a:r>
            </a:p>
            <a:p>
              <a:pPr algn="l"/>
              <a:r>
                <a:rPr lang="en-US" sz="1300" dirty="0">
                  <a:solidFill>
                    <a:srgbClr val="4A5568"/>
                  </a:solidFill>
                  <a:latin typeface="Calibri"/>
                </a:rPr>
                <a:t>need confidence in quality services and outcomes</a:t>
              </a:r>
            </a:p>
          </p:txBody>
        </p:sp>
        <p:sp>
          <p:nvSpPr>
            <p:cNvPr id="6" name="Rect126"/>
            <p:cNvSpPr/>
            <p:nvPr/>
          </p:nvSpPr>
          <p:spPr>
            <a:xfrm>
              <a:off x="672000" y="3250000"/>
              <a:ext cx="780000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Rect127"/>
            <p:cNvSpPr/>
            <p:nvPr/>
          </p:nvSpPr>
          <p:spPr>
            <a:xfrm>
              <a:off x="672000" y="3250000"/>
              <a:ext cx="60000" cy="800000"/>
            </a:xfrm>
            <a:prstGeom prst="rect">
              <a:avLst/>
            </a:prstGeom>
            <a:solidFill>
              <a:srgbClr val="0E284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Row2"/>
            <p:cNvSpPr/>
            <p:nvPr/>
          </p:nvSpPr>
          <p:spPr>
            <a:xfrm>
              <a:off x="1322000" y="3330000"/>
              <a:ext cx="7050000" cy="64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100"/>
                </a:spcAft>
              </a:pPr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Systems</a:t>
              </a:r>
            </a:p>
            <a:p>
              <a:pPr algn="l"/>
              <a:r>
                <a:rPr lang="en-US" sz="1300" dirty="0">
                  <a:solidFill>
                    <a:srgbClr val="4A5568"/>
                  </a:solidFill>
                  <a:latin typeface="Calibri"/>
                </a:rPr>
                <a:t>need clear definitions and credible data</a:t>
              </a:r>
            </a:p>
          </p:txBody>
        </p:sp>
        <p:sp>
          <p:nvSpPr>
            <p:cNvPr id="9" name="Rect129"/>
            <p:cNvSpPr/>
            <p:nvPr/>
          </p:nvSpPr>
          <p:spPr>
            <a:xfrm>
              <a:off x="672000" y="4150000"/>
              <a:ext cx="7800000" cy="800000"/>
            </a:xfrm>
            <a:prstGeom prst="rect">
              <a:avLst/>
            </a:prstGeom>
            <a:solidFill>
              <a:srgbClr val="E8EFF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Rect130"/>
            <p:cNvSpPr/>
            <p:nvPr/>
          </p:nvSpPr>
          <p:spPr>
            <a:xfrm>
              <a:off x="672000" y="4150000"/>
              <a:ext cx="60000" cy="80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Row3"/>
            <p:cNvSpPr/>
            <p:nvPr/>
          </p:nvSpPr>
          <p:spPr>
            <a:xfrm>
              <a:off x="1322000" y="4230000"/>
              <a:ext cx="7050000" cy="640000"/>
            </a:xfrm>
            <a:prstGeom prst="rect">
              <a:avLst/>
            </a:prstGeom>
            <a:noFill/>
            <a:ln>
              <a:noFill/>
            </a:ln>
          </p:spPr>
          <p:txBody>
            <a:bodyPr lIns="100000" tIns="120000" rIns="180000" bIns="90000" anchor="ctr"/>
            <a:lstStyle/>
            <a:p>
              <a:pPr algn="l">
                <a:spcAft>
                  <a:spcPts val="100"/>
                </a:spcAft>
              </a:pPr>
              <a:r>
                <a:rPr lang="en-US" sz="1500" b="1" dirty="0">
                  <a:solidFill>
                    <a:srgbClr val="0E2841"/>
                  </a:solidFill>
                  <a:latin typeface="Calibri"/>
                </a:rPr>
                <a:t>Job seekers and families</a:t>
              </a:r>
            </a:p>
            <a:p>
              <a:pPr algn="l"/>
              <a:r>
                <a:rPr lang="en-US" sz="1300" dirty="0">
                  <a:solidFill>
                    <a:srgbClr val="4A5568"/>
                  </a:solidFill>
                  <a:latin typeface="Calibri"/>
                </a:rPr>
                <a:t>need access to real CE that leads to real jobs</a:t>
              </a:r>
            </a:p>
          </p:txBody>
        </p:sp>
      </p:grpSp>
      <p:sp>
        <p:nvSpPr>
          <p:cNvPr id="140" name="Banner"/>
          <p:cNvSpPr/>
          <p:nvPr/>
        </p:nvSpPr>
        <p:spPr>
          <a:xfrm>
            <a:off x="678350" y="5616236"/>
            <a:ext cx="7800000" cy="500000"/>
          </a:xfrm>
          <a:prstGeom prst="roundRect">
            <a:avLst>
              <a:gd name="adj" fmla="val 8000"/>
            </a:avLst>
          </a:prstGeom>
          <a:solidFill>
            <a:srgbClr val="0E2841"/>
          </a:solidFill>
          <a:ln>
            <a:noFill/>
          </a:ln>
        </p:spPr>
        <p:txBody>
          <a:bodyPr lIns="180000" tIns="120000" rIns="180000" bIns="90000" anchor="ctr"/>
          <a:lstStyle/>
          <a:p>
            <a:pPr algn="ctr"/>
            <a:r>
              <a:rPr lang="en-US" sz="1500" b="1" i="1" dirty="0">
                <a:solidFill>
                  <a:srgbClr val="FFFFFF"/>
                </a:solidFill>
                <a:latin typeface="Calibri"/>
              </a:rPr>
              <a:t>Right now, no level can consistently count on any other level.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6A980A5-0F91-DB90-1981-97F0F88D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/>
              <a:t>7</a:t>
            </a:fld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C29392-EFA2-6C79-1054-9D4395FB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CSAVR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96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F48F853-1F2E-C1CF-A1DC-C7DCD5038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Getting to the Root of it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EE2D67-8D52-12AD-CEBC-64B6708B6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0731" y="2069506"/>
            <a:ext cx="6878924" cy="3311418"/>
            <a:chOff x="1093076" y="1638582"/>
            <a:chExt cx="6878924" cy="3311418"/>
          </a:xfrm>
        </p:grpSpPr>
        <p:sp>
          <p:nvSpPr>
            <p:cNvPr id="126" name="Rect126"/>
            <p:cNvSpPr/>
            <p:nvPr/>
          </p:nvSpPr>
          <p:spPr>
            <a:xfrm>
              <a:off x="1172000" y="4100000"/>
              <a:ext cx="6800000" cy="850000"/>
            </a:xfrm>
            <a:prstGeom prst="rect">
              <a:avLst/>
            </a:prstGeom>
            <a:solidFill>
              <a:srgbClr val="D4842A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75AFCD-CDB9-E301-A6F5-1AB14D8612F7}"/>
                </a:ext>
              </a:extLst>
            </p:cNvPr>
            <p:cNvGrpSpPr/>
            <p:nvPr/>
          </p:nvGrpSpPr>
          <p:grpSpPr>
            <a:xfrm>
              <a:off x="1093076" y="1638582"/>
              <a:ext cx="6878924" cy="3311418"/>
              <a:chOff x="1172000" y="1723037"/>
              <a:chExt cx="6800000" cy="3226963"/>
            </a:xfrm>
          </p:grpSpPr>
          <p:sp>
            <p:nvSpPr>
              <p:cNvPr id="120" name="Rect120"/>
              <p:cNvSpPr/>
              <p:nvPr/>
            </p:nvSpPr>
            <p:spPr>
              <a:xfrm>
                <a:off x="1172000" y="1723037"/>
                <a:ext cx="6800000" cy="850000"/>
              </a:xfrm>
              <a:prstGeom prst="rect">
                <a:avLst/>
              </a:prstGeom>
              <a:solidFill>
                <a:srgbClr val="156082">
                  <a:alpha val="20000"/>
                </a:srgbClr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Icon121"/>
              <p:cNvSpPr/>
              <p:nvPr/>
            </p:nvSpPr>
            <p:spPr>
              <a:xfrm>
                <a:off x="1372000" y="1965000"/>
                <a:ext cx="520000" cy="5200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2200" b="1" dirty="0">
                    <a:solidFill>
                      <a:srgbClr val="0E2841"/>
                    </a:solidFill>
                    <a:latin typeface="Arial"/>
                  </a:rPr>
                  <a:t>✕</a:t>
                </a:r>
              </a:p>
            </p:txBody>
          </p:sp>
          <p:sp>
            <p:nvSpPr>
              <p:cNvPr id="122" name="Bar0"/>
              <p:cNvSpPr/>
              <p:nvPr/>
            </p:nvSpPr>
            <p:spPr>
              <a:xfrm>
                <a:off x="2022000" y="1800000"/>
                <a:ext cx="5800000" cy="85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100000" tIns="120000" rIns="180000" bIns="90000" anchor="ctr"/>
              <a:lstStyle/>
              <a:p>
                <a:pPr algn="l"/>
                <a:r>
                  <a:rPr lang="en-US" sz="2000" b="1" dirty="0">
                    <a:solidFill>
                      <a:srgbClr val="FFFFFF"/>
                    </a:solidFill>
                    <a:latin typeface="Calibri"/>
                  </a:rPr>
                  <a:t>Not a people problem</a:t>
                </a:r>
              </a:p>
            </p:txBody>
          </p:sp>
          <p:sp>
            <p:nvSpPr>
              <p:cNvPr id="123" name="Rect123"/>
              <p:cNvSpPr/>
              <p:nvPr/>
            </p:nvSpPr>
            <p:spPr>
              <a:xfrm>
                <a:off x="1172000" y="2950000"/>
                <a:ext cx="6800000" cy="850000"/>
              </a:xfrm>
              <a:prstGeom prst="rect">
                <a:avLst/>
              </a:prstGeom>
              <a:solidFill>
                <a:srgbClr val="156082">
                  <a:alpha val="20000"/>
                </a:srgbClr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Icon124"/>
              <p:cNvSpPr/>
              <p:nvPr/>
            </p:nvSpPr>
            <p:spPr>
              <a:xfrm>
                <a:off x="1372000" y="3115000"/>
                <a:ext cx="520000" cy="5200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2200" b="1" dirty="0">
                    <a:solidFill>
                      <a:srgbClr val="0E2841"/>
                    </a:solidFill>
                    <a:latin typeface="Arial"/>
                  </a:rPr>
                  <a:t>✕</a:t>
                </a:r>
              </a:p>
            </p:txBody>
          </p:sp>
          <p:sp>
            <p:nvSpPr>
              <p:cNvPr id="125" name="Bar1"/>
              <p:cNvSpPr/>
              <p:nvPr/>
            </p:nvSpPr>
            <p:spPr>
              <a:xfrm>
                <a:off x="2022000" y="2950000"/>
                <a:ext cx="5800000" cy="85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100000" tIns="120000" rIns="180000" bIns="90000" anchor="ctr"/>
              <a:lstStyle/>
              <a:p>
                <a:pPr algn="l"/>
                <a:r>
                  <a:rPr lang="en-US" sz="2000" b="1" dirty="0">
                    <a:solidFill>
                      <a:srgbClr val="FFFFFF"/>
                    </a:solidFill>
                    <a:latin typeface="Calibri"/>
                  </a:rPr>
                  <a:t>Not a motivation problem</a:t>
                </a:r>
              </a:p>
            </p:txBody>
          </p:sp>
          <p:sp>
            <p:nvSpPr>
              <p:cNvPr id="127" name="Icon127"/>
              <p:cNvSpPr/>
              <p:nvPr/>
            </p:nvSpPr>
            <p:spPr>
              <a:xfrm>
                <a:off x="1372000" y="4265000"/>
                <a:ext cx="520000" cy="520000"/>
              </a:xfrm>
              <a:prstGeom prst="ellipse">
                <a:avLst/>
              </a:prstGeom>
              <a:solidFill>
                <a:srgbClr val="D4842A"/>
              </a:solidFill>
              <a:ln>
                <a:noFill/>
              </a:ln>
            </p:spPr>
            <p:txBody>
              <a:bodyPr lIns="0" tIns="0" rIns="0" bIns="0" anchor="ctr"/>
              <a:lstStyle/>
              <a:p>
                <a:pPr algn="ctr"/>
                <a:r>
                  <a:rPr lang="en-US" sz="2200" b="1" dirty="0">
                    <a:solidFill>
                      <a:srgbClr val="000000"/>
                    </a:solidFill>
                    <a:latin typeface="Arial"/>
                  </a:rPr>
                  <a:t>✓</a:t>
                </a:r>
              </a:p>
            </p:txBody>
          </p:sp>
          <p:sp>
            <p:nvSpPr>
              <p:cNvPr id="128" name="Bar2"/>
              <p:cNvSpPr/>
              <p:nvPr/>
            </p:nvSpPr>
            <p:spPr>
              <a:xfrm>
                <a:off x="2022000" y="4100000"/>
                <a:ext cx="5800000" cy="85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100000" tIns="120000" rIns="180000" bIns="90000" anchor="ctr"/>
              <a:lstStyle/>
              <a:p>
                <a:pPr algn="l"/>
                <a:r>
                  <a:rPr lang="en-US" sz="2000" b="1" dirty="0">
                    <a:solidFill>
                      <a:srgbClr val="FFFFFF"/>
                    </a:solidFill>
                    <a:latin typeface="Calibri"/>
                  </a:rPr>
                  <a:t>A conditions problem</a:t>
                </a:r>
              </a:p>
            </p:txBody>
          </p:sp>
        </p:grpSp>
      </p:grp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6558B98-318F-44B8-4879-70FCAC1DC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FC8A57-9605-5B78-C9BF-C1C78BA5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60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4F7CD-CAC2-EB72-9714-88C1EC8F0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This Means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1D53F-1A55-C7F3-F72D-40ECAE473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748095" cy="1926568"/>
          </a:xfrm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Customized Employment isn’t failing.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It’s producing exactly what our systems are designed to produce.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23D3E3-1526-ABA5-A9B6-80BABD56FA11}"/>
              </a:ext>
            </a:extLst>
          </p:cNvPr>
          <p:cNvSpPr txBox="1"/>
          <p:nvPr/>
        </p:nvSpPr>
        <p:spPr>
          <a:xfrm>
            <a:off x="1418894" y="4125017"/>
            <a:ext cx="5948857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156082"/>
                </a:solidFill>
              </a:rPr>
              <a:t>And until these conditions change– nothing else will.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E64D4-A594-1EF4-85D0-7F1F3C7D1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9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534E082-0B7B-B005-B8C5-DE073D2C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CSAVR 2026</a:t>
            </a:r>
          </a:p>
        </p:txBody>
      </p:sp>
    </p:spTree>
    <p:extLst>
      <p:ext uri="{BB962C8B-B14F-4D97-AF65-F5344CB8AC3E}">
        <p14:creationId xmlns:p14="http://schemas.microsoft.com/office/powerpoint/2010/main" val="349038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b7dace-def3-41eb-bc77-b0f000f551fd">
      <Terms xmlns="http://schemas.microsoft.com/office/infopath/2007/PartnerControls"/>
    </lcf76f155ced4ddcb4097134ff3c332f>
    <TaxCatchAll xmlns="09684d9f-3f28-4c9f-ad7f-09d5a1c03ef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323573FA5D8409F8E0A4B55956BCB" ma:contentTypeVersion="12" ma:contentTypeDescription="Create a new document." ma:contentTypeScope="" ma:versionID="2aa75a55ca624c785b7ff1427d34badb">
  <xsd:schema xmlns:xsd="http://www.w3.org/2001/XMLSchema" xmlns:xs="http://www.w3.org/2001/XMLSchema" xmlns:p="http://schemas.microsoft.com/office/2006/metadata/properties" xmlns:ns2="09b7dace-def3-41eb-bc77-b0f000f551fd" xmlns:ns3="09684d9f-3f28-4c9f-ad7f-09d5a1c03eff" targetNamespace="http://schemas.microsoft.com/office/2006/metadata/properties" ma:root="true" ma:fieldsID="847184a1105ff76ad4daf58d14bbc1a7" ns2:_="" ns3:_="">
    <xsd:import namespace="09b7dace-def3-41eb-bc77-b0f000f551fd"/>
    <xsd:import namespace="09684d9f-3f28-4c9f-ad7f-09d5a1c03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7dace-def3-41eb-bc77-b0f000f55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7deded-afb5-4eed-9415-542b3c7c0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84d9f-3f28-4c9f-ad7f-09d5a1c03e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1d9724c-ced8-4da6-8efc-7f9e0f09c95d}" ma:internalName="TaxCatchAll" ma:showField="CatchAllData" ma:web="09684d9f-3f28-4c9f-ad7f-09d5a1c03e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9C27E6-7CB4-4FE5-B05B-81B25417894D}">
  <ds:schemaRefs>
    <ds:schemaRef ds:uri="5043b06b-6db7-4172-9f94-6ca2c5a2fd23"/>
    <ds:schemaRef ds:uri="4df23fc3-0a6c-4204-9ef4-16a82fa0f1ef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9b7dace-def3-41eb-bc77-b0f000f551fd"/>
    <ds:schemaRef ds:uri="09684d9f-3f28-4c9f-ad7f-09d5a1c03eff"/>
  </ds:schemaRefs>
</ds:datastoreItem>
</file>

<file path=customXml/itemProps2.xml><?xml version="1.0" encoding="utf-8"?>
<ds:datastoreItem xmlns:ds="http://schemas.openxmlformats.org/officeDocument/2006/customXml" ds:itemID="{AE21AF99-E979-4C6D-95A2-A8A5EF4F5D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b7dace-def3-41eb-bc77-b0f000f551fd"/>
    <ds:schemaRef ds:uri="09684d9f-3f28-4c9f-ad7f-09d5a1c03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ED1DE3-1AE5-43D3-B957-4162B2351F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2941</TotalTime>
  <Words>1793</Words>
  <Application>Microsoft Office PowerPoint</Application>
  <PresentationFormat>On-screen Show (4:3)</PresentationFormat>
  <Paragraphs>447</Paragraphs>
  <Slides>37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Aptos</vt:lpstr>
      <vt:lpstr>Aptos Display</vt:lpstr>
      <vt:lpstr>Arial</vt:lpstr>
      <vt:lpstr>Calibri</vt:lpstr>
      <vt:lpstr>Georgia</vt:lpstr>
      <vt:lpstr>Segoe UI Emoji</vt:lpstr>
      <vt:lpstr>Segoe UI Symbol</vt:lpstr>
      <vt:lpstr>Wingdings</vt:lpstr>
      <vt:lpstr>1_Office Theme</vt:lpstr>
      <vt:lpstr>2_Office Theme</vt:lpstr>
      <vt:lpstr>Customized Employment: Is It Time To Try Another Way?</vt:lpstr>
      <vt:lpstr>Employment Rates: 1980s</vt:lpstr>
      <vt:lpstr>Employment Rates: 1981-2004</vt:lpstr>
      <vt:lpstr>Employment Rates: 2008-2022</vt:lpstr>
      <vt:lpstr>Competing Realities</vt:lpstr>
      <vt:lpstr>What This Creates</vt:lpstr>
      <vt:lpstr>What Everyone Needs </vt:lpstr>
      <vt:lpstr>Getting to the Root of it</vt:lpstr>
      <vt:lpstr>What This Means</vt:lpstr>
      <vt:lpstr>The CE Blueprint</vt:lpstr>
      <vt:lpstr>What It Takes—Across All Levels</vt:lpstr>
      <vt:lpstr>Why Fidelity Matters</vt:lpstr>
      <vt:lpstr>How Problems Shift– Through the Systemic Lens</vt:lpstr>
      <vt:lpstr>Discovery: Time vs. Duration</vt:lpstr>
      <vt:lpstr>Where this Lives in the Blueprint</vt:lpstr>
      <vt:lpstr>Hours of Work</vt:lpstr>
      <vt:lpstr>The Balance</vt:lpstr>
      <vt:lpstr>Systems Investment</vt:lpstr>
      <vt:lpstr>The Question: Could We Try Another Way?</vt:lpstr>
      <vt:lpstr>State of Customized Employment in Virginia</vt:lpstr>
      <vt:lpstr>Barriers to Implementing CE in Virginia</vt:lpstr>
      <vt:lpstr>How Did We Attempt to Address Barriers?</vt:lpstr>
      <vt:lpstr>Supplemental Funding Requirements for CRPs</vt:lpstr>
      <vt:lpstr>Where We Are Now</vt:lpstr>
      <vt:lpstr>The Inflection Point</vt:lpstr>
      <vt:lpstr>A Moment of Opportunity</vt:lpstr>
      <vt:lpstr>The Core Question</vt:lpstr>
      <vt:lpstr>Consistent, Scalable, High-Quality Outcomes</vt:lpstr>
      <vt:lpstr>1. Clarity Drives Everything</vt:lpstr>
      <vt:lpstr>2. Fidelity Enables Learning</vt:lpstr>
      <vt:lpstr>3. From Activity to Evidence</vt:lpstr>
      <vt:lpstr>4. Workforce is the Multiplier</vt:lpstr>
      <vt:lpstr>5. System Design</vt:lpstr>
      <vt:lpstr>Expand Access</vt:lpstr>
      <vt:lpstr>What Becomes Possible</vt:lpstr>
      <vt:lpstr>The Shift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Theresa Hamrick</cp:lastModifiedBy>
  <cp:revision>51</cp:revision>
  <dcterms:created xsi:type="dcterms:W3CDTF">2013-01-27T09:14:16Z</dcterms:created>
  <dcterms:modified xsi:type="dcterms:W3CDTF">2026-03-30T18:47:28Z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0x010100BEF323573FA5D8409F8E0A4B55956BCB</vt:lpwstr>
  </property>
  <property fmtid="{D5CDD505-2E9C-101B-9397-08002B2CF9AE}" pid="3" name="MediaServiceImageTags">
    <vt:lpwstr/>
  </property>
</Properties>
</file>