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80" r:id="rId6"/>
  </p:sldMasterIdLst>
  <p:notesMasterIdLst>
    <p:notesMasterId r:id="rId30"/>
  </p:notesMasterIdLst>
  <p:handoutMasterIdLst>
    <p:handoutMasterId r:id="rId31"/>
  </p:handoutMasterIdLst>
  <p:sldIdLst>
    <p:sldId id="3861" r:id="rId7"/>
    <p:sldId id="3881" r:id="rId8"/>
    <p:sldId id="3877" r:id="rId9"/>
    <p:sldId id="3882" r:id="rId10"/>
    <p:sldId id="3866" r:id="rId11"/>
    <p:sldId id="3865" r:id="rId12"/>
    <p:sldId id="3853" r:id="rId13"/>
    <p:sldId id="3887" r:id="rId14"/>
    <p:sldId id="3888" r:id="rId15"/>
    <p:sldId id="3889" r:id="rId16"/>
    <p:sldId id="3880" r:id="rId17"/>
    <p:sldId id="3879" r:id="rId18"/>
    <p:sldId id="3876" r:id="rId19"/>
    <p:sldId id="3868" r:id="rId20"/>
    <p:sldId id="3870" r:id="rId21"/>
    <p:sldId id="3872" r:id="rId22"/>
    <p:sldId id="3869" r:id="rId23"/>
    <p:sldId id="3867" r:id="rId24"/>
    <p:sldId id="262" r:id="rId25"/>
    <p:sldId id="257" r:id="rId26"/>
    <p:sldId id="258" r:id="rId27"/>
    <p:sldId id="259"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DC8606-25D7-45A6-A1E4-D1A4031F6D87}">
          <p14:sldIdLst>
            <p14:sldId id="3861"/>
            <p14:sldId id="3881"/>
            <p14:sldId id="3877"/>
            <p14:sldId id="3882"/>
            <p14:sldId id="3866"/>
            <p14:sldId id="3865"/>
            <p14:sldId id="3853"/>
            <p14:sldId id="3887"/>
            <p14:sldId id="3888"/>
            <p14:sldId id="3889"/>
            <p14:sldId id="3880"/>
            <p14:sldId id="3879"/>
            <p14:sldId id="3876"/>
            <p14:sldId id="3868"/>
            <p14:sldId id="3870"/>
            <p14:sldId id="3872"/>
            <p14:sldId id="3869"/>
            <p14:sldId id="3867"/>
            <p14:sldId id="262"/>
            <p14:sldId id="257"/>
            <p14:sldId id="258"/>
            <p14:sldId id="259"/>
            <p14:sldId id="2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3F53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570" autoAdjust="0"/>
  </p:normalViewPr>
  <p:slideViewPr>
    <p:cSldViewPr snapToGrid="0">
      <p:cViewPr varScale="1">
        <p:scale>
          <a:sx n="69" d="100"/>
          <a:sy n="69" d="100"/>
        </p:scale>
        <p:origin x="1234" y="38"/>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6197"/>
    </p:cViewPr>
  </p:sorter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11/4/2025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11/4/2025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7</a:t>
            </a:fld>
            <a:endParaRPr lang="en-US" dirty="0"/>
          </a:p>
        </p:txBody>
      </p:sp>
    </p:spTree>
    <p:extLst>
      <p:ext uri="{BB962C8B-B14F-4D97-AF65-F5344CB8AC3E}">
        <p14:creationId xmlns:p14="http://schemas.microsoft.com/office/powerpoint/2010/main" val="327120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a:t>
            </a:r>
          </a:p>
          <a:p>
            <a:endParaRPr lang="en-US" dirty="0"/>
          </a:p>
          <a:p>
            <a:r>
              <a:rPr lang="en-US" dirty="0"/>
              <a:t>Celebrating 2 small businesses in 1 strip mall in Palm Springs</a:t>
            </a:r>
          </a:p>
          <a:p>
            <a:endParaRPr lang="en-US" dirty="0"/>
          </a:p>
          <a:p>
            <a:r>
              <a:rPr lang="en-US" dirty="0"/>
              <a:t>Abigail and Frisky Business</a:t>
            </a:r>
          </a:p>
          <a:p>
            <a:endParaRPr lang="en-US" dirty="0"/>
          </a:p>
          <a:p>
            <a:r>
              <a:rPr lang="en-US" dirty="0"/>
              <a:t>Conclude – SPC partnership allowed us to have elevated business engagement</a:t>
            </a:r>
          </a:p>
          <a:p>
            <a:r>
              <a:rPr lang="en-US" dirty="0"/>
              <a:t>Taking out the staleness and the restrictions of govt helped us appeal to small businesses, private sector</a:t>
            </a:r>
          </a:p>
          <a:p>
            <a:r>
              <a:rPr lang="en-US" dirty="0"/>
              <a:t>All learned along the way</a:t>
            </a:r>
          </a:p>
          <a:p>
            <a:endParaRPr lang="en-US" dirty="0"/>
          </a:p>
          <a:p>
            <a:r>
              <a:rPr lang="en-US"/>
              <a:t>Toss to Keith</a:t>
            </a:r>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18</a:t>
            </a:fld>
            <a:endParaRPr lang="en-US" dirty="0"/>
          </a:p>
        </p:txBody>
      </p:sp>
    </p:spTree>
    <p:extLst>
      <p:ext uri="{BB962C8B-B14F-4D97-AF65-F5344CB8AC3E}">
        <p14:creationId xmlns:p14="http://schemas.microsoft.com/office/powerpoint/2010/main" val="112360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Clicking on photo should open the video. Or go to https://vimeo.com/1111018293</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E5F3C-EE1E-40C5-8ABF-11C1BF956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0672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E5F3C-EE1E-40C5-8ABF-11C1BF956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263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E5F3C-EE1E-40C5-8ABF-11C1BF956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249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Oregon: Linked-in campaign to drive new businesses to follow us @orhumanservices</a:t>
            </a:r>
          </a:p>
          <a:p>
            <a:pPr marL="171450" indent="-171450">
              <a:buFontTx/>
              <a:buChar char="-"/>
            </a:pPr>
            <a:r>
              <a:rPr lang="en-US" dirty="0"/>
              <a:t>Business shoutouts</a:t>
            </a:r>
          </a:p>
          <a:p>
            <a:pPr marL="171450" indent="-171450">
              <a:buFontTx/>
              <a:buChar char="-"/>
            </a:pPr>
            <a:r>
              <a:rPr lang="en-US" dirty="0"/>
              <a:t>Business testimonials</a:t>
            </a:r>
          </a:p>
          <a:p>
            <a:pPr marL="0" indent="0">
              <a:buFontTx/>
              <a:buNone/>
            </a:pPr>
            <a:r>
              <a:rPr lang="en-US" dirty="0"/>
              <a:t>We gather these by:</a:t>
            </a:r>
          </a:p>
          <a:p>
            <a:pPr marL="171450" indent="-171450">
              <a:buFontTx/>
              <a:buChar char="-"/>
            </a:pPr>
            <a:r>
              <a:rPr lang="en-US" dirty="0"/>
              <a:t>Creating a form for staff and providers to use to nominate businesses for shoutouts and testimonials. Promote this in newsletter, </a:t>
            </a:r>
            <a:r>
              <a:rPr lang="en-US"/>
              <a:t>staff meetings.  </a:t>
            </a:r>
            <a:endParaRPr lang="en-US" dirty="0"/>
          </a:p>
          <a:p>
            <a:pPr marL="171450" indent="-171450">
              <a:buFontTx/>
              <a:buChar char="-"/>
            </a:pPr>
            <a:r>
              <a:rPr lang="en-US" dirty="0"/>
              <a:t>Partnering with SRC on quarterly business awards.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E5F3C-EE1E-40C5-8ABF-11C1BF956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016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4E88B-365D-3E47-D6B8-B7E796B5F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F323D-74D2-B84F-C569-1A8F78003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0206B-4187-D847-7A3B-E00C24F83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F659D1-4FC9-9E7A-9B31-1065C0E01632}"/>
              </a:ext>
            </a:extLst>
          </p:cNvPr>
          <p:cNvSpPr>
            <a:spLocks noGrp="1"/>
          </p:cNvSpPr>
          <p:nvPr>
            <p:ph type="sldNum" sz="quarter" idx="5"/>
          </p:nvPr>
        </p:nvSpPr>
        <p:spPr/>
        <p:txBody>
          <a:bodyPr/>
          <a:lstStyle/>
          <a:p>
            <a:fld id="{8B57D50D-BAA9-464B-B391-243138E078D8}" type="slidenum">
              <a:rPr lang="en-US" smtClean="0"/>
              <a:t>8</a:t>
            </a:fld>
            <a:endParaRPr lang="en-US" dirty="0"/>
          </a:p>
        </p:txBody>
      </p:sp>
    </p:spTree>
    <p:extLst>
      <p:ext uri="{BB962C8B-B14F-4D97-AF65-F5344CB8AC3E}">
        <p14:creationId xmlns:p14="http://schemas.microsoft.com/office/powerpoint/2010/main" val="145112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2300-71C4-5463-7CFB-E828C099E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38B4C-A422-6259-6226-D951A808A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8BF53-4256-679E-4A2B-342525C711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5F5E81-AB4B-A6DD-5BE6-15A6CEC34AA4}"/>
              </a:ext>
            </a:extLst>
          </p:cNvPr>
          <p:cNvSpPr>
            <a:spLocks noGrp="1"/>
          </p:cNvSpPr>
          <p:nvPr>
            <p:ph type="sldNum" sz="quarter" idx="5"/>
          </p:nvPr>
        </p:nvSpPr>
        <p:spPr/>
        <p:txBody>
          <a:bodyPr/>
          <a:lstStyle/>
          <a:p>
            <a:fld id="{8B57D50D-BAA9-464B-B391-243138E078D8}" type="slidenum">
              <a:rPr lang="en-US" smtClean="0"/>
              <a:t>9</a:t>
            </a:fld>
            <a:endParaRPr lang="en-US" dirty="0"/>
          </a:p>
        </p:txBody>
      </p:sp>
    </p:spTree>
    <p:extLst>
      <p:ext uri="{BB962C8B-B14F-4D97-AF65-F5344CB8AC3E}">
        <p14:creationId xmlns:p14="http://schemas.microsoft.com/office/powerpoint/2010/main" val="21481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39CC-C2FF-8100-22EA-B79644721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8DDE4-7F04-BA37-A3AF-4F2D86B91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FC077-F885-B6CF-CF7E-67977DA2B6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26EDC8-6181-1523-4748-A7D87BC6E52F}"/>
              </a:ext>
            </a:extLst>
          </p:cNvPr>
          <p:cNvSpPr>
            <a:spLocks noGrp="1"/>
          </p:cNvSpPr>
          <p:nvPr>
            <p:ph type="sldNum" sz="quarter" idx="5"/>
          </p:nvPr>
        </p:nvSpPr>
        <p:spPr/>
        <p:txBody>
          <a:bodyPr/>
          <a:lstStyle/>
          <a:p>
            <a:fld id="{8B57D50D-BAA9-464B-B391-243138E078D8}" type="slidenum">
              <a:rPr lang="en-US" smtClean="0"/>
              <a:t>10</a:t>
            </a:fld>
            <a:endParaRPr lang="en-US" dirty="0"/>
          </a:p>
        </p:txBody>
      </p:sp>
    </p:spTree>
    <p:extLst>
      <p:ext uri="{BB962C8B-B14F-4D97-AF65-F5344CB8AC3E}">
        <p14:creationId xmlns:p14="http://schemas.microsoft.com/office/powerpoint/2010/main" val="295122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 DOR received $10 million for Demand Side Employment Initiative</a:t>
            </a:r>
          </a:p>
          <a:p>
            <a:r>
              <a:rPr lang="en-US" dirty="0"/>
              <a:t>$5 million small business grants</a:t>
            </a:r>
          </a:p>
          <a:p>
            <a:r>
              <a:rPr lang="en-US" dirty="0"/>
              <a:t>$2 million marketing campaign</a:t>
            </a:r>
          </a:p>
          <a:p>
            <a:r>
              <a:rPr lang="en-US" dirty="0"/>
              <a:t>SHRM partnership</a:t>
            </a:r>
          </a:p>
          <a:p>
            <a:endParaRPr lang="en-US" dirty="0"/>
          </a:p>
          <a:p>
            <a:r>
              <a:rPr lang="en-US" dirty="0"/>
              <a:t>2022 – applications for grant were slow</a:t>
            </a:r>
          </a:p>
          <a:p>
            <a:r>
              <a:rPr lang="en-US" dirty="0"/>
              <a:t>I came on board, tasked with finding a marketing firm to promote business grant and grantees</a:t>
            </a:r>
          </a:p>
          <a:p>
            <a:r>
              <a:rPr lang="en-US" dirty="0"/>
              <a:t>Small Potatoes – STL-based business with small business focus</a:t>
            </a:r>
          </a:p>
          <a:p>
            <a:endParaRPr lang="en-US" dirty="0"/>
          </a:p>
          <a:p>
            <a:r>
              <a:rPr lang="en-US" dirty="0"/>
              <a:t>Created a brand for the business grant</a:t>
            </a:r>
          </a:p>
          <a:p>
            <a:r>
              <a:rPr lang="en-US" dirty="0"/>
              <a:t>Colors, font, accessibility</a:t>
            </a:r>
          </a:p>
        </p:txBody>
      </p:sp>
      <p:sp>
        <p:nvSpPr>
          <p:cNvPr id="4" name="Slide Number Placeholder 3"/>
          <p:cNvSpPr>
            <a:spLocks noGrp="1"/>
          </p:cNvSpPr>
          <p:nvPr>
            <p:ph type="sldNum" sz="quarter" idx="5"/>
          </p:nvPr>
        </p:nvSpPr>
        <p:spPr/>
        <p:txBody>
          <a:bodyPr/>
          <a:lstStyle/>
          <a:p>
            <a:fld id="{8B57D50D-BAA9-464B-B391-243138E078D8}" type="slidenum">
              <a:rPr lang="en-US" smtClean="0"/>
              <a:t>13</a:t>
            </a:fld>
            <a:endParaRPr lang="en-US" dirty="0"/>
          </a:p>
        </p:txBody>
      </p:sp>
    </p:spTree>
    <p:extLst>
      <p:ext uri="{BB962C8B-B14F-4D97-AF65-F5344CB8AC3E}">
        <p14:creationId xmlns:p14="http://schemas.microsoft.com/office/powerpoint/2010/main" val="1096996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a separate website for the EBG</a:t>
            </a:r>
          </a:p>
          <a:p>
            <a:r>
              <a:rPr lang="en-US" dirty="0"/>
              <a:t>Not a .gov</a:t>
            </a:r>
          </a:p>
          <a:p>
            <a:r>
              <a:rPr lang="en-US" dirty="0"/>
              <a:t>This was different from a standard govt grant or contract, so that’s what we wanted to convey</a:t>
            </a:r>
          </a:p>
          <a:p>
            <a:r>
              <a:rPr lang="en-US" dirty="0"/>
              <a:t>Applications quickly started coming in</a:t>
            </a:r>
          </a:p>
          <a:p>
            <a:r>
              <a:rPr lang="en-US" dirty="0"/>
              <a:t>Promoted grant and website on DOR social media, other venues</a:t>
            </a:r>
          </a:p>
          <a:p>
            <a:r>
              <a:rPr lang="en-US" dirty="0"/>
              <a:t>Postcards for tabling, etc.</a:t>
            </a:r>
          </a:p>
        </p:txBody>
      </p:sp>
      <p:sp>
        <p:nvSpPr>
          <p:cNvPr id="4" name="Slide Number Placeholder 3"/>
          <p:cNvSpPr>
            <a:spLocks noGrp="1"/>
          </p:cNvSpPr>
          <p:nvPr>
            <p:ph type="sldNum" sz="quarter" idx="5"/>
          </p:nvPr>
        </p:nvSpPr>
        <p:spPr/>
        <p:txBody>
          <a:bodyPr/>
          <a:lstStyle/>
          <a:p>
            <a:fld id="{8B57D50D-BAA9-464B-B391-243138E078D8}" type="slidenum">
              <a:rPr lang="en-US" smtClean="0"/>
              <a:t>14</a:t>
            </a:fld>
            <a:endParaRPr lang="en-US" dirty="0"/>
          </a:p>
        </p:txBody>
      </p:sp>
    </p:spTree>
    <p:extLst>
      <p:ext uri="{BB962C8B-B14F-4D97-AF65-F5344CB8AC3E}">
        <p14:creationId xmlns:p14="http://schemas.microsoft.com/office/powerpoint/2010/main" val="268172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Spotlighted each grantee</a:t>
            </a:r>
          </a:p>
          <a:p>
            <a:r>
              <a:rPr lang="en-US" dirty="0"/>
              <a:t>Gave them branding, stickers, logo to make them feel like a champion </a:t>
            </a:r>
          </a:p>
        </p:txBody>
      </p:sp>
      <p:sp>
        <p:nvSpPr>
          <p:cNvPr id="4" name="Slide Number Placeholder 3"/>
          <p:cNvSpPr>
            <a:spLocks noGrp="1"/>
          </p:cNvSpPr>
          <p:nvPr>
            <p:ph type="sldNum" sz="quarter" idx="5"/>
          </p:nvPr>
        </p:nvSpPr>
        <p:spPr/>
        <p:txBody>
          <a:bodyPr/>
          <a:lstStyle/>
          <a:p>
            <a:fld id="{8B57D50D-BAA9-464B-B391-243138E078D8}" type="slidenum">
              <a:rPr lang="en-US" smtClean="0"/>
              <a:t>15</a:t>
            </a:fld>
            <a:endParaRPr lang="en-US" dirty="0"/>
          </a:p>
        </p:txBody>
      </p:sp>
    </p:spTree>
    <p:extLst>
      <p:ext uri="{BB962C8B-B14F-4D97-AF65-F5344CB8AC3E}">
        <p14:creationId xmlns:p14="http://schemas.microsoft.com/office/powerpoint/2010/main" val="96404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Long-form spotlight videos for 2 Southern California businesses</a:t>
            </a:r>
          </a:p>
          <a:p>
            <a:r>
              <a:rPr lang="en-US" dirty="0"/>
              <a:t>Both the business and DOR can use videos for promotional purposes</a:t>
            </a:r>
          </a:p>
          <a:p>
            <a:endParaRPr lang="en-US" dirty="0"/>
          </a:p>
          <a:p>
            <a:r>
              <a:rPr lang="en-US" dirty="0"/>
              <a:t>Talk about going on video shoot at the Revolution National Pest Council </a:t>
            </a:r>
          </a:p>
        </p:txBody>
      </p:sp>
      <p:sp>
        <p:nvSpPr>
          <p:cNvPr id="4" name="Slide Number Placeholder 3"/>
          <p:cNvSpPr>
            <a:spLocks noGrp="1"/>
          </p:cNvSpPr>
          <p:nvPr>
            <p:ph type="sldNum" sz="quarter" idx="5"/>
          </p:nvPr>
        </p:nvSpPr>
        <p:spPr/>
        <p:txBody>
          <a:bodyPr/>
          <a:lstStyle/>
          <a:p>
            <a:fld id="{8B57D50D-BAA9-464B-B391-243138E078D8}" type="slidenum">
              <a:rPr lang="en-US" smtClean="0"/>
              <a:t>16</a:t>
            </a:fld>
            <a:endParaRPr lang="en-US" dirty="0"/>
          </a:p>
        </p:txBody>
      </p:sp>
    </p:spTree>
    <p:extLst>
      <p:ext uri="{BB962C8B-B14F-4D97-AF65-F5344CB8AC3E}">
        <p14:creationId xmlns:p14="http://schemas.microsoft.com/office/powerpoint/2010/main" val="255669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SPC, DOR leadership presented twice at the CWA conference</a:t>
            </a:r>
          </a:p>
          <a:p>
            <a:endParaRPr lang="en-US" dirty="0"/>
          </a:p>
          <a:p>
            <a:r>
              <a:rPr lang="en-US" dirty="0"/>
              <a:t>2022 – promote the grant and get businesses to apply</a:t>
            </a:r>
          </a:p>
          <a:p>
            <a:r>
              <a:rPr lang="en-US" dirty="0"/>
              <a:t>2023 – highlighting grantee small businesses</a:t>
            </a:r>
          </a:p>
        </p:txBody>
      </p:sp>
      <p:sp>
        <p:nvSpPr>
          <p:cNvPr id="4" name="Slide Number Placeholder 3"/>
          <p:cNvSpPr>
            <a:spLocks noGrp="1"/>
          </p:cNvSpPr>
          <p:nvPr>
            <p:ph type="sldNum" sz="quarter" idx="5"/>
          </p:nvPr>
        </p:nvSpPr>
        <p:spPr/>
        <p:txBody>
          <a:bodyPr/>
          <a:lstStyle/>
          <a:p>
            <a:fld id="{8B57D50D-BAA9-464B-B391-243138E078D8}" type="slidenum">
              <a:rPr lang="en-US" smtClean="0"/>
              <a:t>17</a:t>
            </a:fld>
            <a:endParaRPr lang="en-US" dirty="0"/>
          </a:p>
        </p:txBody>
      </p:sp>
    </p:spTree>
    <p:extLst>
      <p:ext uri="{BB962C8B-B14F-4D97-AF65-F5344CB8AC3E}">
        <p14:creationId xmlns:p14="http://schemas.microsoft.com/office/powerpoint/2010/main" val="398037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3243035"/>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BC793AF-4912-4B9D-FF18-628D38CF60FA}"/>
              </a:ext>
            </a:extLst>
          </p:cNvPr>
          <p:cNvSpPr/>
          <p:nvPr userDrawn="1"/>
        </p:nvSpPr>
        <p:spPr>
          <a:xfrm>
            <a:off x="202190" y="956069"/>
            <a:ext cx="5317450" cy="5368052"/>
          </a:xfrm>
          <a:custGeom>
            <a:avLst/>
            <a:gdLst>
              <a:gd name="connsiteX0" fmla="*/ 0 w 4968815"/>
              <a:gd name="connsiteY0" fmla="*/ 2609491 h 5218981"/>
              <a:gd name="connsiteX1" fmla="*/ 2484408 w 4968815"/>
              <a:gd name="connsiteY1" fmla="*/ 0 h 5218981"/>
              <a:gd name="connsiteX2" fmla="*/ 4968816 w 4968815"/>
              <a:gd name="connsiteY2" fmla="*/ 2609491 h 5218981"/>
              <a:gd name="connsiteX3" fmla="*/ 2484408 w 4968815"/>
              <a:gd name="connsiteY3" fmla="*/ 5218982 h 5218981"/>
              <a:gd name="connsiteX4" fmla="*/ 0 w 4968815"/>
              <a:gd name="connsiteY4" fmla="*/ 2609491 h 5218981"/>
              <a:gd name="connsiteX0" fmla="*/ 0 w 5184477"/>
              <a:gd name="connsiteY0" fmla="*/ 1974313 h 5237160"/>
              <a:gd name="connsiteX1" fmla="*/ 2700069 w 5184477"/>
              <a:gd name="connsiteY1" fmla="*/ 11803 h 5237160"/>
              <a:gd name="connsiteX2" fmla="*/ 5184477 w 5184477"/>
              <a:gd name="connsiteY2" fmla="*/ 2621294 h 5237160"/>
              <a:gd name="connsiteX3" fmla="*/ 2700069 w 5184477"/>
              <a:gd name="connsiteY3" fmla="*/ 5230785 h 5237160"/>
              <a:gd name="connsiteX4" fmla="*/ 0 w 5184477"/>
              <a:gd name="connsiteY4" fmla="*/ 1974313 h 5237160"/>
              <a:gd name="connsiteX0" fmla="*/ 20497 w 5204974"/>
              <a:gd name="connsiteY0" fmla="*/ 1969423 h 5378309"/>
              <a:gd name="connsiteX1" fmla="*/ 2720566 w 5204974"/>
              <a:gd name="connsiteY1" fmla="*/ 6913 h 5378309"/>
              <a:gd name="connsiteX2" fmla="*/ 5204974 w 5204974"/>
              <a:gd name="connsiteY2" fmla="*/ 2616404 h 5378309"/>
              <a:gd name="connsiteX3" fmla="*/ 1676770 w 5204974"/>
              <a:gd name="connsiteY3" fmla="*/ 5372544 h 5378309"/>
              <a:gd name="connsiteX4" fmla="*/ 20497 w 5204974"/>
              <a:gd name="connsiteY4" fmla="*/ 1969423 h 5378309"/>
              <a:gd name="connsiteX0" fmla="*/ 20830 w 5317450"/>
              <a:gd name="connsiteY0" fmla="*/ 1963974 h 5368052"/>
              <a:gd name="connsiteX1" fmla="*/ 2720899 w 5317450"/>
              <a:gd name="connsiteY1" fmla="*/ 1464 h 5368052"/>
              <a:gd name="connsiteX2" fmla="*/ 5317450 w 5317450"/>
              <a:gd name="connsiteY2" fmla="*/ 2248645 h 5368052"/>
              <a:gd name="connsiteX3" fmla="*/ 1677103 w 5317450"/>
              <a:gd name="connsiteY3" fmla="*/ 5367095 h 5368052"/>
              <a:gd name="connsiteX4" fmla="*/ 20830 w 5317450"/>
              <a:gd name="connsiteY4" fmla="*/ 1963974 h 536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450" h="5368052">
                <a:moveTo>
                  <a:pt x="20830" y="1963974"/>
                </a:moveTo>
                <a:cubicBezTo>
                  <a:pt x="194796" y="1069702"/>
                  <a:pt x="1838129" y="-45981"/>
                  <a:pt x="2720899" y="1464"/>
                </a:cubicBezTo>
                <a:cubicBezTo>
                  <a:pt x="3603669" y="48909"/>
                  <a:pt x="5317450" y="807463"/>
                  <a:pt x="5317450" y="2248645"/>
                </a:cubicBezTo>
                <a:cubicBezTo>
                  <a:pt x="5317450" y="3689827"/>
                  <a:pt x="2559873" y="5414540"/>
                  <a:pt x="1677103" y="5367095"/>
                </a:cubicBezTo>
                <a:cubicBezTo>
                  <a:pt x="794333" y="5319650"/>
                  <a:pt x="-153136" y="2858246"/>
                  <a:pt x="20830" y="196397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6854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93F9BC08-B355-4A02-8F5F-3A33C6E337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9686" y="161236"/>
            <a:ext cx="1828800" cy="747203"/>
          </a:xfrm>
          <a:prstGeom prst="rect">
            <a:avLst/>
          </a:prstGeom>
        </p:spPr>
      </p:pic>
    </p:spTree>
    <p:extLst>
      <p:ext uri="{BB962C8B-B14F-4D97-AF65-F5344CB8AC3E}">
        <p14:creationId xmlns:p14="http://schemas.microsoft.com/office/powerpoint/2010/main" val="191438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C3A1CF5-9ACF-80A6-E1D0-0A0BA17066B9}"/>
              </a:ext>
            </a:extLst>
          </p:cNvPr>
          <p:cNvSpPr>
            <a:spLocks noGrp="1"/>
          </p:cNvSpPr>
          <p:nvPr>
            <p:ph sz="quarter" idx="11"/>
          </p:nvPr>
        </p:nvSpPr>
        <p:spPr>
          <a:xfrm>
            <a:off x="828675" y="4398963"/>
            <a:ext cx="3976688" cy="1871662"/>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FC2A2CD6-8F2C-FBE8-91FD-1D4E1B9155CB}"/>
              </a:ext>
            </a:extLst>
          </p:cNvPr>
          <p:cNvSpPr>
            <a:spLocks noGrp="1"/>
          </p:cNvSpPr>
          <p:nvPr>
            <p:ph type="sldNum" sz="quarter" idx="10"/>
          </p:nvPr>
        </p:nvSpPr>
        <p:spPr/>
        <p:txBody>
          <a:bodyPr/>
          <a:lstStyle/>
          <a:p>
            <a:fld id="{CBD12358-51D2-46B3-9BDE-DF29528B9454}" type="slidenum">
              <a:rPr lang="en-US" smtClean="0"/>
              <a:pPr/>
              <a:t>‹#›</a:t>
            </a:fld>
            <a:endParaRPr lang="en-US" dirty="0"/>
          </a:p>
        </p:txBody>
      </p:sp>
      <p:pic>
        <p:nvPicPr>
          <p:cNvPr id="5" name="Graphic 4">
            <a:extLst>
              <a:ext uri="{FF2B5EF4-FFF2-40B4-BE49-F238E27FC236}">
                <a16:creationId xmlns:a16="http://schemas.microsoft.com/office/drawing/2014/main" id="{C24B8B18-D38E-7C9B-1C7C-457F4D6FC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0559" y="188461"/>
            <a:ext cx="5833503" cy="6219645"/>
          </a:xfrm>
          <a:prstGeom prst="rect">
            <a:avLst/>
          </a:prstGeom>
        </p:spPr>
      </p:pic>
      <p:sp>
        <p:nvSpPr>
          <p:cNvPr id="6" name="Title 11">
            <a:extLst>
              <a:ext uri="{FF2B5EF4-FFF2-40B4-BE49-F238E27FC236}">
                <a16:creationId xmlns:a16="http://schemas.microsoft.com/office/drawing/2014/main" id="{E143F47F-65C5-326F-2D3F-12009CEFD2B7}"/>
              </a:ext>
            </a:extLst>
          </p:cNvPr>
          <p:cNvSpPr>
            <a:spLocks noGrp="1"/>
          </p:cNvSpPr>
          <p:nvPr>
            <p:ph type="title" hasCustomPrompt="1"/>
          </p:nvPr>
        </p:nvSpPr>
        <p:spPr>
          <a:xfrm>
            <a:off x="828136" y="923544"/>
            <a:ext cx="3976777" cy="2630539"/>
          </a:xfrm>
          <a:prstGeom prst="rect">
            <a:avLst/>
          </a:prstGeom>
          <a:noFill/>
        </p:spPr>
        <p:txBody>
          <a:bodyPr lIns="0" rIns="0" anchor="t">
            <a:normAutofit/>
          </a:bodyPr>
          <a:lstStyle>
            <a:lvl1pPr algn="l">
              <a:defRPr sz="6000"/>
            </a:lvl1pPr>
          </a:lstStyle>
          <a:p>
            <a:r>
              <a:rPr lang="en-US" dirty="0"/>
              <a:t>Click to add title</a:t>
            </a:r>
          </a:p>
        </p:txBody>
      </p:sp>
    </p:spTree>
    <p:extLst>
      <p:ext uri="{BB962C8B-B14F-4D97-AF65-F5344CB8AC3E}">
        <p14:creationId xmlns:p14="http://schemas.microsoft.com/office/powerpoint/2010/main" val="128639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310551" y="1825625"/>
            <a:ext cx="363660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261449" y="1816916"/>
            <a:ext cx="7098527"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dirty="0"/>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dirty="0"/>
              <a:t>Click icon to add table</a:t>
            </a:r>
          </a:p>
        </p:txBody>
      </p:sp>
    </p:spTree>
    <p:extLst>
      <p:ext uri="{BB962C8B-B14F-4D97-AF65-F5344CB8AC3E}">
        <p14:creationId xmlns:p14="http://schemas.microsoft.com/office/powerpoint/2010/main" val="262609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sp>
        <p:nvSpPr>
          <p:cNvPr id="4" name="Content Placeholder 2">
            <a:extLst>
              <a:ext uri="{FF2B5EF4-FFF2-40B4-BE49-F238E27FC236}">
                <a16:creationId xmlns:a16="http://schemas.microsoft.com/office/drawing/2014/main" id="{4BC76AEA-B6D3-7EBE-0B0F-386BD96385E2}"/>
              </a:ext>
            </a:extLst>
          </p:cNvPr>
          <p:cNvSpPr>
            <a:spLocks noGrp="1"/>
          </p:cNvSpPr>
          <p:nvPr>
            <p:ph sz="half" idx="1" hasCustomPrompt="1"/>
          </p:nvPr>
        </p:nvSpPr>
        <p:spPr>
          <a:xfrm>
            <a:off x="310551" y="1280160"/>
            <a:ext cx="11542143" cy="454267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3C5F3C06-378D-F800-4AE7-BA9206C1C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Tree>
    <p:extLst>
      <p:ext uri="{BB962C8B-B14F-4D97-AF65-F5344CB8AC3E}">
        <p14:creationId xmlns:p14="http://schemas.microsoft.com/office/powerpoint/2010/main" val="57075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838200" y="6356350"/>
            <a:ext cx="2743200" cy="365125"/>
          </a:xfrm>
          <a:prstGeom prst="rect">
            <a:avLst/>
          </a:prstGeom>
        </p:spPr>
        <p:txBody>
          <a:bodyPr/>
          <a:lstStyle/>
          <a:p>
            <a:fld id="{D6D8061D-18C3-4F4F-85EF-561633F58754}" type="datetimeFigureOut">
              <a:rPr lang="en-US" smtClean="0"/>
              <a:t>11/4/2025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764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A purple and black flag&#10;&#10;AI-generated content may be incorrect.">
            <a:extLst>
              <a:ext uri="{FF2B5EF4-FFF2-40B4-BE49-F238E27FC236}">
                <a16:creationId xmlns:a16="http://schemas.microsoft.com/office/drawing/2014/main" id="{81359B6D-2ECF-78F3-E41D-970D0C395D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9379"/>
            <a:ext cx="12192000" cy="6150634"/>
          </a:xfrm>
          <a:prstGeom prst="rect">
            <a:avLst/>
          </a:prstGeom>
        </p:spPr>
      </p:pic>
    </p:spTree>
    <p:extLst>
      <p:ext uri="{BB962C8B-B14F-4D97-AF65-F5344CB8AC3E}">
        <p14:creationId xmlns:p14="http://schemas.microsoft.com/office/powerpoint/2010/main" val="315478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3817860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0BDC1-ACB7-792E-89B5-DE9B006D561C}"/>
              </a:ext>
              <a:ext uri="{C183D7F6-B498-43B3-948B-1728B52AA6E4}">
                <adec:decorative xmlns:adec="http://schemas.microsoft.com/office/drawing/2017/decorative" val="1"/>
              </a:ext>
            </a:extLst>
          </p:cNvPr>
          <p:cNvSpPr/>
          <p:nvPr/>
        </p:nvSpPr>
        <p:spPr bwMode="auto">
          <a:xfrm>
            <a:off x="946484" y="1715045"/>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7E51F903-5A82-3787-A055-CBA8E38BE21A}"/>
              </a:ext>
              <a:ext uri="{C183D7F6-B498-43B3-948B-1728B52AA6E4}">
                <adec:decorative xmlns:adec="http://schemas.microsoft.com/office/drawing/2017/decorative" val="1"/>
              </a:ext>
            </a:extLst>
          </p:cNvPr>
          <p:cNvSpPr/>
          <p:nvPr/>
        </p:nvSpPr>
        <p:spPr bwMode="auto">
          <a:xfrm>
            <a:off x="946484" y="922256"/>
            <a:ext cx="10299032" cy="745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lnSpc>
                <a:spcPct val="100000"/>
              </a:lnSpc>
              <a:defRPr sz="4700" b="1" kern="0" baseline="0">
                <a:solidFill>
                  <a:schemeClr val="tx1"/>
                </a:solidFill>
                <a:latin typeface="Aptos ExtraBold" panose="020B0004020202020204" pitchFamily="34" charset="0"/>
                <a:cs typeface="Arial" panose="020B0604020202020204" pitchFamily="34" charset="0"/>
              </a:defRPr>
            </a:lvl1pPr>
          </a:lstStyle>
          <a:p>
            <a:r>
              <a:rPr lang="en-US"/>
              <a:t>Insert Title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824566" y="394950"/>
            <a:ext cx="2408250" cy="515679"/>
          </a:xfrm>
        </p:spPr>
        <p:txBody>
          <a:bodyPr anchor="ctr">
            <a:normAutofit/>
          </a:bodyPr>
          <a:lstStyle>
            <a:lvl1pPr marL="0" indent="0" algn="r">
              <a:buNone/>
              <a:defRPr sz="1800" b="1">
                <a:solidFill>
                  <a:schemeClr val="tx1"/>
                </a:solidFill>
              </a:defRPr>
            </a:lvl1pPr>
          </a:lstStyle>
          <a:p>
            <a:pPr lvl="0"/>
            <a:r>
              <a:rPr lang="en-US"/>
              <a:t>Insert date</a:t>
            </a:r>
          </a:p>
        </p:txBody>
      </p:sp>
      <p:pic>
        <p:nvPicPr>
          <p:cNvPr id="4" name="Picture 3" descr="Oregon Department of Human Services Logo">
            <a:extLst>
              <a:ext uri="{FF2B5EF4-FFF2-40B4-BE49-F238E27FC236}">
                <a16:creationId xmlns:a16="http://schemas.microsoft.com/office/drawing/2014/main" id="{0921A4BD-6BC4-B1F4-7EB0-9FF28AF82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958" y="340382"/>
            <a:ext cx="3781346" cy="2618241"/>
          </a:xfrm>
          <a:prstGeom prst="rect">
            <a:avLst/>
          </a:prstGeom>
        </p:spPr>
      </p:pic>
    </p:spTree>
    <p:extLst>
      <p:ext uri="{BB962C8B-B14F-4D97-AF65-F5344CB8AC3E}">
        <p14:creationId xmlns:p14="http://schemas.microsoft.com/office/powerpoint/2010/main" val="1922101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4" name="Picture Placeholder 43" descr="Add image description">
            <a:extLst>
              <a:ext uri="{FF2B5EF4-FFF2-40B4-BE49-F238E27FC236}">
                <a16:creationId xmlns:a16="http://schemas.microsoft.com/office/drawing/2014/main" id="{2FE7CAE9-154B-5F90-4988-304F2C213B1C}"/>
              </a:ext>
            </a:extLst>
          </p:cNvPr>
          <p:cNvSpPr>
            <a:spLocks noGrp="1"/>
          </p:cNvSpPr>
          <p:nvPr>
            <p:ph type="pic" sz="quarter" idx="16"/>
          </p:nvPr>
        </p:nvSpPr>
        <p:spPr>
          <a:xfrm>
            <a:off x="223552" y="188131"/>
            <a:ext cx="11744899" cy="3929843"/>
          </a:xfrm>
          <a:custGeom>
            <a:avLst/>
            <a:gdLst>
              <a:gd name="connsiteX0" fmla="*/ 5149675 w 11744899"/>
              <a:gd name="connsiteY0" fmla="*/ 3075556 h 3929843"/>
              <a:gd name="connsiteX1" fmla="*/ 6448945 w 11744899"/>
              <a:gd name="connsiteY1" fmla="*/ 3075556 h 3929843"/>
              <a:gd name="connsiteX2" fmla="*/ 6450884 w 11744899"/>
              <a:gd name="connsiteY2" fmla="*/ 3087740 h 3929843"/>
              <a:gd name="connsiteX3" fmla="*/ 5148311 w 11744899"/>
              <a:gd name="connsiteY3" fmla="*/ 3083804 h 3929843"/>
              <a:gd name="connsiteX4" fmla="*/ 7731872 w 11744899"/>
              <a:gd name="connsiteY4" fmla="*/ 0 h 3929843"/>
              <a:gd name="connsiteX5" fmla="*/ 11744899 w 11744899"/>
              <a:gd name="connsiteY5" fmla="*/ 0 h 3929843"/>
              <a:gd name="connsiteX6" fmla="*/ 11744899 w 11744899"/>
              <a:gd name="connsiteY6" fmla="*/ 3914776 h 3929843"/>
              <a:gd name="connsiteX7" fmla="*/ 7731873 w 11744899"/>
              <a:gd name="connsiteY7" fmla="*/ 3914775 h 3929843"/>
              <a:gd name="connsiteX8" fmla="*/ 7731872 w 11744899"/>
              <a:gd name="connsiteY8" fmla="*/ 3075556 h 3929843"/>
              <a:gd name="connsiteX9" fmla="*/ 6448945 w 11744899"/>
              <a:gd name="connsiteY9" fmla="*/ 3075556 h 3929843"/>
              <a:gd name="connsiteX10" fmla="*/ 6431007 w 11744899"/>
              <a:gd name="connsiteY10" fmla="*/ 2962865 h 3929843"/>
              <a:gd name="connsiteX11" fmla="*/ 5801443 w 11744899"/>
              <a:gd name="connsiteY11" fmla="*/ 2475288 h 3929843"/>
              <a:gd name="connsiteX12" fmla="*/ 5168942 w 11744899"/>
              <a:gd name="connsiteY12" fmla="*/ 2959051 h 3929843"/>
              <a:gd name="connsiteX13" fmla="*/ 5149675 w 11744899"/>
              <a:gd name="connsiteY13" fmla="*/ 3075556 h 3929843"/>
              <a:gd name="connsiteX14" fmla="*/ 3930756 w 11744899"/>
              <a:gd name="connsiteY14" fmla="*/ 3075556 h 3929843"/>
              <a:gd name="connsiteX15" fmla="*/ 3930755 w 11744899"/>
              <a:gd name="connsiteY15" fmla="*/ 3929843 h 3929843"/>
              <a:gd name="connsiteX16" fmla="*/ 1 w 11744899"/>
              <a:gd name="connsiteY16" fmla="*/ 3929843 h 3929843"/>
              <a:gd name="connsiteX17" fmla="*/ 0 w 11744899"/>
              <a:gd name="connsiteY17" fmla="*/ 15068 h 3929843"/>
              <a:gd name="connsiteX18" fmla="*/ 3830373 w 11744899"/>
              <a:gd name="connsiteY18" fmla="*/ 15069 h 3929843"/>
              <a:gd name="connsiteX19" fmla="*/ 3830373 w 11744899"/>
              <a:gd name="connsiteY19" fmla="*/ 15068 h 3929843"/>
              <a:gd name="connsiteX20" fmla="*/ 7731872 w 11744899"/>
              <a:gd name="connsiteY20" fmla="*/ 15069 h 39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4899" h="3929843">
                <a:moveTo>
                  <a:pt x="5149675" y="3075556"/>
                </a:moveTo>
                <a:lnTo>
                  <a:pt x="6448945" y="3075556"/>
                </a:lnTo>
                <a:lnTo>
                  <a:pt x="6450884" y="3087740"/>
                </a:lnTo>
                <a:lnTo>
                  <a:pt x="5148311" y="3083804"/>
                </a:lnTo>
                <a:close/>
                <a:moveTo>
                  <a:pt x="7731872" y="0"/>
                </a:moveTo>
                <a:lnTo>
                  <a:pt x="11744899" y="0"/>
                </a:lnTo>
                <a:lnTo>
                  <a:pt x="11744899" y="3914776"/>
                </a:lnTo>
                <a:lnTo>
                  <a:pt x="7731873" y="3914775"/>
                </a:lnTo>
                <a:lnTo>
                  <a:pt x="7731872" y="3075556"/>
                </a:lnTo>
                <a:lnTo>
                  <a:pt x="6448945" y="3075556"/>
                </a:lnTo>
                <a:lnTo>
                  <a:pt x="6431007" y="2962865"/>
                </a:lnTo>
                <a:cubicBezTo>
                  <a:pt x="6357713" y="2681488"/>
                  <a:pt x="6102512" y="2476197"/>
                  <a:pt x="5801443" y="2475288"/>
                </a:cubicBezTo>
                <a:cubicBezTo>
                  <a:pt x="5500373" y="2474378"/>
                  <a:pt x="5243935" y="2678122"/>
                  <a:pt x="5168942" y="2959051"/>
                </a:cubicBezTo>
                <a:lnTo>
                  <a:pt x="5149675" y="3075556"/>
                </a:lnTo>
                <a:lnTo>
                  <a:pt x="3930756" y="3075556"/>
                </a:lnTo>
                <a:lnTo>
                  <a:pt x="3930755" y="3929843"/>
                </a:lnTo>
                <a:lnTo>
                  <a:pt x="1" y="3929843"/>
                </a:lnTo>
                <a:lnTo>
                  <a:pt x="0" y="15068"/>
                </a:lnTo>
                <a:lnTo>
                  <a:pt x="3830373" y="15069"/>
                </a:lnTo>
                <a:lnTo>
                  <a:pt x="3830373" y="15068"/>
                </a:lnTo>
                <a:lnTo>
                  <a:pt x="7731872" y="15069"/>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305081"/>
            <a:ext cx="12190701" cy="153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719BFC8B-6F61-7DD5-F3C5-D45D2D57AF05}"/>
              </a:ext>
              <a:ext uri="{C183D7F6-B498-43B3-948B-1728B52AA6E4}">
                <adec:decorative xmlns:adec="http://schemas.microsoft.com/office/drawing/2017/decorative" val="1"/>
              </a:ext>
            </a:extLst>
          </p:cNvPr>
          <p:cNvSpPr/>
          <p:nvPr/>
        </p:nvSpPr>
        <p:spPr>
          <a:xfrm>
            <a:off x="0" y="4204854"/>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45" name="Freeform: Shape 44">
            <a:extLst>
              <a:ext uri="{FF2B5EF4-FFF2-40B4-BE49-F238E27FC236}">
                <a16:creationId xmlns:a16="http://schemas.microsoft.com/office/drawing/2014/main" id="{C96B115E-94C4-CFA0-8EDB-7C122D06EBB8}"/>
              </a:ext>
              <a:ext uri="{C183D7F6-B498-43B3-948B-1728B52AA6E4}">
                <adec:decorative xmlns:adec="http://schemas.microsoft.com/office/drawing/2017/decorative" val="1"/>
              </a:ext>
            </a:extLst>
          </p:cNvPr>
          <p:cNvSpPr/>
          <p:nvPr/>
        </p:nvSpPr>
        <p:spPr>
          <a:xfrm>
            <a:off x="-8948" y="3258067"/>
            <a:ext cx="12199649" cy="3599932"/>
          </a:xfrm>
          <a:custGeom>
            <a:avLst/>
            <a:gdLst>
              <a:gd name="connsiteX0" fmla="*/ 4169604 w 12199649"/>
              <a:gd name="connsiteY0" fmla="*/ 0 h 3599932"/>
              <a:gd name="connsiteX1" fmla="*/ 7970720 w 12199649"/>
              <a:gd name="connsiteY1" fmla="*/ 0 h 3599932"/>
              <a:gd name="connsiteX2" fmla="*/ 7970720 w 12199649"/>
              <a:gd name="connsiteY2" fmla="*/ 1231382 h 3599932"/>
              <a:gd name="connsiteX3" fmla="*/ 12199649 w 12199649"/>
              <a:gd name="connsiteY3" fmla="*/ 1231382 h 3599932"/>
              <a:gd name="connsiteX4" fmla="*/ 12199649 w 12199649"/>
              <a:gd name="connsiteY4" fmla="*/ 3599932 h 3599932"/>
              <a:gd name="connsiteX5" fmla="*/ 0 w 12199649"/>
              <a:gd name="connsiteY5" fmla="*/ 3599932 h 3599932"/>
              <a:gd name="connsiteX6" fmla="*/ 0 w 12199649"/>
              <a:gd name="connsiteY6" fmla="*/ 1231382 h 3599932"/>
              <a:gd name="connsiteX7" fmla="*/ 4169604 w 12199649"/>
              <a:gd name="connsiteY7" fmla="*/ 1231382 h 359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649" h="3599932">
                <a:moveTo>
                  <a:pt x="4169604" y="0"/>
                </a:moveTo>
                <a:lnTo>
                  <a:pt x="7970720" y="0"/>
                </a:lnTo>
                <a:lnTo>
                  <a:pt x="7970720" y="1231382"/>
                </a:lnTo>
                <a:lnTo>
                  <a:pt x="12199649" y="1231382"/>
                </a:lnTo>
                <a:lnTo>
                  <a:pt x="12199649" y="3599932"/>
                </a:lnTo>
                <a:lnTo>
                  <a:pt x="0" y="3599932"/>
                </a:lnTo>
                <a:lnTo>
                  <a:pt x="0" y="1231382"/>
                </a:lnTo>
                <a:lnTo>
                  <a:pt x="4169604" y="123138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703502"/>
          </a:xfrm>
          <a:prstGeom prst="rect">
            <a:avLst/>
          </a:prstGeom>
        </p:spPr>
        <p:txBody>
          <a:bodyPr anchor="ctr">
            <a:normAutofit/>
          </a:bodyPr>
          <a:lstStyle>
            <a:lvl1pPr algn="ctr">
              <a:lnSpc>
                <a:spcPct val="100000"/>
              </a:lnSpc>
              <a:defRPr sz="5000" b="1" kern="0" baseline="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Insert title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141277" y="3863893"/>
            <a:ext cx="3026779" cy="351403"/>
          </a:xfrm>
        </p:spPr>
        <p:txBody>
          <a:bodyPr anchor="ctr">
            <a:noAutofit/>
          </a:bodyPr>
          <a:lstStyle>
            <a:lvl1pPr marL="0" indent="0" algn="l">
              <a:lnSpc>
                <a:spcPct val="100000"/>
              </a:lnSpc>
              <a:spcBef>
                <a:spcPts val="0"/>
              </a:spcBef>
              <a:buNone/>
              <a:defRPr sz="1800" b="1">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a:t>Insert date</a:t>
            </a:r>
          </a:p>
        </p:txBody>
      </p:sp>
      <p:pic>
        <p:nvPicPr>
          <p:cNvPr id="5" name="Picture 4" descr="Oregon Department of Human Services Logo">
            <a:extLst>
              <a:ext uri="{FF2B5EF4-FFF2-40B4-BE49-F238E27FC236}">
                <a16:creationId xmlns:a16="http://schemas.microsoft.com/office/drawing/2014/main" id="{BD50D7FA-C481-C19B-28C1-D30DB05F5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196" y="2673085"/>
            <a:ext cx="2895277" cy="2004719"/>
          </a:xfrm>
          <a:prstGeom prst="rect">
            <a:avLst/>
          </a:prstGeom>
        </p:spPr>
      </p:pic>
    </p:spTree>
    <p:extLst>
      <p:ext uri="{BB962C8B-B14F-4D97-AF65-F5344CB8AC3E}">
        <p14:creationId xmlns:p14="http://schemas.microsoft.com/office/powerpoint/2010/main" val="613445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710451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2252398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38149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80565"/>
            <a:ext cx="10922000" cy="4527309"/>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solidFill>
                  <a:srgbClr val="184E49"/>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131256937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7456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pic>
        <p:nvPicPr>
          <p:cNvPr id="5" name="Graphic 4">
            <a:extLst>
              <a:ext uri="{FF2B5EF4-FFF2-40B4-BE49-F238E27FC236}">
                <a16:creationId xmlns:a16="http://schemas.microsoft.com/office/drawing/2014/main" id="{3C5F3C06-378D-F800-4AE7-BA9206C1C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Tree>
    <p:extLst>
      <p:ext uri="{BB962C8B-B14F-4D97-AF65-F5344CB8AC3E}">
        <p14:creationId xmlns:p14="http://schemas.microsoft.com/office/powerpoint/2010/main" val="2545942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505557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825618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hasCustomPrompt="1"/>
          </p:nvPr>
        </p:nvSpPr>
        <p:spPr>
          <a:xfrm>
            <a:off x="635002" y="400540"/>
            <a:ext cx="5629611" cy="825500"/>
          </a:xfrm>
          <a:prstGeom prst="rect">
            <a:avLst/>
          </a:prstGeo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Add image description">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2" name="Rectangle 1">
            <a:extLst>
              <a:ext uri="{FF2B5EF4-FFF2-40B4-BE49-F238E27FC236}">
                <a16:creationId xmlns:a16="http://schemas.microsoft.com/office/drawing/2014/main" id="{F1C75189-3CE9-8A8F-5029-EBC1B48F34E5}"/>
              </a:ext>
              <a:ext uri="{C183D7F6-B498-43B3-948B-1728B52AA6E4}">
                <adec:decorative xmlns:adec="http://schemas.microsoft.com/office/drawing/2017/decorative" val="1"/>
              </a:ext>
            </a:extLst>
          </p:cNvPr>
          <p:cNvSpPr/>
          <p:nvPr/>
        </p:nvSpPr>
        <p:spPr bwMode="auto">
          <a:xfrm>
            <a:off x="634999" y="1241472"/>
            <a:ext cx="562961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504954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sp>
        <p:nvSpPr>
          <p:cNvPr id="2" name="Text Placeholder 2">
            <a:extLst>
              <a:ext uri="{FF2B5EF4-FFF2-40B4-BE49-F238E27FC236}">
                <a16:creationId xmlns:a16="http://schemas.microsoft.com/office/drawing/2014/main" id="{0F717726-29C1-0D17-3A26-B226BA804390}"/>
              </a:ext>
            </a:extLst>
          </p:cNvPr>
          <p:cNvSpPr>
            <a:spLocks noGrp="1"/>
          </p:cNvSpPr>
          <p:nvPr>
            <p:ph type="body" idx="17" hasCustomPrompt="1"/>
          </p:nvPr>
        </p:nvSpPr>
        <p:spPr>
          <a:xfrm>
            <a:off x="634593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9" name="Text Placeholder 2">
            <a:extLst>
              <a:ext uri="{FF2B5EF4-FFF2-40B4-BE49-F238E27FC236}">
                <a16:creationId xmlns:a16="http://schemas.microsoft.com/office/drawing/2014/main" id="{BBA3F27B-AC3C-0DCA-95B8-CC94555ECB9A}"/>
              </a:ext>
            </a:extLst>
          </p:cNvPr>
          <p:cNvSpPr>
            <a:spLocks noGrp="1"/>
          </p:cNvSpPr>
          <p:nvPr>
            <p:ph type="body" idx="18" hasCustomPrompt="1"/>
          </p:nvPr>
        </p:nvSpPr>
        <p:spPr>
          <a:xfrm>
            <a:off x="6345936" y="1823344"/>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0" name="Content Placeholder 3">
            <a:extLst>
              <a:ext uri="{FF2B5EF4-FFF2-40B4-BE49-F238E27FC236}">
                <a16:creationId xmlns:a16="http://schemas.microsoft.com/office/drawing/2014/main" id="{72116E9B-AF7F-F281-75B9-FB69452C3495}"/>
              </a:ext>
            </a:extLst>
          </p:cNvPr>
          <p:cNvSpPr>
            <a:spLocks noGrp="1"/>
          </p:cNvSpPr>
          <p:nvPr>
            <p:ph sz="half" idx="19"/>
          </p:nvPr>
        </p:nvSpPr>
        <p:spPr>
          <a:xfrm>
            <a:off x="710031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325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988810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983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38875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1_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53676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277583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pic>
        <p:nvPicPr>
          <p:cNvPr id="5" name="Graphic 4">
            <a:extLst>
              <a:ext uri="{FF2B5EF4-FFF2-40B4-BE49-F238E27FC236}">
                <a16:creationId xmlns:a16="http://schemas.microsoft.com/office/drawing/2014/main" id="{3C5F3C06-378D-F800-4AE7-BA9206C1C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Tree>
    <p:extLst>
      <p:ext uri="{BB962C8B-B14F-4D97-AF65-F5344CB8AC3E}">
        <p14:creationId xmlns:p14="http://schemas.microsoft.com/office/powerpoint/2010/main" val="2955853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sp>
        <p:nvSpPr>
          <p:cNvPr id="4" name="Content Placeholder 2">
            <a:extLst>
              <a:ext uri="{FF2B5EF4-FFF2-40B4-BE49-F238E27FC236}">
                <a16:creationId xmlns:a16="http://schemas.microsoft.com/office/drawing/2014/main" id="{4BC76AEA-B6D3-7EBE-0B0F-386BD96385E2}"/>
              </a:ext>
            </a:extLst>
          </p:cNvPr>
          <p:cNvSpPr>
            <a:spLocks noGrp="1"/>
          </p:cNvSpPr>
          <p:nvPr>
            <p:ph sz="half" idx="1" hasCustomPrompt="1"/>
          </p:nvPr>
        </p:nvSpPr>
        <p:spPr>
          <a:xfrm>
            <a:off x="310551" y="1280160"/>
            <a:ext cx="5633049" cy="454267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3C5F3C06-378D-F800-4AE7-BA9206C1C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
        <p:nvSpPr>
          <p:cNvPr id="6" name="Content Placeholder 2">
            <a:extLst>
              <a:ext uri="{FF2B5EF4-FFF2-40B4-BE49-F238E27FC236}">
                <a16:creationId xmlns:a16="http://schemas.microsoft.com/office/drawing/2014/main" id="{E54C4F74-01E0-4AA6-D351-E3A11BB57077}"/>
              </a:ext>
            </a:extLst>
          </p:cNvPr>
          <p:cNvSpPr>
            <a:spLocks noGrp="1"/>
          </p:cNvSpPr>
          <p:nvPr>
            <p:ph sz="half" idx="11" hasCustomPrompt="1"/>
          </p:nvPr>
        </p:nvSpPr>
        <p:spPr>
          <a:xfrm>
            <a:off x="6096000" y="1280160"/>
            <a:ext cx="5785449" cy="454267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60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sp>
        <p:nvSpPr>
          <p:cNvPr id="4" name="Content Placeholder 2">
            <a:extLst>
              <a:ext uri="{FF2B5EF4-FFF2-40B4-BE49-F238E27FC236}">
                <a16:creationId xmlns:a16="http://schemas.microsoft.com/office/drawing/2014/main" id="{4BC76AEA-B6D3-7EBE-0B0F-386BD96385E2}"/>
              </a:ext>
            </a:extLst>
          </p:cNvPr>
          <p:cNvSpPr>
            <a:spLocks noGrp="1"/>
          </p:cNvSpPr>
          <p:nvPr>
            <p:ph sz="half" idx="1" hasCustomPrompt="1"/>
          </p:nvPr>
        </p:nvSpPr>
        <p:spPr>
          <a:xfrm>
            <a:off x="310551" y="2191108"/>
            <a:ext cx="5633049" cy="3631721"/>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600"/>
            </a:lvl2pPr>
            <a:lvl3pPr marL="594360" indent="-228600">
              <a:spcBef>
                <a:spcPts val="1000"/>
              </a:spcBef>
              <a:spcAft>
                <a:spcPts val="800"/>
              </a:spcAft>
              <a:buClr>
                <a:schemeClr val="accent2"/>
              </a:buClr>
              <a:buFont typeface="Arial" panose="020B0604020202020204" pitchFamily="34" charset="0"/>
              <a:buChar char="•"/>
              <a:defRPr sz="1600"/>
            </a:lvl3pPr>
            <a:lvl4pPr marL="868680" indent="-228600">
              <a:spcBef>
                <a:spcPts val="1000"/>
              </a:spcBef>
              <a:spcAft>
                <a:spcPts val="800"/>
              </a:spcAft>
              <a:buClr>
                <a:schemeClr val="accent2"/>
              </a:buClr>
              <a:buFont typeface="Arial" panose="020B0604020202020204" pitchFamily="34" charset="0"/>
              <a:buChar char="•"/>
              <a:defRPr sz="1600"/>
            </a:lvl4pPr>
            <a:lvl5pPr marL="1143000" indent="-22860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3C5F3C06-378D-F800-4AE7-BA9206C1C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
        <p:nvSpPr>
          <p:cNvPr id="6" name="Content Placeholder 2">
            <a:extLst>
              <a:ext uri="{FF2B5EF4-FFF2-40B4-BE49-F238E27FC236}">
                <a16:creationId xmlns:a16="http://schemas.microsoft.com/office/drawing/2014/main" id="{E54C4F74-01E0-4AA6-D351-E3A11BB57077}"/>
              </a:ext>
            </a:extLst>
          </p:cNvPr>
          <p:cNvSpPr>
            <a:spLocks noGrp="1"/>
          </p:cNvSpPr>
          <p:nvPr>
            <p:ph sz="half" idx="11" hasCustomPrompt="1"/>
          </p:nvPr>
        </p:nvSpPr>
        <p:spPr>
          <a:xfrm>
            <a:off x="6096000" y="2191108"/>
            <a:ext cx="5785449" cy="3631721"/>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600"/>
            </a:lvl2pPr>
            <a:lvl3pPr marL="594360" indent="-228600">
              <a:spcBef>
                <a:spcPts val="1000"/>
              </a:spcBef>
              <a:spcAft>
                <a:spcPts val="800"/>
              </a:spcAft>
              <a:buClr>
                <a:schemeClr val="accent2"/>
              </a:buClr>
              <a:buFont typeface="Arial" panose="020B0604020202020204" pitchFamily="34" charset="0"/>
              <a:buChar char="•"/>
              <a:defRPr sz="1600"/>
            </a:lvl3pPr>
            <a:lvl4pPr marL="868680" indent="-228600">
              <a:spcBef>
                <a:spcPts val="1000"/>
              </a:spcBef>
              <a:spcAft>
                <a:spcPts val="800"/>
              </a:spcAft>
              <a:buClr>
                <a:schemeClr val="accent2"/>
              </a:buClr>
              <a:buFont typeface="Arial" panose="020B0604020202020204" pitchFamily="34" charset="0"/>
              <a:buChar char="•"/>
              <a:defRPr sz="1600"/>
            </a:lvl4pPr>
            <a:lvl5pPr marL="1143000" indent="-22860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BD950E72-C6C0-BEDF-64EE-599773969805}"/>
              </a:ext>
            </a:extLst>
          </p:cNvPr>
          <p:cNvSpPr>
            <a:spLocks noGrp="1"/>
          </p:cNvSpPr>
          <p:nvPr>
            <p:ph type="body" sz="quarter" idx="12"/>
          </p:nvPr>
        </p:nvSpPr>
        <p:spPr>
          <a:xfrm>
            <a:off x="311150" y="1570038"/>
            <a:ext cx="5632450" cy="417871"/>
          </a:xfrm>
        </p:spPr>
        <p:txBody>
          <a:bodyPr/>
          <a:lstStyle>
            <a:lvl1pPr marL="0" indent="0">
              <a:buNone/>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ED3D936F-5C50-0100-0C66-4351B3258F62}"/>
              </a:ext>
            </a:extLst>
          </p:cNvPr>
          <p:cNvSpPr>
            <a:spLocks noGrp="1"/>
          </p:cNvSpPr>
          <p:nvPr>
            <p:ph type="body" sz="quarter" idx="13"/>
          </p:nvPr>
        </p:nvSpPr>
        <p:spPr>
          <a:xfrm>
            <a:off x="6096000" y="1570038"/>
            <a:ext cx="5632450" cy="417871"/>
          </a:xfrm>
        </p:spPr>
        <p:txBody>
          <a:bodyPr/>
          <a:lstStyle>
            <a:lvl1pPr marL="0" indent="0">
              <a:buNone/>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p:txBody>
      </p:sp>
    </p:spTree>
    <p:extLst>
      <p:ext uri="{BB962C8B-B14F-4D97-AF65-F5344CB8AC3E}">
        <p14:creationId xmlns:p14="http://schemas.microsoft.com/office/powerpoint/2010/main" val="83475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sp>
        <p:nvSpPr>
          <p:cNvPr id="4" name="Content Placeholder 2">
            <a:extLst>
              <a:ext uri="{FF2B5EF4-FFF2-40B4-BE49-F238E27FC236}">
                <a16:creationId xmlns:a16="http://schemas.microsoft.com/office/drawing/2014/main" id="{4BC76AEA-B6D3-7EBE-0B0F-386BD96385E2}"/>
              </a:ext>
            </a:extLst>
          </p:cNvPr>
          <p:cNvSpPr>
            <a:spLocks noGrp="1"/>
          </p:cNvSpPr>
          <p:nvPr>
            <p:ph sz="half" idx="1" hasCustomPrompt="1"/>
          </p:nvPr>
        </p:nvSpPr>
        <p:spPr>
          <a:xfrm>
            <a:off x="310551" y="2191108"/>
            <a:ext cx="5633049" cy="3631721"/>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600"/>
            </a:lvl2pPr>
            <a:lvl3pPr marL="594360" indent="-228600">
              <a:spcBef>
                <a:spcPts val="1000"/>
              </a:spcBef>
              <a:spcAft>
                <a:spcPts val="800"/>
              </a:spcAft>
              <a:buClr>
                <a:schemeClr val="accent2"/>
              </a:buClr>
              <a:buFont typeface="Arial" panose="020B0604020202020204" pitchFamily="34" charset="0"/>
              <a:buChar char="•"/>
              <a:defRPr sz="1600"/>
            </a:lvl3pPr>
            <a:lvl4pPr marL="868680" indent="-228600">
              <a:spcBef>
                <a:spcPts val="1000"/>
              </a:spcBef>
              <a:spcAft>
                <a:spcPts val="800"/>
              </a:spcAft>
              <a:buClr>
                <a:schemeClr val="accent2"/>
              </a:buClr>
              <a:buFont typeface="Arial" panose="020B0604020202020204" pitchFamily="34" charset="0"/>
              <a:buChar char="•"/>
              <a:defRPr sz="1600"/>
            </a:lvl4pPr>
            <a:lvl5pPr marL="1143000" indent="-22860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E54C4F74-01E0-4AA6-D351-E3A11BB57077}"/>
              </a:ext>
            </a:extLst>
          </p:cNvPr>
          <p:cNvSpPr>
            <a:spLocks noGrp="1"/>
          </p:cNvSpPr>
          <p:nvPr>
            <p:ph sz="half" idx="11" hasCustomPrompt="1"/>
          </p:nvPr>
        </p:nvSpPr>
        <p:spPr>
          <a:xfrm>
            <a:off x="6096000" y="2191108"/>
            <a:ext cx="5785449" cy="3631721"/>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600"/>
            </a:lvl2pPr>
            <a:lvl3pPr marL="594360" indent="-228600">
              <a:spcBef>
                <a:spcPts val="1000"/>
              </a:spcBef>
              <a:spcAft>
                <a:spcPts val="800"/>
              </a:spcAft>
              <a:buClr>
                <a:schemeClr val="accent2"/>
              </a:buClr>
              <a:buFont typeface="Arial" panose="020B0604020202020204" pitchFamily="34" charset="0"/>
              <a:buChar char="•"/>
              <a:defRPr sz="1600"/>
            </a:lvl3pPr>
            <a:lvl4pPr marL="868680" indent="-228600">
              <a:spcBef>
                <a:spcPts val="1000"/>
              </a:spcBef>
              <a:spcAft>
                <a:spcPts val="800"/>
              </a:spcAft>
              <a:buClr>
                <a:schemeClr val="accent2"/>
              </a:buClr>
              <a:buFont typeface="Arial" panose="020B0604020202020204" pitchFamily="34" charset="0"/>
              <a:buChar char="•"/>
              <a:defRPr sz="1600"/>
            </a:lvl4pPr>
            <a:lvl5pPr marL="1143000" indent="-22860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BD950E72-C6C0-BEDF-64EE-599773969805}"/>
              </a:ext>
            </a:extLst>
          </p:cNvPr>
          <p:cNvSpPr>
            <a:spLocks noGrp="1"/>
          </p:cNvSpPr>
          <p:nvPr>
            <p:ph type="body" sz="quarter" idx="12"/>
          </p:nvPr>
        </p:nvSpPr>
        <p:spPr>
          <a:xfrm>
            <a:off x="311150" y="1570038"/>
            <a:ext cx="5632450" cy="417871"/>
          </a:xfrm>
        </p:spPr>
        <p:txBody>
          <a:bodyPr/>
          <a:lstStyle>
            <a:lvl1pPr marL="0" indent="0">
              <a:buNone/>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ED3D936F-5C50-0100-0C66-4351B3258F62}"/>
              </a:ext>
            </a:extLst>
          </p:cNvPr>
          <p:cNvSpPr>
            <a:spLocks noGrp="1"/>
          </p:cNvSpPr>
          <p:nvPr>
            <p:ph type="body" sz="quarter" idx="13"/>
          </p:nvPr>
        </p:nvSpPr>
        <p:spPr>
          <a:xfrm>
            <a:off x="6096000" y="1570038"/>
            <a:ext cx="5632450" cy="417871"/>
          </a:xfrm>
        </p:spPr>
        <p:txBody>
          <a:bodyPr/>
          <a:lstStyle>
            <a:lvl1pPr marL="0" indent="0">
              <a:buNone/>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p:txBody>
      </p:sp>
      <p:pic>
        <p:nvPicPr>
          <p:cNvPr id="10" name="Graphic 9">
            <a:extLst>
              <a:ext uri="{FF2B5EF4-FFF2-40B4-BE49-F238E27FC236}">
                <a16:creationId xmlns:a16="http://schemas.microsoft.com/office/drawing/2014/main" id="{29EFFC5A-3D77-B82C-620E-E5582F7B3D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150578" cy="1438337"/>
          </a:xfrm>
          <a:prstGeom prst="rect">
            <a:avLst/>
          </a:prstGeom>
        </p:spPr>
      </p:pic>
    </p:spTree>
    <p:extLst>
      <p:ext uri="{BB962C8B-B14F-4D97-AF65-F5344CB8AC3E}">
        <p14:creationId xmlns:p14="http://schemas.microsoft.com/office/powerpoint/2010/main" val="78696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264-230C-A3B9-802D-7027B6CA402E}"/>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EC188FF-C0F7-D7C0-705B-3C965039042A}"/>
              </a:ext>
            </a:extLst>
          </p:cNvPr>
          <p:cNvSpPr>
            <a:spLocks noGrp="1"/>
          </p:cNvSpPr>
          <p:nvPr>
            <p:ph type="sldNum" sz="quarter" idx="10"/>
          </p:nvPr>
        </p:nvSpPr>
        <p:spPr/>
        <p:txBody>
          <a:bodyPr/>
          <a:lstStyle/>
          <a:p>
            <a:fld id="{CBD12358-51D2-46B3-9BDE-DF29528B9454}" type="slidenum">
              <a:rPr lang="en-US" smtClean="0"/>
              <a:pPr/>
              <a:t>‹#›</a:t>
            </a:fld>
            <a:endParaRPr lang="en-US" dirty="0"/>
          </a:p>
        </p:txBody>
      </p:sp>
      <p:pic>
        <p:nvPicPr>
          <p:cNvPr id="4" name="Graphic 3">
            <a:extLst>
              <a:ext uri="{FF2B5EF4-FFF2-40B4-BE49-F238E27FC236}">
                <a16:creationId xmlns:a16="http://schemas.microsoft.com/office/drawing/2014/main" id="{F2816CEB-956E-FADC-0DBF-0825D69BB4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150578" cy="1438337"/>
          </a:xfrm>
          <a:prstGeom prst="rect">
            <a:avLst/>
          </a:prstGeom>
        </p:spPr>
      </p:pic>
    </p:spTree>
    <p:extLst>
      <p:ext uri="{BB962C8B-B14F-4D97-AF65-F5344CB8AC3E}">
        <p14:creationId xmlns:p14="http://schemas.microsoft.com/office/powerpoint/2010/main" val="33832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353840" y="827621"/>
            <a:ext cx="5158175" cy="5375315"/>
          </a:xfrm>
          <a:custGeom>
            <a:avLst/>
            <a:gdLst>
              <a:gd name="connsiteX0" fmla="*/ 0 w 5193792"/>
              <a:gd name="connsiteY0" fmla="*/ 2596896 h 5193792"/>
              <a:gd name="connsiteX1" fmla="*/ 2596896 w 5193792"/>
              <a:gd name="connsiteY1" fmla="*/ 0 h 5193792"/>
              <a:gd name="connsiteX2" fmla="*/ 5193792 w 5193792"/>
              <a:gd name="connsiteY2" fmla="*/ 2596896 h 5193792"/>
              <a:gd name="connsiteX3" fmla="*/ 2596896 w 5193792"/>
              <a:gd name="connsiteY3" fmla="*/ 5193792 h 5193792"/>
              <a:gd name="connsiteX4" fmla="*/ 0 w 5193792"/>
              <a:gd name="connsiteY4" fmla="*/ 2596896 h 5193792"/>
              <a:gd name="connsiteX0" fmla="*/ 0 w 5228297"/>
              <a:gd name="connsiteY0" fmla="*/ 1666374 h 5242754"/>
              <a:gd name="connsiteX1" fmla="*/ 2631401 w 5228297"/>
              <a:gd name="connsiteY1" fmla="*/ 35637 h 5242754"/>
              <a:gd name="connsiteX2" fmla="*/ 5228297 w 5228297"/>
              <a:gd name="connsiteY2" fmla="*/ 2632533 h 5242754"/>
              <a:gd name="connsiteX3" fmla="*/ 2631401 w 5228297"/>
              <a:gd name="connsiteY3" fmla="*/ 5229429 h 5242754"/>
              <a:gd name="connsiteX4" fmla="*/ 0 w 5228297"/>
              <a:gd name="connsiteY4" fmla="*/ 1666374 h 5242754"/>
              <a:gd name="connsiteX0" fmla="*/ 0 w 5133407"/>
              <a:gd name="connsiteY0" fmla="*/ 1668205 h 5245787"/>
              <a:gd name="connsiteX1" fmla="*/ 2631401 w 5133407"/>
              <a:gd name="connsiteY1" fmla="*/ 37468 h 5245787"/>
              <a:gd name="connsiteX2" fmla="*/ 5133407 w 5133407"/>
              <a:gd name="connsiteY2" fmla="*/ 2668870 h 5245787"/>
              <a:gd name="connsiteX3" fmla="*/ 2631401 w 5133407"/>
              <a:gd name="connsiteY3" fmla="*/ 5231260 h 5245787"/>
              <a:gd name="connsiteX4" fmla="*/ 0 w 5133407"/>
              <a:gd name="connsiteY4" fmla="*/ 1668205 h 5245787"/>
              <a:gd name="connsiteX0" fmla="*/ 24768 w 5158175"/>
              <a:gd name="connsiteY0" fmla="*/ 1648184 h 5297412"/>
              <a:gd name="connsiteX1" fmla="*/ 2656169 w 5158175"/>
              <a:gd name="connsiteY1" fmla="*/ 17447 h 5297412"/>
              <a:gd name="connsiteX2" fmla="*/ 5158175 w 5158175"/>
              <a:gd name="connsiteY2" fmla="*/ 2648849 h 5297412"/>
              <a:gd name="connsiteX3" fmla="*/ 2656169 w 5158175"/>
              <a:gd name="connsiteY3" fmla="*/ 5211239 h 5297412"/>
              <a:gd name="connsiteX4" fmla="*/ 1409934 w 5158175"/>
              <a:gd name="connsiteY4" fmla="*/ 4408614 h 5297412"/>
              <a:gd name="connsiteX5" fmla="*/ 24768 w 5158175"/>
              <a:gd name="connsiteY5" fmla="*/ 1648184 h 5297412"/>
              <a:gd name="connsiteX0" fmla="*/ 24768 w 5158175"/>
              <a:gd name="connsiteY0" fmla="*/ 1648184 h 5375315"/>
              <a:gd name="connsiteX1" fmla="*/ 2656169 w 5158175"/>
              <a:gd name="connsiteY1" fmla="*/ 17447 h 5375315"/>
              <a:gd name="connsiteX2" fmla="*/ 5158175 w 5158175"/>
              <a:gd name="connsiteY2" fmla="*/ 2648849 h 5375315"/>
              <a:gd name="connsiteX3" fmla="*/ 3484305 w 5158175"/>
              <a:gd name="connsiteY3" fmla="*/ 5297503 h 5375315"/>
              <a:gd name="connsiteX4" fmla="*/ 1409934 w 5158175"/>
              <a:gd name="connsiteY4" fmla="*/ 4408614 h 5375315"/>
              <a:gd name="connsiteX5" fmla="*/ 24768 w 5158175"/>
              <a:gd name="connsiteY5" fmla="*/ 1648184 h 537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175" h="5375315">
                <a:moveTo>
                  <a:pt x="24768" y="1648184"/>
                </a:moveTo>
                <a:cubicBezTo>
                  <a:pt x="232474" y="916323"/>
                  <a:pt x="1800601" y="-149330"/>
                  <a:pt x="2656169" y="17447"/>
                </a:cubicBezTo>
                <a:cubicBezTo>
                  <a:pt x="3511737" y="184224"/>
                  <a:pt x="5158175" y="1214623"/>
                  <a:pt x="5158175" y="2648849"/>
                </a:cubicBezTo>
                <a:cubicBezTo>
                  <a:pt x="5158175" y="4083075"/>
                  <a:pt x="4109012" y="5004209"/>
                  <a:pt x="3484305" y="5297503"/>
                </a:cubicBezTo>
                <a:cubicBezTo>
                  <a:pt x="2859598" y="5590797"/>
                  <a:pt x="1848501" y="5002456"/>
                  <a:pt x="1409934" y="4408614"/>
                </a:cubicBezTo>
                <a:cubicBezTo>
                  <a:pt x="971367" y="3814772"/>
                  <a:pt x="-182938" y="2380045"/>
                  <a:pt x="24768" y="1648184"/>
                </a:cubicBezTo>
                <a:close/>
              </a:path>
            </a:pathLst>
          </a:custGeom>
        </p:spPr>
        <p:txBody>
          <a:bodyPr/>
          <a:lstStyle>
            <a:lvl1pPr marL="0" indent="0" algn="ctr">
              <a:buNone/>
              <a:defRPr/>
            </a:lvl1pPr>
          </a:lstStyle>
          <a:p>
            <a:r>
              <a:rPr lang="en-US" dirty="0"/>
              <a:t>Click icon to add picture</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1" name="Title 1">
            <a:extLst>
              <a:ext uri="{FF2B5EF4-FFF2-40B4-BE49-F238E27FC236}">
                <a16:creationId xmlns:a16="http://schemas.microsoft.com/office/drawing/2014/main" id="{6BE2FE78-0B4E-FA92-B7DB-DA821E97B050}"/>
              </a:ext>
            </a:extLst>
          </p:cNvPr>
          <p:cNvSpPr txBox="1">
            <a:spLocks/>
          </p:cNvSpPr>
          <p:nvPr userDrawn="1"/>
        </p:nvSpPr>
        <p:spPr>
          <a:xfrm>
            <a:off x="310551" y="365126"/>
            <a:ext cx="11542143" cy="566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Click to edit Master title style</a:t>
            </a:r>
          </a:p>
        </p:txBody>
      </p:sp>
      <p:sp>
        <p:nvSpPr>
          <p:cNvPr id="12" name="Content Placeholder 2">
            <a:extLst>
              <a:ext uri="{FF2B5EF4-FFF2-40B4-BE49-F238E27FC236}">
                <a16:creationId xmlns:a16="http://schemas.microsoft.com/office/drawing/2014/main" id="{36649BF9-57EC-C558-095C-5A7360302FE5}"/>
              </a:ext>
            </a:extLst>
          </p:cNvPr>
          <p:cNvSpPr>
            <a:spLocks noGrp="1"/>
          </p:cNvSpPr>
          <p:nvPr>
            <p:ph sz="half" idx="14" hasCustomPrompt="1"/>
          </p:nvPr>
        </p:nvSpPr>
        <p:spPr>
          <a:xfrm>
            <a:off x="310551" y="1280160"/>
            <a:ext cx="5633049" cy="454267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12">
            <a:extLst>
              <a:ext uri="{FF2B5EF4-FFF2-40B4-BE49-F238E27FC236}">
                <a16:creationId xmlns:a16="http://schemas.microsoft.com/office/drawing/2014/main" id="{DA8F542C-F17E-3F64-14F5-D6D8FCFB3F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814" y="6026028"/>
            <a:ext cx="1828800" cy="747203"/>
          </a:xfrm>
          <a:prstGeom prst="rect">
            <a:avLst/>
          </a:prstGeom>
        </p:spPr>
      </p:pic>
    </p:spTree>
    <p:extLst>
      <p:ext uri="{BB962C8B-B14F-4D97-AF65-F5344CB8AC3E}">
        <p14:creationId xmlns:p14="http://schemas.microsoft.com/office/powerpoint/2010/main" val="284543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310551" y="365126"/>
            <a:ext cx="11542143" cy="566528"/>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11379120" y="6408106"/>
            <a:ext cx="656700" cy="365125"/>
          </a:xfrm>
          <a:prstGeom prst="rect">
            <a:avLst/>
          </a:prstGeom>
        </p:spPr>
        <p:txBody>
          <a:bodyPr vert="horz" lIns="91440" tIns="45720" rIns="91440" bIns="45720" rtlCol="0" anchor="ctr"/>
          <a:lstStyle>
            <a:lvl1pPr algn="r">
              <a:defRPr sz="1200">
                <a:solidFill>
                  <a:schemeClr val="bg1"/>
                </a:solidFill>
              </a:defRPr>
            </a:lvl1pPr>
          </a:lstStyle>
          <a:p>
            <a:fld id="{CBD12358-51D2-46B3-9BDE-DF29528B9454}" type="slidenum">
              <a:rPr lang="en-US" smtClean="0"/>
              <a:pPr/>
              <a:t>‹#›</a:t>
            </a:fld>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310551" y="1656273"/>
            <a:ext cx="11542143" cy="43697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8" r:id="rId2"/>
    <p:sldLayoutId id="2147483670" r:id="rId3"/>
    <p:sldLayoutId id="2147483671" r:id="rId4"/>
    <p:sldLayoutId id="2147483669" r:id="rId5"/>
    <p:sldLayoutId id="2147483673" r:id="rId6"/>
    <p:sldLayoutId id="2147483674" r:id="rId7"/>
    <p:sldLayoutId id="2147483679" r:id="rId8"/>
    <p:sldLayoutId id="2147483652" r:id="rId9"/>
    <p:sldLayoutId id="2147483660" r:id="rId10"/>
    <p:sldLayoutId id="2147483672" r:id="rId11"/>
    <p:sldLayoutId id="2147483658" r:id="rId12"/>
    <p:sldLayoutId id="2147483650" r:id="rId13"/>
    <p:sldLayoutId id="2147483649" r:id="rId14"/>
    <p:sldLayoutId id="2147483662" r:id="rId15"/>
    <p:sldLayoutId id="2147483663" r:id="rId16"/>
    <p:sldLayoutId id="2147483666" r:id="rId17"/>
    <p:sldLayoutId id="2147483664" r:id="rId18"/>
    <p:sldLayoutId id="2147483665" r:id="rId19"/>
    <p:sldLayoutId id="2147483661" r:id="rId20"/>
  </p:sldLayoutIdLst>
  <p:txStyles>
    <p:titleStyle>
      <a:lvl1pPr algn="l" defTabSz="914400" rtl="0" eaLnBrk="1" latinLnBrk="0" hangingPunct="1">
        <a:lnSpc>
          <a:spcPct val="90000"/>
        </a:lnSpc>
        <a:spcBef>
          <a:spcPct val="0"/>
        </a:spcBef>
        <a:buNone/>
        <a:defRPr sz="32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62047"/>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A5DE78A4-591B-998E-7233-199DC360C07A}"/>
              </a:ext>
              <a:ext uri="{C183D7F6-B498-43B3-948B-1728B52AA6E4}">
                <adec:decorative xmlns:adec="http://schemas.microsoft.com/office/drawing/2017/decorative" val="1"/>
              </a:ext>
            </a:extLst>
          </p:cNvPr>
          <p:cNvSpPr/>
          <p:nvPr/>
        </p:nvSpPr>
        <p:spPr bwMode="auto">
          <a:xfrm>
            <a:off x="635000" y="1259959"/>
            <a:ext cx="10922000" cy="701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0909799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hdr="0" ftr="0"/>
  <p:txStyles>
    <p:title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bRDDLPHH7j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1111018293/046a3fbed2?share=copy"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hyperlink" Target="mailto:diane.navarrete2@odhs.oregon.gov" TargetMode="External"/><Relationship Id="rId5" Type="http://schemas.openxmlformats.org/officeDocument/2006/relationships/hyperlink" Target="mailto:kwest-evans@csavr.org" TargetMode="Externa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urple and black flag&#10;&#10;AI-generated content may be incorrect.">
            <a:extLst>
              <a:ext uri="{FF2B5EF4-FFF2-40B4-BE49-F238E27FC236}">
                <a16:creationId xmlns:a16="http://schemas.microsoft.com/office/drawing/2014/main" id="{C492A893-AD76-4A1A-06F6-48794795ECB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0" y="1"/>
            <a:ext cx="6553200" cy="7924800"/>
          </a:xfrm>
          <a:prstGeom prst="rect">
            <a:avLst/>
          </a:prstGeom>
        </p:spPr>
      </p:pic>
      <p:sp>
        <p:nvSpPr>
          <p:cNvPr id="2" name="Content Placeholder 1">
            <a:extLst>
              <a:ext uri="{FF2B5EF4-FFF2-40B4-BE49-F238E27FC236}">
                <a16:creationId xmlns:a16="http://schemas.microsoft.com/office/drawing/2014/main" id="{6F501E20-4D25-212D-0546-4E534A09CFC7}"/>
              </a:ext>
            </a:extLst>
          </p:cNvPr>
          <p:cNvSpPr>
            <a:spLocks noGrp="1"/>
          </p:cNvSpPr>
          <p:nvPr>
            <p:ph sz="quarter" idx="4294967295"/>
          </p:nvPr>
        </p:nvSpPr>
        <p:spPr>
          <a:xfrm>
            <a:off x="1012370" y="4205635"/>
            <a:ext cx="4584700" cy="2310403"/>
          </a:xfrm>
          <a:prstGeom prst="rect">
            <a:avLst/>
          </a:prstGeom>
        </p:spPr>
        <p:txBody>
          <a:bodyPr>
            <a:noAutofit/>
          </a:bodyPr>
          <a:lstStyle/>
          <a:p>
            <a:pPr marL="0" indent="0">
              <a:buNone/>
            </a:pPr>
            <a:r>
              <a:rPr lang="en-US" sz="2200" dirty="0">
                <a:solidFill>
                  <a:schemeClr val="bg1"/>
                </a:solidFill>
              </a:rPr>
              <a:t>We bring integrity, imagination and excellence to every partnership, turning your vision and strategy into communications that connect authentically, build trust and drive meaningful results.</a:t>
            </a:r>
          </a:p>
        </p:txBody>
      </p:sp>
      <p:sp>
        <p:nvSpPr>
          <p:cNvPr id="3" name="Title 2">
            <a:extLst>
              <a:ext uri="{FF2B5EF4-FFF2-40B4-BE49-F238E27FC236}">
                <a16:creationId xmlns:a16="http://schemas.microsoft.com/office/drawing/2014/main" id="{090584DF-EE13-218F-9C66-6E387C38BCEF}"/>
              </a:ext>
            </a:extLst>
          </p:cNvPr>
          <p:cNvSpPr>
            <a:spLocks noGrp="1"/>
          </p:cNvSpPr>
          <p:nvPr>
            <p:ph type="title" idx="4294967295"/>
          </p:nvPr>
        </p:nvSpPr>
        <p:spPr>
          <a:xfrm>
            <a:off x="1012370" y="1000125"/>
            <a:ext cx="5003800" cy="2630488"/>
          </a:xfrm>
          <a:prstGeom prst="rect">
            <a:avLst/>
          </a:prstGeom>
        </p:spPr>
        <p:txBody>
          <a:bodyPr>
            <a:noAutofit/>
          </a:bodyPr>
          <a:lstStyle/>
          <a:p>
            <a:r>
              <a:rPr lang="en-US" sz="4800" dirty="0">
                <a:solidFill>
                  <a:schemeClr val="bg1"/>
                </a:solidFill>
              </a:rPr>
              <a:t>We may be </a:t>
            </a:r>
            <a:br>
              <a:rPr lang="en-US" sz="4800" dirty="0">
                <a:solidFill>
                  <a:schemeClr val="bg1"/>
                </a:solidFill>
              </a:rPr>
            </a:br>
            <a:r>
              <a:rPr lang="en-US" sz="4800" dirty="0">
                <a:solidFill>
                  <a:schemeClr val="bg1"/>
                </a:solidFill>
              </a:rPr>
              <a:t>small potatoes, </a:t>
            </a:r>
            <a:br>
              <a:rPr lang="en-US" sz="4800" dirty="0">
                <a:solidFill>
                  <a:schemeClr val="bg1"/>
                </a:solidFill>
              </a:rPr>
            </a:br>
            <a:r>
              <a:rPr lang="en-US" sz="4800" dirty="0">
                <a:solidFill>
                  <a:schemeClr val="bg1"/>
                </a:solidFill>
              </a:rPr>
              <a:t>but we make a big impact.</a:t>
            </a:r>
          </a:p>
        </p:txBody>
      </p:sp>
      <p:pic>
        <p:nvPicPr>
          <p:cNvPr id="7" name="Picture 6" descr="A logo of a chat bubble&#10;&#10;AI-generated content may be incorrect.">
            <a:extLst>
              <a:ext uri="{FF2B5EF4-FFF2-40B4-BE49-F238E27FC236}">
                <a16:creationId xmlns:a16="http://schemas.microsoft.com/office/drawing/2014/main" id="{49BB5292-530B-ED7C-7692-E69AB0714A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3500" y="373206"/>
            <a:ext cx="3200400" cy="3413760"/>
          </a:xfrm>
          <a:prstGeom prst="rect">
            <a:avLst/>
          </a:prstGeom>
        </p:spPr>
      </p:pic>
      <p:sp>
        <p:nvSpPr>
          <p:cNvPr id="4" name="TextBox 3">
            <a:extLst>
              <a:ext uri="{FF2B5EF4-FFF2-40B4-BE49-F238E27FC236}">
                <a16:creationId xmlns:a16="http://schemas.microsoft.com/office/drawing/2014/main" id="{5C714659-D9F4-5274-74AA-DF9594848808}"/>
              </a:ext>
            </a:extLst>
          </p:cNvPr>
          <p:cNvSpPr txBox="1"/>
          <p:nvPr/>
        </p:nvSpPr>
        <p:spPr>
          <a:xfrm>
            <a:off x="6883400" y="4205635"/>
            <a:ext cx="4902200" cy="2462213"/>
          </a:xfrm>
          <a:prstGeom prst="rect">
            <a:avLst/>
          </a:prstGeom>
          <a:noFill/>
        </p:spPr>
        <p:txBody>
          <a:bodyPr wrap="square" rtlCol="0">
            <a:spAutoFit/>
          </a:bodyPr>
          <a:lstStyle/>
          <a:p>
            <a:r>
              <a:rPr lang="en-US" sz="1400" b="1" dirty="0"/>
              <a:t>Vocational rehabilitation organizations thrive when their message connects with the people they serve. </a:t>
            </a:r>
            <a:r>
              <a:rPr lang="en-US" sz="1400" dirty="0"/>
              <a:t>Partnering with a strong communications agency helps bring that story to life through clear, accessible content designed to inspire. From awareness campaigns and stakeholder reports to events, videos and digital outreach, an experienced communications partner can help elevate visibility, strengthen consumer relationships and showcase the real impact of empowering individuals with disabilities to achieve meaningful employment.</a:t>
            </a:r>
          </a:p>
          <a:p>
            <a:endParaRPr lang="en-US" sz="1400" dirty="0"/>
          </a:p>
        </p:txBody>
      </p:sp>
      <p:pic>
        <p:nvPicPr>
          <p:cNvPr id="9" name="Picture 8" descr="Text&#10;&#10;AI-generated content may be incorrect.">
            <a:extLst>
              <a:ext uri="{FF2B5EF4-FFF2-40B4-BE49-F238E27FC236}">
                <a16:creationId xmlns:a16="http://schemas.microsoft.com/office/drawing/2014/main" id="{A7760435-909B-BBE6-8185-BE3E7CB83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C96D3DA-AF28-D3B1-0D2C-5404822F416D}"/>
              </a:ext>
            </a:extLst>
          </p:cNvPr>
          <p:cNvSpPr txBox="1"/>
          <p:nvPr/>
        </p:nvSpPr>
        <p:spPr>
          <a:xfrm>
            <a:off x="1308100" y="2918012"/>
            <a:ext cx="9575800" cy="2308324"/>
          </a:xfrm>
          <a:prstGeom prst="rect">
            <a:avLst/>
          </a:prstGeom>
          <a:noFill/>
        </p:spPr>
        <p:txBody>
          <a:bodyPr wrap="square" rtlCol="0">
            <a:spAutoFit/>
          </a:bodyPr>
          <a:lstStyle/>
          <a:p>
            <a:pPr algn="ctr"/>
            <a:r>
              <a:rPr lang="en-US" sz="4800" dirty="0" err="1">
                <a:solidFill>
                  <a:schemeClr val="bg1"/>
                </a:solidFill>
                <a:latin typeface="Arial" panose="020B0604020202020204" pitchFamily="34" charset="0"/>
                <a:cs typeface="Arial" panose="020B0604020202020204" pitchFamily="34" charset="0"/>
              </a:rPr>
              <a:t>Danté</a:t>
            </a:r>
            <a:r>
              <a:rPr lang="en-US" sz="4800" dirty="0">
                <a:solidFill>
                  <a:schemeClr val="bg1"/>
                </a:solidFill>
                <a:latin typeface="Arial" panose="020B0604020202020204" pitchFamily="34" charset="0"/>
                <a:cs typeface="Arial" panose="020B0604020202020204" pitchFamily="34" charset="0"/>
              </a:rPr>
              <a:t> Allen</a:t>
            </a:r>
          </a:p>
          <a:p>
            <a:pPr algn="ctr"/>
            <a:r>
              <a:rPr lang="en-US" sz="4800" dirty="0">
                <a:solidFill>
                  <a:schemeClr val="bg1"/>
                </a:solidFill>
                <a:latin typeface="Arial" panose="020B0604020202020204" pitchFamily="34" charset="0"/>
                <a:cs typeface="Arial" panose="020B0604020202020204" pitchFamily="34" charset="0"/>
              </a:rPr>
              <a:t> Deputy Director </a:t>
            </a:r>
          </a:p>
          <a:p>
            <a:pPr algn="ctr"/>
            <a:r>
              <a:rPr lang="en-US" sz="4800" dirty="0">
                <a:solidFill>
                  <a:schemeClr val="bg1"/>
                </a:solidFill>
                <a:latin typeface="Arial" panose="020B0604020202020204" pitchFamily="34" charset="0"/>
                <a:cs typeface="Arial" panose="020B0604020202020204" pitchFamily="34" charset="0"/>
              </a:rPr>
              <a:t>Legislation &amp; Communications</a:t>
            </a:r>
          </a:p>
        </p:txBody>
      </p:sp>
    </p:spTree>
    <p:extLst>
      <p:ext uri="{BB962C8B-B14F-4D97-AF65-F5344CB8AC3E}">
        <p14:creationId xmlns:p14="http://schemas.microsoft.com/office/powerpoint/2010/main" val="237954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CD62-4C78-833C-5532-5EF3DD4CD91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0A06DF8-3786-5840-13F3-05A49C8CBA9A}"/>
              </a:ext>
            </a:extLst>
          </p:cNvPr>
          <p:cNvPicPr>
            <a:picLocks noChangeAspect="1"/>
          </p:cNvPicPr>
          <p:nvPr/>
        </p:nvPicPr>
        <p:blipFill>
          <a:blip r:embed="rId3">
            <a:extLst>
              <a:ext uri="{28A0092B-C50C-407E-A947-70E740481C1C}">
                <a14:useLocalDpi xmlns:a14="http://schemas.microsoft.com/office/drawing/2010/main" val="0"/>
              </a:ext>
            </a:extLst>
          </a:blip>
          <a:srcRect l="2744" r="1025"/>
          <a:stretch>
            <a:fillRect/>
          </a:stretch>
        </p:blipFill>
        <p:spPr>
          <a:xfrm>
            <a:off x="120072" y="234101"/>
            <a:ext cx="6207667" cy="6450807"/>
          </a:xfrm>
          <a:prstGeom prst="rect">
            <a:avLst/>
          </a:prstGeom>
        </p:spPr>
      </p:pic>
      <p:pic>
        <p:nvPicPr>
          <p:cNvPr id="13" name="Picture 12">
            <a:extLst>
              <a:ext uri="{FF2B5EF4-FFF2-40B4-BE49-F238E27FC236}">
                <a16:creationId xmlns:a16="http://schemas.microsoft.com/office/drawing/2014/main" id="{F6941E4F-6FDD-BC62-FED6-ADAC1E1250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96038" y="234101"/>
            <a:ext cx="6450807" cy="6450807"/>
          </a:xfrm>
          <a:prstGeom prst="rect">
            <a:avLst/>
          </a:prstGeom>
        </p:spPr>
      </p:pic>
    </p:spTree>
    <p:extLst>
      <p:ext uri="{BB962C8B-B14F-4D97-AF65-F5344CB8AC3E}">
        <p14:creationId xmlns:p14="http://schemas.microsoft.com/office/powerpoint/2010/main" val="189383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3276-6A47-2EDA-BAD5-7C3A833C7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136B5-2D95-0393-17CB-527365AD2B60}"/>
              </a:ext>
            </a:extLst>
          </p:cNvPr>
          <p:cNvSpPr>
            <a:spLocks noGrp="1"/>
          </p:cNvSpPr>
          <p:nvPr>
            <p:ph type="title"/>
          </p:nvPr>
        </p:nvSpPr>
        <p:spPr>
          <a:xfrm>
            <a:off x="310552" y="286103"/>
            <a:ext cx="6790160" cy="566528"/>
          </a:xfrm>
        </p:spPr>
        <p:txBody>
          <a:bodyPr>
            <a:normAutofit fontScale="90000"/>
          </a:bodyPr>
          <a:lstStyle/>
          <a:p>
            <a:r>
              <a:rPr lang="en-US" dirty="0">
                <a:solidFill>
                  <a:srgbClr val="FFFFFF"/>
                </a:solidFill>
              </a:rPr>
              <a:t>I Work because DOR Works: Social Media </a:t>
            </a:r>
          </a:p>
        </p:txBody>
      </p:sp>
      <p:sp>
        <p:nvSpPr>
          <p:cNvPr id="3" name="TextBox 2">
            <a:extLst>
              <a:ext uri="{FF2B5EF4-FFF2-40B4-BE49-F238E27FC236}">
                <a16:creationId xmlns:a16="http://schemas.microsoft.com/office/drawing/2014/main" id="{0C2F44FC-514F-E8FB-A218-77C466432D8F}"/>
              </a:ext>
            </a:extLst>
          </p:cNvPr>
          <p:cNvSpPr txBox="1"/>
          <p:nvPr/>
        </p:nvSpPr>
        <p:spPr>
          <a:xfrm>
            <a:off x="2272553" y="1331259"/>
            <a:ext cx="8417859" cy="4585871"/>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Video Profile</a:t>
            </a:r>
            <a:r>
              <a:rPr lang="en-US" sz="4000" dirty="0">
                <a:latin typeface="Arial" panose="020B06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Riffat Akram is a former DOR consumer and Director of Griffin Technologies Academies, a charter school in Vallejo. Riffat shared her experience growing up with a disability in her native country and how she utilized DOR services to pursue a new career path in education.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 Work Video</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59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04ADF-C7E7-FE46-310C-A2F652EDF111}"/>
            </a:ext>
          </a:extLst>
        </p:cNvPr>
        <p:cNvGrpSpPr/>
        <p:nvPr/>
      </p:nvGrpSpPr>
      <p:grpSpPr>
        <a:xfrm>
          <a:off x="0" y="0"/>
          <a:ext cx="0" cy="0"/>
          <a:chOff x="0" y="0"/>
          <a:chExt cx="0" cy="0"/>
        </a:xfrm>
      </p:grpSpPr>
      <p:pic>
        <p:nvPicPr>
          <p:cNvPr id="13" name="Picture 12" descr="A purple and black flag&#10;&#10;AI-generated content may be incorrect.">
            <a:extLst>
              <a:ext uri="{FF2B5EF4-FFF2-40B4-BE49-F238E27FC236}">
                <a16:creationId xmlns:a16="http://schemas.microsoft.com/office/drawing/2014/main" id="{D09F0C01-CB91-D662-8FAF-E779F6D46E1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0" y="1"/>
            <a:ext cx="6553200" cy="7924800"/>
          </a:xfrm>
          <a:prstGeom prst="rect">
            <a:avLst/>
          </a:prstGeom>
        </p:spPr>
      </p:pic>
      <p:sp>
        <p:nvSpPr>
          <p:cNvPr id="2" name="Content Placeholder 1">
            <a:extLst>
              <a:ext uri="{FF2B5EF4-FFF2-40B4-BE49-F238E27FC236}">
                <a16:creationId xmlns:a16="http://schemas.microsoft.com/office/drawing/2014/main" id="{90C532CD-7E3E-4D70-6472-4E33125A05E6}"/>
              </a:ext>
            </a:extLst>
          </p:cNvPr>
          <p:cNvSpPr>
            <a:spLocks noGrp="1"/>
          </p:cNvSpPr>
          <p:nvPr>
            <p:ph sz="quarter" idx="4294967295"/>
          </p:nvPr>
        </p:nvSpPr>
        <p:spPr>
          <a:xfrm>
            <a:off x="1012370" y="4205635"/>
            <a:ext cx="4584700" cy="2310403"/>
          </a:xfrm>
          <a:prstGeom prst="rect">
            <a:avLst/>
          </a:prstGeom>
        </p:spPr>
        <p:txBody>
          <a:bodyPr>
            <a:noAutofit/>
          </a:bodyPr>
          <a:lstStyle/>
          <a:p>
            <a:pPr marL="0" indent="0">
              <a:buNone/>
            </a:pPr>
            <a:r>
              <a:rPr lang="en-US" sz="2200" dirty="0">
                <a:solidFill>
                  <a:schemeClr val="bg1"/>
                </a:solidFill>
              </a:rPr>
              <a:t>We bring integrity, imagination and excellence to every partnership, turning your vision and strategy into communications that connect authentically, build trust and drive meaningful results.</a:t>
            </a:r>
          </a:p>
        </p:txBody>
      </p:sp>
      <p:sp>
        <p:nvSpPr>
          <p:cNvPr id="3" name="Title 2">
            <a:extLst>
              <a:ext uri="{FF2B5EF4-FFF2-40B4-BE49-F238E27FC236}">
                <a16:creationId xmlns:a16="http://schemas.microsoft.com/office/drawing/2014/main" id="{70DACBE3-4812-FF11-CC42-EA66E0E2DDB1}"/>
              </a:ext>
            </a:extLst>
          </p:cNvPr>
          <p:cNvSpPr>
            <a:spLocks noGrp="1"/>
          </p:cNvSpPr>
          <p:nvPr>
            <p:ph type="title" idx="4294967295"/>
          </p:nvPr>
        </p:nvSpPr>
        <p:spPr>
          <a:xfrm>
            <a:off x="1012370" y="1000125"/>
            <a:ext cx="5003800" cy="2630488"/>
          </a:xfrm>
          <a:prstGeom prst="rect">
            <a:avLst/>
          </a:prstGeom>
        </p:spPr>
        <p:txBody>
          <a:bodyPr>
            <a:noAutofit/>
          </a:bodyPr>
          <a:lstStyle/>
          <a:p>
            <a:r>
              <a:rPr lang="en-US" sz="4800" dirty="0">
                <a:solidFill>
                  <a:schemeClr val="bg1"/>
                </a:solidFill>
              </a:rPr>
              <a:t>We may be </a:t>
            </a:r>
            <a:br>
              <a:rPr lang="en-US" sz="4800" dirty="0">
                <a:solidFill>
                  <a:schemeClr val="bg1"/>
                </a:solidFill>
              </a:rPr>
            </a:br>
            <a:r>
              <a:rPr lang="en-US" sz="4800" dirty="0">
                <a:solidFill>
                  <a:schemeClr val="bg1"/>
                </a:solidFill>
              </a:rPr>
              <a:t>small potatoes, </a:t>
            </a:r>
            <a:br>
              <a:rPr lang="en-US" sz="4800" dirty="0">
                <a:solidFill>
                  <a:schemeClr val="bg1"/>
                </a:solidFill>
              </a:rPr>
            </a:br>
            <a:r>
              <a:rPr lang="en-US" sz="4800" dirty="0">
                <a:solidFill>
                  <a:schemeClr val="bg1"/>
                </a:solidFill>
              </a:rPr>
              <a:t>but we make a big impact.</a:t>
            </a:r>
          </a:p>
        </p:txBody>
      </p:sp>
      <p:pic>
        <p:nvPicPr>
          <p:cNvPr id="7" name="Picture 6" descr="A logo of a chat bubble&#10;&#10;AI-generated content may be incorrect.">
            <a:extLst>
              <a:ext uri="{FF2B5EF4-FFF2-40B4-BE49-F238E27FC236}">
                <a16:creationId xmlns:a16="http://schemas.microsoft.com/office/drawing/2014/main" id="{53690E13-2187-5A22-8B7C-21604CB101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3500" y="373206"/>
            <a:ext cx="3200400" cy="3413760"/>
          </a:xfrm>
          <a:prstGeom prst="rect">
            <a:avLst/>
          </a:prstGeom>
        </p:spPr>
      </p:pic>
      <p:sp>
        <p:nvSpPr>
          <p:cNvPr id="4" name="TextBox 3">
            <a:extLst>
              <a:ext uri="{FF2B5EF4-FFF2-40B4-BE49-F238E27FC236}">
                <a16:creationId xmlns:a16="http://schemas.microsoft.com/office/drawing/2014/main" id="{56D08668-0C7F-638F-440F-C481BAAE2940}"/>
              </a:ext>
            </a:extLst>
          </p:cNvPr>
          <p:cNvSpPr txBox="1"/>
          <p:nvPr/>
        </p:nvSpPr>
        <p:spPr>
          <a:xfrm>
            <a:off x="6883400" y="4205635"/>
            <a:ext cx="4902200" cy="2462213"/>
          </a:xfrm>
          <a:prstGeom prst="rect">
            <a:avLst/>
          </a:prstGeom>
          <a:noFill/>
        </p:spPr>
        <p:txBody>
          <a:bodyPr wrap="square" rtlCol="0">
            <a:spAutoFit/>
          </a:bodyPr>
          <a:lstStyle/>
          <a:p>
            <a:r>
              <a:rPr lang="en-US" sz="1400" b="1" dirty="0"/>
              <a:t>Vocational rehabilitation organizations thrive when their message connects with the people they serve. </a:t>
            </a:r>
            <a:r>
              <a:rPr lang="en-US" sz="1400" dirty="0"/>
              <a:t>Partnering with a strong communications agency helps bring that story to life through clear, accessible content designed to inspire. From awareness campaigns and stakeholder reports to events, videos and digital outreach, an experienced communications partner can help elevate visibility, strengthen consumer relationships and showcase the real impact of empowering individuals with disabilities to achieve meaningful employment.</a:t>
            </a:r>
          </a:p>
          <a:p>
            <a:endParaRPr lang="en-US" sz="1400" dirty="0"/>
          </a:p>
        </p:txBody>
      </p:sp>
      <p:pic>
        <p:nvPicPr>
          <p:cNvPr id="9" name="Picture 8" descr="Text&#10;&#10;AI-generated content may be incorrect.">
            <a:extLst>
              <a:ext uri="{FF2B5EF4-FFF2-40B4-BE49-F238E27FC236}">
                <a16:creationId xmlns:a16="http://schemas.microsoft.com/office/drawing/2014/main" id="{9F556FDE-18F7-E845-1385-4E9BFB4D3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774D54E-F4A4-E31B-DB3E-31252DEFB2A6}"/>
              </a:ext>
            </a:extLst>
          </p:cNvPr>
          <p:cNvSpPr txBox="1"/>
          <p:nvPr/>
        </p:nvSpPr>
        <p:spPr>
          <a:xfrm>
            <a:off x="1012370" y="2918012"/>
            <a:ext cx="9871530" cy="1569660"/>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cs typeface="Arial" panose="020B0604020202020204" pitchFamily="34" charset="0"/>
              </a:rPr>
              <a:t>Kim Rutledge</a:t>
            </a:r>
          </a:p>
          <a:p>
            <a:pPr algn="ctr"/>
            <a:r>
              <a:rPr lang="en-US" sz="4800" dirty="0">
                <a:solidFill>
                  <a:schemeClr val="bg1"/>
                </a:solidFill>
                <a:latin typeface="Arial" panose="020B0604020202020204" pitchFamily="34" charset="0"/>
                <a:cs typeface="Arial" panose="020B0604020202020204" pitchFamily="34" charset="0"/>
              </a:rPr>
              <a:t> Director</a:t>
            </a:r>
          </a:p>
        </p:txBody>
      </p:sp>
    </p:spTree>
    <p:extLst>
      <p:ext uri="{BB962C8B-B14F-4D97-AF65-F5344CB8AC3E}">
        <p14:creationId xmlns:p14="http://schemas.microsoft.com/office/powerpoint/2010/main" val="578736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5B9B-8888-7127-567F-AD8F07FC2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7AC7D-6DBC-9906-0659-109BECE8B064}"/>
              </a:ext>
            </a:extLst>
          </p:cNvPr>
          <p:cNvSpPr>
            <a:spLocks noGrp="1"/>
          </p:cNvSpPr>
          <p:nvPr>
            <p:ph type="title"/>
          </p:nvPr>
        </p:nvSpPr>
        <p:spPr/>
        <p:txBody>
          <a:bodyPr/>
          <a:lstStyle/>
          <a:p>
            <a:r>
              <a:rPr lang="en-US" dirty="0">
                <a:solidFill>
                  <a:srgbClr val="FFFFFF"/>
                </a:solidFill>
              </a:rPr>
              <a:t>EmployABILITY Business Grant</a:t>
            </a:r>
          </a:p>
        </p:txBody>
      </p:sp>
      <p:pic>
        <p:nvPicPr>
          <p:cNvPr id="10" name="Picture 9">
            <a:extLst>
              <a:ext uri="{FF2B5EF4-FFF2-40B4-BE49-F238E27FC236}">
                <a16:creationId xmlns:a16="http://schemas.microsoft.com/office/drawing/2014/main" id="{31C14D69-E1EB-5D0D-840C-95ACF13B0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390" y="1296650"/>
            <a:ext cx="4623220" cy="4961763"/>
          </a:xfrm>
          <a:prstGeom prst="rect">
            <a:avLst/>
          </a:prstGeom>
          <a:ln>
            <a:noFill/>
          </a:ln>
          <a:effectLst>
            <a:outerShdw blurRad="76200" dir="13500000" sy="23000" kx="1200000" algn="br" rotWithShape="0">
              <a:prstClr val="black">
                <a:alpha val="20000"/>
              </a:prstClr>
            </a:outerShdw>
            <a:softEdge rad="112500"/>
          </a:effectLst>
          <a:scene3d>
            <a:camera prst="perspectiveRight"/>
            <a:lightRig rig="threePt" dir="t"/>
          </a:scene3d>
        </p:spPr>
      </p:pic>
    </p:spTree>
    <p:extLst>
      <p:ext uri="{BB962C8B-B14F-4D97-AF65-F5344CB8AC3E}">
        <p14:creationId xmlns:p14="http://schemas.microsoft.com/office/powerpoint/2010/main" val="2183098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9368E-8A26-010B-0AE5-C7961E9F2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2DC42-76BF-5591-09CA-A6EA820B2339}"/>
              </a:ext>
            </a:extLst>
          </p:cNvPr>
          <p:cNvSpPr>
            <a:spLocks noGrp="1"/>
          </p:cNvSpPr>
          <p:nvPr>
            <p:ph type="title"/>
          </p:nvPr>
        </p:nvSpPr>
        <p:spPr/>
        <p:txBody>
          <a:bodyPr/>
          <a:lstStyle/>
          <a:p>
            <a:r>
              <a:rPr lang="en-US" dirty="0">
                <a:solidFill>
                  <a:srgbClr val="FFFFFF"/>
                </a:solidFill>
              </a:rPr>
              <a:t>Websites to Drive Action</a:t>
            </a:r>
          </a:p>
        </p:txBody>
      </p:sp>
      <p:pic>
        <p:nvPicPr>
          <p:cNvPr id="4" name="Picture 3" descr="A computer with several screens&#10;&#10;AI-generated content may be incorrect.">
            <a:extLst>
              <a:ext uri="{FF2B5EF4-FFF2-40B4-BE49-F238E27FC236}">
                <a16:creationId xmlns:a16="http://schemas.microsoft.com/office/drawing/2014/main" id="{077CCFB6-A3D0-1B23-E1DD-4B9CCB3912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10551" y="1346200"/>
            <a:ext cx="11881449" cy="4864100"/>
          </a:xfrm>
          <a:prstGeom prst="rect">
            <a:avLst/>
          </a:prstGeom>
        </p:spPr>
      </p:pic>
    </p:spTree>
    <p:extLst>
      <p:ext uri="{BB962C8B-B14F-4D97-AF65-F5344CB8AC3E}">
        <p14:creationId xmlns:p14="http://schemas.microsoft.com/office/powerpoint/2010/main" val="176146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9097-BD56-FEE2-DC92-BCF4C8005EF3}"/>
              </a:ext>
            </a:extLst>
          </p:cNvPr>
          <p:cNvSpPr>
            <a:spLocks noGrp="1"/>
          </p:cNvSpPr>
          <p:nvPr>
            <p:ph type="title"/>
          </p:nvPr>
        </p:nvSpPr>
        <p:spPr/>
        <p:txBody>
          <a:bodyPr/>
          <a:lstStyle/>
          <a:p>
            <a:r>
              <a:rPr lang="en-US" dirty="0">
                <a:solidFill>
                  <a:srgbClr val="FFFFFF"/>
                </a:solidFill>
              </a:rPr>
              <a:t>Small Business Social Media Campaign</a:t>
            </a:r>
          </a:p>
        </p:txBody>
      </p:sp>
      <p:pic>
        <p:nvPicPr>
          <p:cNvPr id="7" name="Picture 6" descr="A group of pictures of people&#10;&#10;AI-generated content may be incorrect.">
            <a:extLst>
              <a:ext uri="{FF2B5EF4-FFF2-40B4-BE49-F238E27FC236}">
                <a16:creationId xmlns:a16="http://schemas.microsoft.com/office/drawing/2014/main" id="{4BDCDBC2-0E19-5CC8-C2FE-C3D2FCB70EE2}"/>
              </a:ext>
            </a:extLst>
          </p:cNvPr>
          <p:cNvPicPr>
            <a:picLocks noChangeAspect="1"/>
          </p:cNvPicPr>
          <p:nvPr/>
        </p:nvPicPr>
        <p:blipFill>
          <a:blip r:embed="rId3" cstate="screen">
            <a:extLst>
              <a:ext uri="{28A0092B-C50C-407E-A947-70E740481C1C}">
                <a14:useLocalDpi xmlns:a14="http://schemas.microsoft.com/office/drawing/2010/main"/>
              </a:ext>
            </a:extLst>
          </a:blip>
          <a:srcRect l="12814" t="4196" r="1585" b="495"/>
          <a:stretch>
            <a:fillRect/>
          </a:stretch>
        </p:blipFill>
        <p:spPr>
          <a:xfrm>
            <a:off x="0" y="1446812"/>
            <a:ext cx="11852694" cy="5283806"/>
          </a:xfrm>
          <a:prstGeom prst="rect">
            <a:avLst/>
          </a:prstGeom>
        </p:spPr>
      </p:pic>
      <p:pic>
        <p:nvPicPr>
          <p:cNvPr id="12" name="Picture 11" descr="A computer with a screen showing a group of people&#10;&#10;AI-generated content may be incorrect.">
            <a:extLst>
              <a:ext uri="{FF2B5EF4-FFF2-40B4-BE49-F238E27FC236}">
                <a16:creationId xmlns:a16="http://schemas.microsoft.com/office/drawing/2014/main" id="{5560FC7C-0DF9-0CC5-C3C5-27D55DD4A8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6737" y="3723973"/>
            <a:ext cx="5572594" cy="3134027"/>
          </a:xfrm>
          <a:prstGeom prst="rect">
            <a:avLst/>
          </a:prstGeom>
        </p:spPr>
      </p:pic>
    </p:spTree>
    <p:extLst>
      <p:ext uri="{BB962C8B-B14F-4D97-AF65-F5344CB8AC3E}">
        <p14:creationId xmlns:p14="http://schemas.microsoft.com/office/powerpoint/2010/main" val="196508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B9E28-85B3-93C0-54E1-81764E1E7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1778F-34D3-B243-03BE-944365766876}"/>
              </a:ext>
            </a:extLst>
          </p:cNvPr>
          <p:cNvSpPr>
            <a:spLocks noGrp="1"/>
          </p:cNvSpPr>
          <p:nvPr>
            <p:ph type="title"/>
          </p:nvPr>
        </p:nvSpPr>
        <p:spPr/>
        <p:txBody>
          <a:bodyPr/>
          <a:lstStyle/>
          <a:p>
            <a:r>
              <a:rPr lang="en-US" dirty="0">
                <a:solidFill>
                  <a:srgbClr val="FFFFFF"/>
                </a:solidFill>
              </a:rPr>
              <a:t>Videos with Heart and Purpose</a:t>
            </a:r>
          </a:p>
        </p:txBody>
      </p:sp>
      <p:pic>
        <p:nvPicPr>
          <p:cNvPr id="4" name="Picture 3" descr="A computer monitor with a person on the screen&#10;&#10;AI-generated content may be incorrect.">
            <a:extLst>
              <a:ext uri="{FF2B5EF4-FFF2-40B4-BE49-F238E27FC236}">
                <a16:creationId xmlns:a16="http://schemas.microsoft.com/office/drawing/2014/main" id="{713EE78A-7F93-AF45-5215-BAFC40ECD3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4257" y="786040"/>
            <a:ext cx="8917629" cy="5943600"/>
          </a:xfrm>
          <a:prstGeom prst="rect">
            <a:avLst/>
          </a:prstGeom>
        </p:spPr>
      </p:pic>
      <p:pic>
        <p:nvPicPr>
          <p:cNvPr id="6" name="Picture 5" descr="A computer monitor with a person on the screen&#10;&#10;AI-generated content may be incorrect.">
            <a:extLst>
              <a:ext uri="{FF2B5EF4-FFF2-40B4-BE49-F238E27FC236}">
                <a16:creationId xmlns:a16="http://schemas.microsoft.com/office/drawing/2014/main" id="{A560DDE0-25C8-C3CE-B4DA-8B66CA17F7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3672" y="867228"/>
            <a:ext cx="8988405" cy="5990772"/>
          </a:xfrm>
          <a:prstGeom prst="rect">
            <a:avLst/>
          </a:prstGeom>
        </p:spPr>
      </p:pic>
    </p:spTree>
    <p:extLst>
      <p:ext uri="{BB962C8B-B14F-4D97-AF65-F5344CB8AC3E}">
        <p14:creationId xmlns:p14="http://schemas.microsoft.com/office/powerpoint/2010/main" val="2114849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39D0-7639-8F18-9227-D6722B439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E2590-09CE-9FB8-B9E3-707853494A0C}"/>
              </a:ext>
            </a:extLst>
          </p:cNvPr>
          <p:cNvSpPr>
            <a:spLocks noGrp="1"/>
          </p:cNvSpPr>
          <p:nvPr>
            <p:ph type="title"/>
          </p:nvPr>
        </p:nvSpPr>
        <p:spPr/>
        <p:txBody>
          <a:bodyPr/>
          <a:lstStyle/>
          <a:p>
            <a:r>
              <a:rPr lang="en-US" dirty="0"/>
              <a:t>Presentations</a:t>
            </a:r>
          </a:p>
        </p:txBody>
      </p:sp>
      <p:pic>
        <p:nvPicPr>
          <p:cNvPr id="4" name="Picture 3" descr="A group of blue and yellow posters&#10;&#10;AI-generated content may be incorrect.">
            <a:extLst>
              <a:ext uri="{FF2B5EF4-FFF2-40B4-BE49-F238E27FC236}">
                <a16:creationId xmlns:a16="http://schemas.microsoft.com/office/drawing/2014/main" id="{A9DD5DAF-9941-E797-C1F8-8003B3B8A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3411" y="1220488"/>
            <a:ext cx="7008876" cy="4672584"/>
          </a:xfrm>
          <a:prstGeom prst="rect">
            <a:avLst/>
          </a:prstGeom>
        </p:spPr>
      </p:pic>
      <p:pic>
        <p:nvPicPr>
          <p:cNvPr id="6" name="Picture 5" descr="A stage with a large screen and chairs&#10;&#10;AI-generated content may be incorrect.">
            <a:extLst>
              <a:ext uri="{FF2B5EF4-FFF2-40B4-BE49-F238E27FC236}">
                <a16:creationId xmlns:a16="http://schemas.microsoft.com/office/drawing/2014/main" id="{44930B4C-9E28-39C5-811D-9CC26267A5F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pic>
        <p:nvPicPr>
          <p:cNvPr id="5" name="Graphic 4">
            <a:extLst>
              <a:ext uri="{FF2B5EF4-FFF2-40B4-BE49-F238E27FC236}">
                <a16:creationId xmlns:a16="http://schemas.microsoft.com/office/drawing/2014/main" id="{529D9ECD-3ECE-AECA-5095-2D94E3A54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55" y="0"/>
            <a:ext cx="8150578" cy="1438337"/>
          </a:xfrm>
          <a:prstGeom prst="rect">
            <a:avLst/>
          </a:prstGeom>
        </p:spPr>
      </p:pic>
      <p:sp>
        <p:nvSpPr>
          <p:cNvPr id="13" name="Title 1">
            <a:extLst>
              <a:ext uri="{FF2B5EF4-FFF2-40B4-BE49-F238E27FC236}">
                <a16:creationId xmlns:a16="http://schemas.microsoft.com/office/drawing/2014/main" id="{3B5A0E08-5BF1-E596-25CB-0D0930A13E61}"/>
              </a:ext>
            </a:extLst>
          </p:cNvPr>
          <p:cNvSpPr txBox="1">
            <a:spLocks/>
          </p:cNvSpPr>
          <p:nvPr/>
        </p:nvSpPr>
        <p:spPr>
          <a:xfrm>
            <a:off x="310551" y="365125"/>
            <a:ext cx="11542143" cy="566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dirty="0">
                <a:solidFill>
                  <a:srgbClr val="FFFFFF"/>
                </a:solidFill>
              </a:rPr>
              <a:t>Presentations</a:t>
            </a:r>
          </a:p>
        </p:txBody>
      </p:sp>
    </p:spTree>
    <p:extLst>
      <p:ext uri="{BB962C8B-B14F-4D97-AF65-F5344CB8AC3E}">
        <p14:creationId xmlns:p14="http://schemas.microsoft.com/office/powerpoint/2010/main" val="147544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8A70F-0F51-5D26-243B-D5C05D42B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1D641-BD12-728E-6D4E-339F00E01072}"/>
              </a:ext>
            </a:extLst>
          </p:cNvPr>
          <p:cNvSpPr>
            <a:spLocks noGrp="1"/>
          </p:cNvSpPr>
          <p:nvPr>
            <p:ph type="title"/>
          </p:nvPr>
        </p:nvSpPr>
        <p:spPr/>
        <p:txBody>
          <a:bodyPr/>
          <a:lstStyle/>
          <a:p>
            <a:r>
              <a:rPr lang="en-US" dirty="0">
                <a:solidFill>
                  <a:srgbClr val="FFFFFF"/>
                </a:solidFill>
              </a:rPr>
              <a:t>Moments that Move People</a:t>
            </a:r>
          </a:p>
        </p:txBody>
      </p:sp>
      <p:pic>
        <p:nvPicPr>
          <p:cNvPr id="4" name="Picture 3" descr="A group of people standing together&#10;&#10;AI-generated content may be incorrect.">
            <a:extLst>
              <a:ext uri="{FF2B5EF4-FFF2-40B4-BE49-F238E27FC236}">
                <a16:creationId xmlns:a16="http://schemas.microsoft.com/office/drawing/2014/main" id="{562A24C2-CBFF-F580-312D-E205222EB8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8239" y="1537007"/>
            <a:ext cx="4753181" cy="4753181"/>
          </a:xfrm>
          <a:prstGeom prst="rect">
            <a:avLst/>
          </a:prstGeom>
        </p:spPr>
      </p:pic>
      <p:pic>
        <p:nvPicPr>
          <p:cNvPr id="6" name="Picture 5" descr="A sign with white text and blue text&#10;&#10;AI-generated content may be incorrect.">
            <a:extLst>
              <a:ext uri="{FF2B5EF4-FFF2-40B4-BE49-F238E27FC236}">
                <a16:creationId xmlns:a16="http://schemas.microsoft.com/office/drawing/2014/main" id="{9256B925-F533-A502-A136-21BEB4F0FE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740" y="1537007"/>
            <a:ext cx="3169920" cy="2377440"/>
          </a:xfrm>
          <a:prstGeom prst="rect">
            <a:avLst/>
          </a:prstGeom>
        </p:spPr>
      </p:pic>
      <p:pic>
        <p:nvPicPr>
          <p:cNvPr id="10" name="Picture 9" descr="A group of people standing in front of a white tent&#10;&#10;AI-generated content may be incorrect.">
            <a:extLst>
              <a:ext uri="{FF2B5EF4-FFF2-40B4-BE49-F238E27FC236}">
                <a16:creationId xmlns:a16="http://schemas.microsoft.com/office/drawing/2014/main" id="{9034F835-D5FE-F84D-C468-BBC45BB4FF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2660" y="1537007"/>
            <a:ext cx="3169920" cy="2377440"/>
          </a:xfrm>
          <a:prstGeom prst="rect">
            <a:avLst/>
          </a:prstGeom>
        </p:spPr>
      </p:pic>
      <p:pic>
        <p:nvPicPr>
          <p:cNvPr id="17" name="Picture 16" descr="A group of people sitting in chairs&#10;&#10;AI-generated content may be incorrect.">
            <a:extLst>
              <a:ext uri="{FF2B5EF4-FFF2-40B4-BE49-F238E27FC236}">
                <a16:creationId xmlns:a16="http://schemas.microsoft.com/office/drawing/2014/main" id="{91F0BD03-D7B3-14F3-E2A7-58F2246F7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2660" y="3912748"/>
            <a:ext cx="3169920" cy="2377440"/>
          </a:xfrm>
          <a:prstGeom prst="rect">
            <a:avLst/>
          </a:prstGeom>
        </p:spPr>
      </p:pic>
      <p:pic>
        <p:nvPicPr>
          <p:cNvPr id="23" name="Picture 22" descr="A person in a wheelchair with a person in the background&#10;&#10;AI-generated content may be incorrect.">
            <a:extLst>
              <a:ext uri="{FF2B5EF4-FFF2-40B4-BE49-F238E27FC236}">
                <a16:creationId xmlns:a16="http://schemas.microsoft.com/office/drawing/2014/main" id="{9384096D-420C-7351-C216-CD576068D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740" y="3912748"/>
            <a:ext cx="3169920" cy="2377440"/>
          </a:xfrm>
          <a:prstGeom prst="rect">
            <a:avLst/>
          </a:prstGeom>
        </p:spPr>
      </p:pic>
    </p:spTree>
    <p:extLst>
      <p:ext uri="{BB962C8B-B14F-4D97-AF65-F5344CB8AC3E}">
        <p14:creationId xmlns:p14="http://schemas.microsoft.com/office/powerpoint/2010/main" val="3798950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9564-15E4-D8F5-1D2F-4E5865CE934D}"/>
              </a:ext>
            </a:extLst>
          </p:cNvPr>
          <p:cNvSpPr>
            <a:spLocks noGrp="1"/>
          </p:cNvSpPr>
          <p:nvPr>
            <p:ph type="ctrTitle"/>
          </p:nvPr>
        </p:nvSpPr>
        <p:spPr/>
        <p:txBody>
          <a:bodyPr/>
          <a:lstStyle/>
          <a:p>
            <a:r>
              <a:rPr lang="en-US" dirty="0"/>
              <a:t>Keith Ozols </a:t>
            </a:r>
            <a:br>
              <a:rPr lang="en-US" dirty="0"/>
            </a:br>
            <a:r>
              <a:rPr lang="en-US" dirty="0"/>
              <a:t>Director </a:t>
            </a:r>
            <a:br>
              <a:rPr lang="en-US" dirty="0"/>
            </a:br>
            <a:r>
              <a:rPr lang="en-US" dirty="0"/>
              <a:t>Vocational Rehabilitation</a:t>
            </a:r>
          </a:p>
        </p:txBody>
      </p:sp>
    </p:spTree>
    <p:extLst>
      <p:ext uri="{BB962C8B-B14F-4D97-AF65-F5344CB8AC3E}">
        <p14:creationId xmlns:p14="http://schemas.microsoft.com/office/powerpoint/2010/main" val="92086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2DD4-B761-EF6B-B701-9525DC0E61EB}"/>
            </a:ext>
          </a:extLst>
        </p:cNvPr>
        <p:cNvGrpSpPr/>
        <p:nvPr/>
      </p:nvGrpSpPr>
      <p:grpSpPr>
        <a:xfrm>
          <a:off x="0" y="0"/>
          <a:ext cx="0" cy="0"/>
          <a:chOff x="0" y="0"/>
          <a:chExt cx="0" cy="0"/>
        </a:xfrm>
      </p:grpSpPr>
      <p:pic>
        <p:nvPicPr>
          <p:cNvPr id="13" name="Picture 12" descr="A purple and black flag&#10;&#10;AI-generated content may be incorrect.">
            <a:extLst>
              <a:ext uri="{FF2B5EF4-FFF2-40B4-BE49-F238E27FC236}">
                <a16:creationId xmlns:a16="http://schemas.microsoft.com/office/drawing/2014/main" id="{F74F5572-301B-A1DD-0D44-F0E718151E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0" y="1"/>
            <a:ext cx="6553200" cy="7924800"/>
          </a:xfrm>
          <a:prstGeom prst="rect">
            <a:avLst/>
          </a:prstGeom>
        </p:spPr>
      </p:pic>
      <p:sp>
        <p:nvSpPr>
          <p:cNvPr id="2" name="Content Placeholder 1">
            <a:extLst>
              <a:ext uri="{FF2B5EF4-FFF2-40B4-BE49-F238E27FC236}">
                <a16:creationId xmlns:a16="http://schemas.microsoft.com/office/drawing/2014/main" id="{1BB0B352-440F-A3A1-8A69-FB4182433FC2}"/>
              </a:ext>
            </a:extLst>
          </p:cNvPr>
          <p:cNvSpPr>
            <a:spLocks noGrp="1"/>
          </p:cNvSpPr>
          <p:nvPr>
            <p:ph sz="quarter" idx="4294967295"/>
          </p:nvPr>
        </p:nvSpPr>
        <p:spPr>
          <a:xfrm>
            <a:off x="1012370" y="4205635"/>
            <a:ext cx="4584700" cy="2310403"/>
          </a:xfrm>
          <a:prstGeom prst="rect">
            <a:avLst/>
          </a:prstGeom>
        </p:spPr>
        <p:txBody>
          <a:bodyPr>
            <a:noAutofit/>
          </a:bodyPr>
          <a:lstStyle/>
          <a:p>
            <a:pPr marL="0" indent="0">
              <a:buNone/>
            </a:pPr>
            <a:r>
              <a:rPr lang="en-US" sz="2200" dirty="0">
                <a:solidFill>
                  <a:schemeClr val="bg1"/>
                </a:solidFill>
              </a:rPr>
              <a:t>We bring integrity, imagination and excellence to every partnership, turning your vision and strategy into communications that connect authentically, build trust and drive meaningful results.</a:t>
            </a:r>
          </a:p>
        </p:txBody>
      </p:sp>
      <p:sp>
        <p:nvSpPr>
          <p:cNvPr id="3" name="Title 2">
            <a:extLst>
              <a:ext uri="{FF2B5EF4-FFF2-40B4-BE49-F238E27FC236}">
                <a16:creationId xmlns:a16="http://schemas.microsoft.com/office/drawing/2014/main" id="{E75ED43E-0450-E6A2-BC28-337EC19BDF75}"/>
              </a:ext>
            </a:extLst>
          </p:cNvPr>
          <p:cNvSpPr>
            <a:spLocks noGrp="1"/>
          </p:cNvSpPr>
          <p:nvPr>
            <p:ph type="title" idx="4294967295"/>
          </p:nvPr>
        </p:nvSpPr>
        <p:spPr>
          <a:xfrm>
            <a:off x="1012370" y="1000125"/>
            <a:ext cx="5003800" cy="2630488"/>
          </a:xfrm>
          <a:prstGeom prst="rect">
            <a:avLst/>
          </a:prstGeom>
        </p:spPr>
        <p:txBody>
          <a:bodyPr>
            <a:noAutofit/>
          </a:bodyPr>
          <a:lstStyle/>
          <a:p>
            <a:r>
              <a:rPr lang="en-US" sz="4800" dirty="0">
                <a:solidFill>
                  <a:schemeClr val="bg1"/>
                </a:solidFill>
              </a:rPr>
              <a:t>We may be </a:t>
            </a:r>
            <a:br>
              <a:rPr lang="en-US" sz="4800" dirty="0">
                <a:solidFill>
                  <a:schemeClr val="bg1"/>
                </a:solidFill>
              </a:rPr>
            </a:br>
            <a:r>
              <a:rPr lang="en-US" sz="4800" dirty="0">
                <a:solidFill>
                  <a:schemeClr val="bg1"/>
                </a:solidFill>
              </a:rPr>
              <a:t>small potatoes, </a:t>
            </a:r>
            <a:br>
              <a:rPr lang="en-US" sz="4800" dirty="0">
                <a:solidFill>
                  <a:schemeClr val="bg1"/>
                </a:solidFill>
              </a:rPr>
            </a:br>
            <a:r>
              <a:rPr lang="en-US" sz="4800" dirty="0">
                <a:solidFill>
                  <a:schemeClr val="bg1"/>
                </a:solidFill>
              </a:rPr>
              <a:t>but we make a big impact.</a:t>
            </a:r>
          </a:p>
        </p:txBody>
      </p:sp>
      <p:pic>
        <p:nvPicPr>
          <p:cNvPr id="7" name="Picture 6" descr="A logo of a chat bubble&#10;&#10;AI-generated content may be incorrect.">
            <a:extLst>
              <a:ext uri="{FF2B5EF4-FFF2-40B4-BE49-F238E27FC236}">
                <a16:creationId xmlns:a16="http://schemas.microsoft.com/office/drawing/2014/main" id="{927A572C-6970-17B8-15A2-8A764E2F9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3500" y="373206"/>
            <a:ext cx="3200400" cy="3413760"/>
          </a:xfrm>
          <a:prstGeom prst="rect">
            <a:avLst/>
          </a:prstGeom>
        </p:spPr>
      </p:pic>
      <p:sp>
        <p:nvSpPr>
          <p:cNvPr id="4" name="TextBox 3">
            <a:extLst>
              <a:ext uri="{FF2B5EF4-FFF2-40B4-BE49-F238E27FC236}">
                <a16:creationId xmlns:a16="http://schemas.microsoft.com/office/drawing/2014/main" id="{3DD584CC-B98D-F648-A508-64A534C74AD2}"/>
              </a:ext>
            </a:extLst>
          </p:cNvPr>
          <p:cNvSpPr txBox="1"/>
          <p:nvPr/>
        </p:nvSpPr>
        <p:spPr>
          <a:xfrm>
            <a:off x="6883400" y="4205635"/>
            <a:ext cx="4902200" cy="2462213"/>
          </a:xfrm>
          <a:prstGeom prst="rect">
            <a:avLst/>
          </a:prstGeom>
          <a:noFill/>
        </p:spPr>
        <p:txBody>
          <a:bodyPr wrap="square" rtlCol="0">
            <a:spAutoFit/>
          </a:bodyPr>
          <a:lstStyle/>
          <a:p>
            <a:r>
              <a:rPr lang="en-US" sz="1400" b="1" dirty="0"/>
              <a:t>Vocational rehabilitation organizations thrive when their message connects with the people they serve. </a:t>
            </a:r>
            <a:r>
              <a:rPr lang="en-US" sz="1400" dirty="0"/>
              <a:t>Partnering with a strong communications agency helps bring that story to life through clear, accessible content designed to inspire. From awareness campaigns and stakeholder reports to events, videos and digital outreach, an experienced communications partner can help elevate visibility, strengthen consumer relationships and showcase the real impact of empowering individuals with disabilities to achieve meaningful employment.</a:t>
            </a:r>
          </a:p>
          <a:p>
            <a:endParaRPr lang="en-US" sz="1400" dirty="0"/>
          </a:p>
        </p:txBody>
      </p:sp>
      <p:pic>
        <p:nvPicPr>
          <p:cNvPr id="9" name="Picture 8" descr="Text&#10;&#10;AI-generated content may be incorrect.">
            <a:extLst>
              <a:ext uri="{FF2B5EF4-FFF2-40B4-BE49-F238E27FC236}">
                <a16:creationId xmlns:a16="http://schemas.microsoft.com/office/drawing/2014/main" id="{F932F47B-E58B-4169-C1CD-044C780DC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C83240C-C4E1-F50F-CBE2-163A8EC6F8C0}"/>
              </a:ext>
            </a:extLst>
          </p:cNvPr>
          <p:cNvSpPr txBox="1"/>
          <p:nvPr/>
        </p:nvSpPr>
        <p:spPr>
          <a:xfrm>
            <a:off x="1308100" y="2918012"/>
            <a:ext cx="9575800" cy="2308324"/>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cs typeface="Arial" panose="020B0604020202020204" pitchFamily="34" charset="0"/>
              </a:rPr>
              <a:t>Cynthia Butler</a:t>
            </a:r>
          </a:p>
          <a:p>
            <a:pPr algn="ctr"/>
            <a:r>
              <a:rPr lang="en-US" sz="4800" dirty="0">
                <a:solidFill>
                  <a:schemeClr val="bg1"/>
                </a:solidFill>
                <a:latin typeface="Arial" panose="020B0604020202020204" pitchFamily="34" charset="0"/>
                <a:cs typeface="Arial" panose="020B0604020202020204" pitchFamily="34" charset="0"/>
              </a:rPr>
              <a:t> Public Information Officer II</a:t>
            </a:r>
          </a:p>
          <a:p>
            <a:pPr algn="ctr"/>
            <a:r>
              <a:rPr lang="en-US" sz="4800" dirty="0">
                <a:solidFill>
                  <a:schemeClr val="bg1"/>
                </a:solidFill>
                <a:latin typeface="Arial" panose="020B0604020202020204" pitchFamily="34" charset="0"/>
                <a:cs typeface="Arial" panose="020B0604020202020204" pitchFamily="34" charset="0"/>
              </a:rPr>
              <a:t>Legislation &amp; Communications</a:t>
            </a:r>
          </a:p>
        </p:txBody>
      </p:sp>
    </p:spTree>
    <p:extLst>
      <p:ext uri="{BB962C8B-B14F-4D97-AF65-F5344CB8AC3E}">
        <p14:creationId xmlns:p14="http://schemas.microsoft.com/office/powerpoint/2010/main" val="395755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EE11-89C5-ED5F-EB9D-584BF8470EC9}"/>
              </a:ext>
            </a:extLst>
          </p:cNvPr>
          <p:cNvSpPr>
            <a:spLocks noGrp="1"/>
          </p:cNvSpPr>
          <p:nvPr>
            <p:ph type="title"/>
          </p:nvPr>
        </p:nvSpPr>
        <p:spPr/>
        <p:txBody>
          <a:bodyPr/>
          <a:lstStyle/>
          <a:p>
            <a:r>
              <a:rPr lang="en-US" sz="4000">
                <a:solidFill>
                  <a:schemeClr val="accent2"/>
                </a:solidFill>
              </a:rPr>
              <a:t>Partnering with Tribal VR in Oregon</a:t>
            </a:r>
          </a:p>
        </p:txBody>
      </p:sp>
      <p:sp>
        <p:nvSpPr>
          <p:cNvPr id="4" name="Slide Number Placeholder 3">
            <a:extLst>
              <a:ext uri="{FF2B5EF4-FFF2-40B4-BE49-F238E27FC236}">
                <a16:creationId xmlns:a16="http://schemas.microsoft.com/office/drawing/2014/main" id="{2629F417-08A9-C6A0-272D-D0940643E7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10" name="Picture 9" descr="Woman with long dark braids looks through a camera. Words on screen say&#10;Vocational Rehabilitation -- Amanda's Career Path. Oregon Department of Human Services. ">
            <a:hlinkClick r:id="rId3"/>
            <a:extLst>
              <a:ext uri="{FF2B5EF4-FFF2-40B4-BE49-F238E27FC236}">
                <a16:creationId xmlns:a16="http://schemas.microsoft.com/office/drawing/2014/main" id="{0CC2A478-A515-625E-9C2B-9FB44599C893}"/>
              </a:ext>
            </a:extLst>
          </p:cNvPr>
          <p:cNvPicPr>
            <a:picLocks noChangeAspect="1"/>
          </p:cNvPicPr>
          <p:nvPr/>
        </p:nvPicPr>
        <p:blipFill>
          <a:blip r:embed="rId4"/>
          <a:stretch>
            <a:fillRect/>
          </a:stretch>
        </p:blipFill>
        <p:spPr>
          <a:xfrm>
            <a:off x="-27709" y="0"/>
            <a:ext cx="12219710" cy="6858000"/>
          </a:xfrm>
          <a:prstGeom prst="rect">
            <a:avLst/>
          </a:prstGeom>
        </p:spPr>
      </p:pic>
    </p:spTree>
    <p:extLst>
      <p:ext uri="{BB962C8B-B14F-4D97-AF65-F5344CB8AC3E}">
        <p14:creationId xmlns:p14="http://schemas.microsoft.com/office/powerpoint/2010/main" val="251793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BBD8-F597-BC7E-6C13-77A631A368BA}"/>
              </a:ext>
            </a:extLst>
          </p:cNvPr>
          <p:cNvSpPr>
            <a:spLocks noGrp="1"/>
          </p:cNvSpPr>
          <p:nvPr>
            <p:ph type="title"/>
          </p:nvPr>
        </p:nvSpPr>
        <p:spPr>
          <a:xfrm>
            <a:off x="635001" y="381490"/>
            <a:ext cx="11724541" cy="825500"/>
          </a:xfrm>
        </p:spPr>
        <p:txBody>
          <a:bodyPr/>
          <a:lstStyle/>
          <a:p>
            <a:r>
              <a:rPr lang="en-US" sz="3800">
                <a:latin typeface="Aptos ExtraBold"/>
                <a:ea typeface="Noto Sans ExtraBold"/>
                <a:cs typeface="Noto Sans ExtraBold"/>
              </a:rPr>
              <a:t>CSAVR Communications Professional Network </a:t>
            </a:r>
          </a:p>
        </p:txBody>
      </p:sp>
      <p:sp>
        <p:nvSpPr>
          <p:cNvPr id="3" name="Content Placeholder 2">
            <a:extLst>
              <a:ext uri="{FF2B5EF4-FFF2-40B4-BE49-F238E27FC236}">
                <a16:creationId xmlns:a16="http://schemas.microsoft.com/office/drawing/2014/main" id="{4F0EFD44-4D75-E745-8A8E-D25DC8366382}"/>
              </a:ext>
            </a:extLst>
          </p:cNvPr>
          <p:cNvSpPr>
            <a:spLocks noGrp="1"/>
          </p:cNvSpPr>
          <p:nvPr>
            <p:ph idx="1"/>
          </p:nvPr>
        </p:nvSpPr>
        <p:spPr>
          <a:xfrm>
            <a:off x="635001" y="1512227"/>
            <a:ext cx="10922000" cy="4026322"/>
          </a:xfrm>
        </p:spPr>
        <p:txBody>
          <a:bodyPr>
            <a:normAutofit/>
          </a:bodyPr>
          <a:lstStyle/>
          <a:p>
            <a:pPr marL="0" indent="0">
              <a:lnSpc>
                <a:spcPct val="120000"/>
              </a:lnSpc>
              <a:buNone/>
            </a:pPr>
            <a:r>
              <a:rPr lang="en-US" b="1">
                <a:latin typeface="+mn-lt"/>
              </a:rPr>
              <a:t>A community of practice for communications professionals to support one another and learn from each other in order to:</a:t>
            </a:r>
          </a:p>
          <a:p>
            <a:pPr lvl="1">
              <a:lnSpc>
                <a:spcPct val="120000"/>
              </a:lnSpc>
            </a:pPr>
            <a:r>
              <a:rPr lang="en-US">
                <a:latin typeface="+mn-lt"/>
              </a:rPr>
              <a:t>Continue the momentum of the 100 stories in 100 days campaign by continuing to share VR success stories on social media</a:t>
            </a:r>
          </a:p>
          <a:p>
            <a:pPr lvl="1">
              <a:spcBef>
                <a:spcPts val="1200"/>
              </a:spcBef>
              <a:spcAft>
                <a:spcPts val="1200"/>
              </a:spcAft>
            </a:pPr>
            <a:r>
              <a:rPr lang="en-US">
                <a:latin typeface="+mn-lt"/>
              </a:rPr>
              <a:t>Communicate to lawmakers and policymakers the value of VR to businesses and local economies </a:t>
            </a:r>
          </a:p>
          <a:p>
            <a:pPr lvl="1">
              <a:spcBef>
                <a:spcPts val="1200"/>
              </a:spcBef>
              <a:spcAft>
                <a:spcPts val="1200"/>
              </a:spcAft>
            </a:pPr>
            <a:r>
              <a:rPr lang="en-US">
                <a:latin typeface="+mn-lt"/>
              </a:rPr>
              <a:t>Tell stories that highlight why VR matters to business</a:t>
            </a:r>
          </a:p>
        </p:txBody>
      </p:sp>
      <p:sp>
        <p:nvSpPr>
          <p:cNvPr id="4" name="Slide Number Placeholder 3">
            <a:extLst>
              <a:ext uri="{FF2B5EF4-FFF2-40B4-BE49-F238E27FC236}">
                <a16:creationId xmlns:a16="http://schemas.microsoft.com/office/drawing/2014/main" id="{C2632618-B38F-7E32-B861-876484F366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19074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695B-B167-D8FB-EDA5-948EC5980E34}"/>
              </a:ext>
            </a:extLst>
          </p:cNvPr>
          <p:cNvSpPr>
            <a:spLocks noGrp="1"/>
          </p:cNvSpPr>
          <p:nvPr>
            <p:ph type="title"/>
          </p:nvPr>
        </p:nvSpPr>
        <p:spPr/>
        <p:txBody>
          <a:bodyPr/>
          <a:lstStyle/>
          <a:p>
            <a:r>
              <a:rPr lang="en-US" sz="4000"/>
              <a:t>The details</a:t>
            </a:r>
          </a:p>
        </p:txBody>
      </p:sp>
      <p:sp>
        <p:nvSpPr>
          <p:cNvPr id="4" name="Slide Number Placeholder 3">
            <a:extLst>
              <a:ext uri="{FF2B5EF4-FFF2-40B4-BE49-F238E27FC236}">
                <a16:creationId xmlns:a16="http://schemas.microsoft.com/office/drawing/2014/main" id="{86965C4B-5F67-2B03-2AC9-FEB70D0AD7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21AA0D53-133D-4A81-63D9-650A3178302A}"/>
              </a:ext>
            </a:extLst>
          </p:cNvPr>
          <p:cNvSpPr txBox="1"/>
          <p:nvPr/>
        </p:nvSpPr>
        <p:spPr>
          <a:xfrm>
            <a:off x="6409633" y="1788513"/>
            <a:ext cx="38674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2E3192"/>
                </a:solidFill>
                <a:effectLst/>
                <a:uLnTx/>
                <a:uFillTx/>
                <a:latin typeface="Aptos"/>
                <a:ea typeface="+mn-ea"/>
                <a:cs typeface="+mn-cs"/>
              </a:rPr>
              <a:t>Upcoming topics</a:t>
            </a:r>
          </a:p>
        </p:txBody>
      </p:sp>
      <p:sp>
        <p:nvSpPr>
          <p:cNvPr id="13" name="TextBox 12">
            <a:extLst>
              <a:ext uri="{FF2B5EF4-FFF2-40B4-BE49-F238E27FC236}">
                <a16:creationId xmlns:a16="http://schemas.microsoft.com/office/drawing/2014/main" id="{4F71A316-B163-A4EA-2E09-391B193B4906}"/>
              </a:ext>
            </a:extLst>
          </p:cNvPr>
          <p:cNvSpPr txBox="1"/>
          <p:nvPr/>
        </p:nvSpPr>
        <p:spPr>
          <a:xfrm>
            <a:off x="6409633" y="2311733"/>
            <a:ext cx="5229086"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E3192"/>
                </a:solidFill>
                <a:effectLst/>
                <a:uLnTx/>
                <a:uFillTx/>
                <a:latin typeface="Aptos"/>
                <a:ea typeface="+mn-ea"/>
                <a:cs typeface="+mn-cs"/>
              </a:rPr>
              <a:t>Telling the story of why VR matters to business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E3192"/>
                </a:solidFill>
                <a:effectLst/>
                <a:uLnTx/>
                <a:uFillTx/>
                <a:latin typeface="Aptos"/>
                <a:ea typeface="+mn-ea"/>
                <a:cs typeface="+mn-cs"/>
              </a:rPr>
              <a:t>Communications planning for order of selection</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E3192"/>
                </a:solidFill>
                <a:effectLst/>
                <a:uLnTx/>
                <a:uFillTx/>
                <a:latin typeface="Aptos"/>
                <a:ea typeface="+mn-ea"/>
                <a:cs typeface="+mn-cs"/>
              </a:rPr>
              <a:t>How to promote your success stories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E3192"/>
                </a:solidFill>
                <a:effectLst/>
                <a:uLnTx/>
                <a:uFillTx/>
                <a:latin typeface="Aptos"/>
                <a:ea typeface="+mn-ea"/>
                <a:cs typeface="+mn-cs"/>
              </a:rPr>
              <a:t>Leveraging LinkedIn to reach new audiences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E3192"/>
                </a:solidFill>
                <a:effectLst/>
                <a:uLnTx/>
                <a:uFillTx/>
                <a:latin typeface="Aptos"/>
                <a:ea typeface="+mn-ea"/>
                <a:cs typeface="+mn-cs"/>
              </a:rPr>
              <a:t>Creative ways to reach young adult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E3192"/>
              </a:solidFill>
              <a:effectLst/>
              <a:uLnTx/>
              <a:uFillTx/>
              <a:latin typeface="Aptos"/>
              <a:ea typeface="+mn-ea"/>
              <a:cs typeface="+mn-cs"/>
            </a:endParaRPr>
          </a:p>
        </p:txBody>
      </p:sp>
      <p:sp>
        <p:nvSpPr>
          <p:cNvPr id="18" name="Rectangle: Rounded Corners 17">
            <a:extLst>
              <a:ext uri="{FF2B5EF4-FFF2-40B4-BE49-F238E27FC236}">
                <a16:creationId xmlns:a16="http://schemas.microsoft.com/office/drawing/2014/main" id="{D06A0B24-CDB1-1685-2089-5C6D1EDDC65A}"/>
              </a:ext>
            </a:extLst>
          </p:cNvPr>
          <p:cNvSpPr/>
          <p:nvPr/>
        </p:nvSpPr>
        <p:spPr>
          <a:xfrm>
            <a:off x="635001" y="1828800"/>
            <a:ext cx="5229086" cy="41644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E3192"/>
                </a:solidFill>
                <a:effectLst/>
                <a:uLnTx/>
                <a:uFillTx/>
                <a:latin typeface="Aptos"/>
                <a:ea typeface="+mn-ea"/>
                <a:cs typeface="+mn-cs"/>
              </a:rPr>
              <a:t>Co-chairs representing Alabama, Oregon and Utah.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E3192"/>
                </a:solidFill>
                <a:effectLst/>
                <a:uLnTx/>
                <a:uFillTx/>
                <a:latin typeface="Aptos"/>
                <a:ea typeface="+mn-ea"/>
                <a:cs typeface="+mn-cs"/>
              </a:rPr>
              <a:t>Meets third Tuesday of the month. Next meeting is Nov. 18.</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E3192"/>
                </a:solidFill>
                <a:effectLst/>
                <a:uLnTx/>
                <a:uFillTx/>
                <a:latin typeface="Aptos"/>
                <a:ea typeface="+mn-ea"/>
                <a:cs typeface="+mn-cs"/>
              </a:rPr>
              <a:t>Opportunity to email group with questions and ideas between meetings.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E3192"/>
                </a:solidFill>
                <a:effectLst/>
                <a:uLnTx/>
                <a:uFillTx/>
                <a:latin typeface="Aptos"/>
                <a:ea typeface="+mn-ea"/>
                <a:cs typeface="+mn-cs"/>
              </a:rPr>
              <a:t>Guest presenters and roundtable discussions on timely topics.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E3192"/>
              </a:solidFill>
              <a:effectLst/>
              <a:uLnTx/>
              <a:uFillTx/>
              <a:latin typeface="Aptos"/>
              <a:ea typeface="+mn-ea"/>
              <a:cs typeface="+mn-cs"/>
            </a:endParaRPr>
          </a:p>
        </p:txBody>
      </p:sp>
    </p:spTree>
    <p:extLst>
      <p:ext uri="{BB962C8B-B14F-4D97-AF65-F5344CB8AC3E}">
        <p14:creationId xmlns:p14="http://schemas.microsoft.com/office/powerpoint/2010/main" val="3031958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EE08-60BB-11C2-5C73-3864DBB75E76}"/>
              </a:ext>
            </a:extLst>
          </p:cNvPr>
          <p:cNvSpPr>
            <a:spLocks noGrp="1"/>
          </p:cNvSpPr>
          <p:nvPr>
            <p:ph type="title"/>
          </p:nvPr>
        </p:nvSpPr>
        <p:spPr/>
        <p:txBody>
          <a:bodyPr/>
          <a:lstStyle/>
          <a:p>
            <a:r>
              <a:rPr lang="en-US"/>
              <a:t>Call to action</a:t>
            </a:r>
          </a:p>
        </p:txBody>
      </p:sp>
      <p:sp>
        <p:nvSpPr>
          <p:cNvPr id="4" name="Slide Number Placeholder 3">
            <a:extLst>
              <a:ext uri="{FF2B5EF4-FFF2-40B4-BE49-F238E27FC236}">
                <a16:creationId xmlns:a16="http://schemas.microsoft.com/office/drawing/2014/main" id="{9DD97747-DCB1-A0C2-D7AD-13ACEBD9EE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6" name="Content Placeholder 5" descr="Megaphone1 with solid fill">
            <a:extLst>
              <a:ext uri="{FF2B5EF4-FFF2-40B4-BE49-F238E27FC236}">
                <a16:creationId xmlns:a16="http://schemas.microsoft.com/office/drawing/2014/main" id="{0AB2F1B6-A0A8-98BD-0F1B-6982AF4D6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112" y="4771462"/>
            <a:ext cx="914400" cy="914400"/>
          </a:xfrm>
          <a:prstGeom prst="rect">
            <a:avLst/>
          </a:prstGeom>
        </p:spPr>
      </p:pic>
      <p:sp>
        <p:nvSpPr>
          <p:cNvPr id="7" name="TextBox 6">
            <a:extLst>
              <a:ext uri="{FF2B5EF4-FFF2-40B4-BE49-F238E27FC236}">
                <a16:creationId xmlns:a16="http://schemas.microsoft.com/office/drawing/2014/main" id="{D466EE6E-D3E3-4C95-417E-F00B0C93868D}"/>
              </a:ext>
            </a:extLst>
          </p:cNvPr>
          <p:cNvSpPr txBox="1"/>
          <p:nvPr/>
        </p:nvSpPr>
        <p:spPr>
          <a:xfrm>
            <a:off x="3119782" y="4731827"/>
            <a:ext cx="60639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E3192"/>
                </a:solidFill>
                <a:effectLst/>
                <a:uLnTx/>
                <a:uFillTx/>
                <a:latin typeface="Aptos"/>
                <a:ea typeface="+mn-ea"/>
                <a:cs typeface="+mn-cs"/>
              </a:rPr>
              <a:t>Is your state represented? Join the CPN! Email </a:t>
            </a:r>
            <a:r>
              <a:rPr kumimoji="0" lang="en-US" sz="2400" b="1" i="0" u="none" strike="noStrike" kern="1200" cap="none" spc="0" normalizeH="0" baseline="0" noProof="0">
                <a:ln>
                  <a:noFill/>
                </a:ln>
                <a:solidFill>
                  <a:srgbClr val="2E3192">
                    <a:lumMod val="60000"/>
                    <a:lumOff val="40000"/>
                  </a:srgbClr>
                </a:solidFill>
                <a:effectLst/>
                <a:uLnTx/>
                <a:uFillTx/>
                <a:latin typeface="Aptos"/>
                <a:ea typeface="+mn-ea"/>
                <a:cs typeface="+mn-cs"/>
                <a:hlinkClick r:id="rId5">
                  <a:extLst>
                    <a:ext uri="{A12FA001-AC4F-418D-AE19-62706E023703}">
                      <ahyp:hlinkClr xmlns:ahyp="http://schemas.microsoft.com/office/drawing/2018/hyperlinkcolor" val="tx"/>
                    </a:ext>
                  </a:extLst>
                </a:hlinkClick>
              </a:rPr>
              <a:t>kwest-evans@csavr.org</a:t>
            </a:r>
            <a:endParaRPr kumimoji="0" lang="en-US" sz="2400" b="1" i="0" u="none" strike="noStrike" kern="1200" cap="none" spc="0" normalizeH="0" baseline="0" noProof="0">
              <a:ln>
                <a:noFill/>
              </a:ln>
              <a:solidFill>
                <a:srgbClr val="2E3192">
                  <a:lumMod val="60000"/>
                  <a:lumOff val="40000"/>
                </a:srgbClr>
              </a:solidFill>
              <a:effectLst/>
              <a:uLnTx/>
              <a:uFillTx/>
              <a:latin typeface="Aptos"/>
              <a:ea typeface="+mn-ea"/>
              <a:cs typeface="+mn-cs"/>
            </a:endParaRPr>
          </a:p>
        </p:txBody>
      </p:sp>
      <p:sp>
        <p:nvSpPr>
          <p:cNvPr id="8" name="TextBox 7">
            <a:extLst>
              <a:ext uri="{FF2B5EF4-FFF2-40B4-BE49-F238E27FC236}">
                <a16:creationId xmlns:a16="http://schemas.microsoft.com/office/drawing/2014/main" id="{5776C620-6553-2FF0-5E90-BFB899267CDA}"/>
              </a:ext>
            </a:extLst>
          </p:cNvPr>
          <p:cNvSpPr txBox="1"/>
          <p:nvPr/>
        </p:nvSpPr>
        <p:spPr>
          <a:xfrm>
            <a:off x="3119781" y="3112402"/>
            <a:ext cx="726660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2E3192"/>
                </a:solidFill>
                <a:effectLst/>
                <a:uLnTx/>
                <a:uFillTx/>
                <a:latin typeface="Aptos"/>
                <a:ea typeface="+mn-ea"/>
                <a:cs typeface="+mn-cs"/>
              </a:rPr>
              <a:t>Does your state have a communications campaign or project you’re proud of? Present to the CPN! Email </a:t>
            </a:r>
            <a:r>
              <a:rPr kumimoji="0" lang="en-US" sz="2400" b="1" i="0" u="none" strike="noStrike" kern="1200" cap="none" spc="0" normalizeH="0" baseline="0" noProof="0">
                <a:ln>
                  <a:noFill/>
                </a:ln>
                <a:solidFill>
                  <a:srgbClr val="2E3192">
                    <a:lumMod val="60000"/>
                    <a:lumOff val="40000"/>
                  </a:srgbClr>
                </a:solidFill>
                <a:effectLst/>
                <a:uLnTx/>
                <a:uFillTx/>
                <a:latin typeface="Aptos"/>
                <a:ea typeface="+mn-ea"/>
                <a:cs typeface="+mn-cs"/>
                <a:hlinkClick r:id="rId6">
                  <a:extLst>
                    <a:ext uri="{A12FA001-AC4F-418D-AE19-62706E023703}">
                      <ahyp:hlinkClr xmlns:ahyp="http://schemas.microsoft.com/office/drawing/2018/hyperlinkcolor" val="tx"/>
                    </a:ext>
                  </a:extLst>
                </a:hlinkClick>
              </a:rPr>
              <a:t>diane.navarrete2@odhs.oregon.gov</a:t>
            </a:r>
            <a:endParaRPr kumimoji="0" lang="en-US" sz="2400" b="1" i="0" u="none" strike="noStrike" kern="1200" cap="none" spc="0" normalizeH="0" baseline="0" noProof="0">
              <a:ln>
                <a:noFill/>
              </a:ln>
              <a:solidFill>
                <a:srgbClr val="2E3192">
                  <a:lumMod val="60000"/>
                  <a:lumOff val="40000"/>
                </a:srgbClr>
              </a:solidFill>
              <a:effectLst/>
              <a:uLnTx/>
              <a:uFillTx/>
              <a:latin typeface="Aptos"/>
              <a:ea typeface="+mn-ea"/>
              <a:cs typeface="+mn-cs"/>
            </a:endParaRPr>
          </a:p>
        </p:txBody>
      </p:sp>
      <p:pic>
        <p:nvPicPr>
          <p:cNvPr id="9" name="Content Placeholder 5" descr="Megaphone1 with solid fill">
            <a:extLst>
              <a:ext uri="{FF2B5EF4-FFF2-40B4-BE49-F238E27FC236}">
                <a16:creationId xmlns:a16="http://schemas.microsoft.com/office/drawing/2014/main" id="{40B6E63C-8314-119B-ACC5-B4E1163C37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111" y="3255366"/>
            <a:ext cx="914400" cy="914400"/>
          </a:xfrm>
          <a:prstGeom prst="rect">
            <a:avLst/>
          </a:prstGeom>
        </p:spPr>
      </p:pic>
      <p:pic>
        <p:nvPicPr>
          <p:cNvPr id="3" name="Content Placeholder 5" descr="Megaphone1 with solid fill">
            <a:extLst>
              <a:ext uri="{FF2B5EF4-FFF2-40B4-BE49-F238E27FC236}">
                <a16:creationId xmlns:a16="http://schemas.microsoft.com/office/drawing/2014/main" id="{4E123BD9-3F5F-08DC-5F15-5DE5C7CC11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5309" y="1739270"/>
            <a:ext cx="914400" cy="914400"/>
          </a:xfrm>
          <a:prstGeom prst="rect">
            <a:avLst/>
          </a:prstGeom>
        </p:spPr>
      </p:pic>
      <p:sp>
        <p:nvSpPr>
          <p:cNvPr id="5" name="TextBox 4">
            <a:extLst>
              <a:ext uri="{FF2B5EF4-FFF2-40B4-BE49-F238E27FC236}">
                <a16:creationId xmlns:a16="http://schemas.microsoft.com/office/drawing/2014/main" id="{7EB0F456-8E5C-2A02-EE96-E7FF75A1FAA1}"/>
              </a:ext>
            </a:extLst>
          </p:cNvPr>
          <p:cNvSpPr txBox="1"/>
          <p:nvPr/>
        </p:nvSpPr>
        <p:spPr>
          <a:xfrm>
            <a:off x="3119781" y="1746247"/>
            <a:ext cx="726660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2E3192"/>
                </a:solidFill>
                <a:effectLst/>
                <a:uLnTx/>
                <a:uFillTx/>
                <a:latin typeface="Aptos"/>
                <a:ea typeface="+mn-ea"/>
                <a:cs typeface="+mn-cs"/>
              </a:rPr>
              <a:t>Find your local VR champions in the business community and tell their story. </a:t>
            </a:r>
            <a:endParaRPr kumimoji="0" lang="en-US" sz="2400" b="1" i="0" u="none" strike="noStrike" kern="1200" cap="none" spc="0" normalizeH="0" baseline="0" noProof="0">
              <a:ln>
                <a:noFill/>
              </a:ln>
              <a:solidFill>
                <a:srgbClr val="2E3192">
                  <a:lumMod val="60000"/>
                  <a:lumOff val="40000"/>
                </a:srgbClr>
              </a:solidFill>
              <a:effectLst/>
              <a:uLnTx/>
              <a:uFillTx/>
              <a:latin typeface="Aptos"/>
              <a:ea typeface="+mn-ea"/>
              <a:cs typeface="+mn-cs"/>
            </a:endParaRPr>
          </a:p>
        </p:txBody>
      </p:sp>
    </p:spTree>
    <p:extLst>
      <p:ext uri="{BB962C8B-B14F-4D97-AF65-F5344CB8AC3E}">
        <p14:creationId xmlns:p14="http://schemas.microsoft.com/office/powerpoint/2010/main" val="119299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D3DF1-CC12-514D-EBE6-86A801270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E0F6B-65D0-97B6-0319-9C5C7151A3AF}"/>
              </a:ext>
            </a:extLst>
          </p:cNvPr>
          <p:cNvSpPr>
            <a:spLocks noGrp="1"/>
          </p:cNvSpPr>
          <p:nvPr>
            <p:ph type="title"/>
          </p:nvPr>
        </p:nvSpPr>
        <p:spPr/>
        <p:txBody>
          <a:bodyPr/>
          <a:lstStyle/>
          <a:p>
            <a:r>
              <a:rPr lang="en-US" dirty="0">
                <a:solidFill>
                  <a:srgbClr val="F8F8F8"/>
                </a:solidFill>
              </a:rPr>
              <a:t>I Work because DOR Works Campaign</a:t>
            </a:r>
          </a:p>
        </p:txBody>
      </p:sp>
      <p:sp>
        <p:nvSpPr>
          <p:cNvPr id="3" name="TextBox 2">
            <a:extLst>
              <a:ext uri="{FF2B5EF4-FFF2-40B4-BE49-F238E27FC236}">
                <a16:creationId xmlns:a16="http://schemas.microsoft.com/office/drawing/2014/main" id="{A7672053-564F-5AF9-49EE-87AB47F9037D}"/>
              </a:ext>
            </a:extLst>
          </p:cNvPr>
          <p:cNvSpPr txBox="1"/>
          <p:nvPr/>
        </p:nvSpPr>
        <p:spPr>
          <a:xfrm>
            <a:off x="2272553" y="2770094"/>
            <a:ext cx="8417859"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Goal: The multi-media campaign was created to highlight DOR consumers that have found meaningful employment through DOR services. </a:t>
            </a:r>
          </a:p>
        </p:txBody>
      </p:sp>
    </p:spTree>
    <p:extLst>
      <p:ext uri="{BB962C8B-B14F-4D97-AF65-F5344CB8AC3E}">
        <p14:creationId xmlns:p14="http://schemas.microsoft.com/office/powerpoint/2010/main" val="320831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1666F-B4C5-20B6-6B53-79C12EE4B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888F5-FF91-0875-9BFB-355F6EDD2580}"/>
              </a:ext>
            </a:extLst>
          </p:cNvPr>
          <p:cNvSpPr>
            <a:spLocks noGrp="1"/>
          </p:cNvSpPr>
          <p:nvPr>
            <p:ph type="title"/>
          </p:nvPr>
        </p:nvSpPr>
        <p:spPr/>
        <p:txBody>
          <a:bodyPr/>
          <a:lstStyle/>
          <a:p>
            <a:r>
              <a:rPr lang="en-US" dirty="0">
                <a:solidFill>
                  <a:srgbClr val="FFFFFF"/>
                </a:solidFill>
              </a:rPr>
              <a:t>I Work because DOR Works Campaign</a:t>
            </a:r>
          </a:p>
        </p:txBody>
      </p:sp>
      <p:sp>
        <p:nvSpPr>
          <p:cNvPr id="3" name="TextBox 2">
            <a:extLst>
              <a:ext uri="{FF2B5EF4-FFF2-40B4-BE49-F238E27FC236}">
                <a16:creationId xmlns:a16="http://schemas.microsoft.com/office/drawing/2014/main" id="{886B2B89-4800-873D-1688-1708497F8BE7}"/>
              </a:ext>
            </a:extLst>
          </p:cNvPr>
          <p:cNvSpPr txBox="1"/>
          <p:nvPr/>
        </p:nvSpPr>
        <p:spPr>
          <a:xfrm>
            <a:off x="2272553" y="2770094"/>
            <a:ext cx="8417859"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Goal: Allow consumers to share their personal employment journey and how they navigate their disability in their own words. </a:t>
            </a:r>
          </a:p>
        </p:txBody>
      </p:sp>
    </p:spTree>
    <p:extLst>
      <p:ext uri="{BB962C8B-B14F-4D97-AF65-F5344CB8AC3E}">
        <p14:creationId xmlns:p14="http://schemas.microsoft.com/office/powerpoint/2010/main" val="3948671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5441A-BB75-74C8-893D-C047C3CEF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9161C-4ED2-A584-6CA5-F3CD32FF94A3}"/>
              </a:ext>
            </a:extLst>
          </p:cNvPr>
          <p:cNvSpPr>
            <a:spLocks noGrp="1"/>
          </p:cNvSpPr>
          <p:nvPr>
            <p:ph type="title"/>
          </p:nvPr>
        </p:nvSpPr>
        <p:spPr/>
        <p:txBody>
          <a:bodyPr/>
          <a:lstStyle/>
          <a:p>
            <a:r>
              <a:rPr lang="en-US" dirty="0">
                <a:solidFill>
                  <a:srgbClr val="FFFFFF"/>
                </a:solidFill>
              </a:rPr>
              <a:t>I Work because DOR Works: Elements</a:t>
            </a:r>
          </a:p>
        </p:txBody>
      </p:sp>
      <p:pic>
        <p:nvPicPr>
          <p:cNvPr id="3" name="Picture 2" descr="A screenshot of a website&#10;&#10;AI-generated content may be incorrect.">
            <a:extLst>
              <a:ext uri="{FF2B5EF4-FFF2-40B4-BE49-F238E27FC236}">
                <a16:creationId xmlns:a16="http://schemas.microsoft.com/office/drawing/2014/main" id="{7402D595-28C9-EA34-78F7-3378898B9D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92897" y="1356610"/>
            <a:ext cx="8314591" cy="5028246"/>
          </a:xfrm>
          <a:prstGeom prst="rect">
            <a:avLst/>
          </a:prstGeom>
          <a:effectLst>
            <a:outerShdw blurRad="76200" dir="18900000" sy="23000" kx="-1200000" algn="bl" rotWithShape="0">
              <a:prstClr val="black">
                <a:alpha val="20000"/>
              </a:prstClr>
            </a:outerShdw>
          </a:effectLst>
          <a:scene3d>
            <a:camera prst="perspectiveLeft"/>
            <a:lightRig rig="threePt" dir="t"/>
          </a:scene3d>
        </p:spPr>
      </p:pic>
    </p:spTree>
    <p:extLst>
      <p:ext uri="{BB962C8B-B14F-4D97-AF65-F5344CB8AC3E}">
        <p14:creationId xmlns:p14="http://schemas.microsoft.com/office/powerpoint/2010/main" val="124732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uple of smartphones with screens showing a person's face&#10;&#10;AI-generated content may be incorrect.">
            <a:extLst>
              <a:ext uri="{FF2B5EF4-FFF2-40B4-BE49-F238E27FC236}">
                <a16:creationId xmlns:a16="http://schemas.microsoft.com/office/drawing/2014/main" id="{20EB3721-A528-7576-41E1-5AAEE2C1E4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996495"/>
            <a:ext cx="4295289" cy="5496379"/>
          </a:xfrm>
          <a:prstGeom prst="rect">
            <a:avLst/>
          </a:prstGeom>
        </p:spPr>
      </p:pic>
      <p:pic>
        <p:nvPicPr>
          <p:cNvPr id="16" name="Picture 15" descr="A cell phone with a screen showing a person and person&#10;&#10;AI-generated content may be incorrect.">
            <a:extLst>
              <a:ext uri="{FF2B5EF4-FFF2-40B4-BE49-F238E27FC236}">
                <a16:creationId xmlns:a16="http://schemas.microsoft.com/office/drawing/2014/main" id="{B374AAA0-4E15-822C-25CF-A562CCEE037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79681" y="365126"/>
            <a:ext cx="9420879" cy="6127748"/>
          </a:xfrm>
          <a:prstGeom prst="rect">
            <a:avLst/>
          </a:prstGeom>
        </p:spPr>
      </p:pic>
      <p:sp>
        <p:nvSpPr>
          <p:cNvPr id="6" name="Title 1">
            <a:extLst>
              <a:ext uri="{FF2B5EF4-FFF2-40B4-BE49-F238E27FC236}">
                <a16:creationId xmlns:a16="http://schemas.microsoft.com/office/drawing/2014/main" id="{61FCA1F4-F9A6-41FE-673D-8A99B2E8FCD7}"/>
              </a:ext>
            </a:extLst>
          </p:cNvPr>
          <p:cNvSpPr>
            <a:spLocks noGrp="1"/>
          </p:cNvSpPr>
          <p:nvPr>
            <p:ph type="title"/>
          </p:nvPr>
        </p:nvSpPr>
        <p:spPr>
          <a:xfrm>
            <a:off x="310552" y="286103"/>
            <a:ext cx="6790160" cy="566528"/>
          </a:xfrm>
        </p:spPr>
        <p:txBody>
          <a:bodyPr>
            <a:normAutofit fontScale="90000"/>
          </a:bodyPr>
          <a:lstStyle/>
          <a:p>
            <a:r>
              <a:rPr lang="en-US" dirty="0">
                <a:solidFill>
                  <a:srgbClr val="FFFFFF"/>
                </a:solidFill>
              </a:rPr>
              <a:t>I Work because DOR Works: Social Media </a:t>
            </a:r>
          </a:p>
        </p:txBody>
      </p:sp>
    </p:spTree>
    <p:extLst>
      <p:ext uri="{BB962C8B-B14F-4D97-AF65-F5344CB8AC3E}">
        <p14:creationId xmlns:p14="http://schemas.microsoft.com/office/powerpoint/2010/main" val="98745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application&#10;&#10;AI-generated content may be incorrect.">
            <a:extLst>
              <a:ext uri="{FF2B5EF4-FFF2-40B4-BE49-F238E27FC236}">
                <a16:creationId xmlns:a16="http://schemas.microsoft.com/office/drawing/2014/main" id="{65BB3E08-A0A2-33C7-6C76-65460BC45645}"/>
              </a:ext>
            </a:extLst>
          </p:cNvPr>
          <p:cNvPicPr>
            <a:picLocks noChangeAspect="1"/>
          </p:cNvPicPr>
          <p:nvPr/>
        </p:nvPicPr>
        <p:blipFill>
          <a:blip r:embed="rId3">
            <a:extLst>
              <a:ext uri="{28A0092B-C50C-407E-A947-70E740481C1C}">
                <a14:useLocalDpi xmlns:a14="http://schemas.microsoft.com/office/drawing/2010/main" val="0"/>
              </a:ext>
            </a:extLst>
          </a:blip>
          <a:srcRect l="2051"/>
          <a:stretch>
            <a:fillRect/>
          </a:stretch>
        </p:blipFill>
        <p:spPr>
          <a:xfrm>
            <a:off x="110835" y="197157"/>
            <a:ext cx="6318505" cy="6450807"/>
          </a:xfrm>
          <a:prstGeom prst="rect">
            <a:avLst/>
          </a:prstGeom>
        </p:spPr>
      </p:pic>
      <p:pic>
        <p:nvPicPr>
          <p:cNvPr id="13" name="Picture 12">
            <a:extLst>
              <a:ext uri="{FF2B5EF4-FFF2-40B4-BE49-F238E27FC236}">
                <a16:creationId xmlns:a16="http://schemas.microsoft.com/office/drawing/2014/main" id="{E8DD6B4D-DF17-C16E-F1A0-E92F51396C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23748" y="197157"/>
            <a:ext cx="6450807" cy="6450807"/>
          </a:xfrm>
          <a:prstGeom prst="rect">
            <a:avLst/>
          </a:prstGeom>
        </p:spPr>
      </p:pic>
    </p:spTree>
    <p:extLst>
      <p:ext uri="{BB962C8B-B14F-4D97-AF65-F5344CB8AC3E}">
        <p14:creationId xmlns:p14="http://schemas.microsoft.com/office/powerpoint/2010/main" val="308965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EB170-BAD7-DD14-B3DE-0AAAF357005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B8A2191-DF03-40CE-ABD6-856880BAA55F}"/>
              </a:ext>
            </a:extLst>
          </p:cNvPr>
          <p:cNvPicPr>
            <a:picLocks noChangeAspect="1"/>
          </p:cNvPicPr>
          <p:nvPr/>
        </p:nvPicPr>
        <p:blipFill>
          <a:blip r:embed="rId3">
            <a:extLst>
              <a:ext uri="{28A0092B-C50C-407E-A947-70E740481C1C}">
                <a14:useLocalDpi xmlns:a14="http://schemas.microsoft.com/office/drawing/2010/main" val="0"/>
              </a:ext>
            </a:extLst>
          </a:blip>
          <a:srcRect l="2600" r="1025"/>
          <a:stretch>
            <a:fillRect/>
          </a:stretch>
        </p:blipFill>
        <p:spPr>
          <a:xfrm>
            <a:off x="27708" y="150977"/>
            <a:ext cx="6318505" cy="6556230"/>
          </a:xfrm>
          <a:prstGeom prst="rect">
            <a:avLst/>
          </a:prstGeom>
        </p:spPr>
      </p:pic>
      <p:pic>
        <p:nvPicPr>
          <p:cNvPr id="13" name="Picture 12">
            <a:extLst>
              <a:ext uri="{FF2B5EF4-FFF2-40B4-BE49-F238E27FC236}">
                <a16:creationId xmlns:a16="http://schemas.microsoft.com/office/drawing/2014/main" id="{F2602F90-A1B3-2031-8FA2-1CD2B09398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01454" y="150977"/>
            <a:ext cx="6556230" cy="6556230"/>
          </a:xfrm>
          <a:prstGeom prst="rect">
            <a:avLst/>
          </a:prstGeom>
        </p:spPr>
      </p:pic>
    </p:spTree>
    <p:extLst>
      <p:ext uri="{BB962C8B-B14F-4D97-AF65-F5344CB8AC3E}">
        <p14:creationId xmlns:p14="http://schemas.microsoft.com/office/powerpoint/2010/main" val="168121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7D4A-7FA1-54DA-0C90-AFE4ADD2099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89921D0-AD3D-B9E0-F8DC-3A7997C9460F}"/>
              </a:ext>
            </a:extLst>
          </p:cNvPr>
          <p:cNvPicPr>
            <a:picLocks noChangeAspect="1"/>
          </p:cNvPicPr>
          <p:nvPr/>
        </p:nvPicPr>
        <p:blipFill>
          <a:blip r:embed="rId3">
            <a:extLst>
              <a:ext uri="{28A0092B-C50C-407E-A947-70E740481C1C}">
                <a14:useLocalDpi xmlns:a14="http://schemas.microsoft.com/office/drawing/2010/main" val="0"/>
              </a:ext>
            </a:extLst>
          </a:blip>
          <a:srcRect l="3081" r="1813"/>
          <a:stretch>
            <a:fillRect/>
          </a:stretch>
        </p:blipFill>
        <p:spPr>
          <a:xfrm>
            <a:off x="9239" y="153610"/>
            <a:ext cx="6235378" cy="6556230"/>
          </a:xfrm>
          <a:prstGeom prst="rect">
            <a:avLst/>
          </a:prstGeom>
        </p:spPr>
      </p:pic>
      <p:pic>
        <p:nvPicPr>
          <p:cNvPr id="13" name="Picture 12">
            <a:extLst>
              <a:ext uri="{FF2B5EF4-FFF2-40B4-BE49-F238E27FC236}">
                <a16:creationId xmlns:a16="http://schemas.microsoft.com/office/drawing/2014/main" id="{AEB960E8-0697-C19A-C2F5-9F72F25663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48854" y="153611"/>
            <a:ext cx="6550780" cy="6550780"/>
          </a:xfrm>
          <a:prstGeom prst="rect">
            <a:avLst/>
          </a:prstGeom>
        </p:spPr>
      </p:pic>
    </p:spTree>
    <p:extLst>
      <p:ext uri="{BB962C8B-B14F-4D97-AF65-F5344CB8AC3E}">
        <p14:creationId xmlns:p14="http://schemas.microsoft.com/office/powerpoint/2010/main" val="66605586"/>
      </p:ext>
    </p:extLst>
  </p:cSld>
  <p:clrMapOvr>
    <a:masterClrMapping/>
  </p:clrMapOvr>
</p:sld>
</file>

<file path=ppt/theme/theme1.xml><?xml version="1.0" encoding="utf-8"?>
<a:theme xmlns:a="http://schemas.openxmlformats.org/drawingml/2006/main" name="Custom">
  <a:themeElements>
    <a:clrScheme name="SPC-Rebranded">
      <a:dk1>
        <a:srgbClr val="1E1D23"/>
      </a:dk1>
      <a:lt1>
        <a:srgbClr val="FFF8F0"/>
      </a:lt1>
      <a:dk2>
        <a:srgbClr val="1E1D23"/>
      </a:dk2>
      <a:lt2>
        <a:srgbClr val="FFF8F0"/>
      </a:lt2>
      <a:accent1>
        <a:srgbClr val="FFC145"/>
      </a:accent1>
      <a:accent2>
        <a:srgbClr val="FF686B"/>
      </a:accent2>
      <a:accent3>
        <a:srgbClr val="442986"/>
      </a:accent3>
      <a:accent4>
        <a:srgbClr val="3FCCC9"/>
      </a:accent4>
      <a:accent5>
        <a:srgbClr val="A02B93"/>
      </a:accent5>
      <a:accent6>
        <a:srgbClr val="FFF8F0"/>
      </a:accent6>
      <a:hlink>
        <a:srgbClr val="FFF8F0"/>
      </a:hlink>
      <a:folHlink>
        <a:srgbClr val="FFF8F0"/>
      </a:folHlink>
    </a:clrScheme>
    <a:fontScheme name="Custom 11">
      <a:majorFont>
        <a:latin typeface="Pockota"/>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1_Custom">
  <a:themeElements>
    <a:clrScheme name="SPC-Rebranded">
      <a:dk1>
        <a:srgbClr val="1E1D23"/>
      </a:dk1>
      <a:lt1>
        <a:srgbClr val="FFF8F0"/>
      </a:lt1>
      <a:dk2>
        <a:srgbClr val="1E1D23"/>
      </a:dk2>
      <a:lt2>
        <a:srgbClr val="FFF8F0"/>
      </a:lt2>
      <a:accent1>
        <a:srgbClr val="FFC145"/>
      </a:accent1>
      <a:accent2>
        <a:srgbClr val="FF686B"/>
      </a:accent2>
      <a:accent3>
        <a:srgbClr val="442986"/>
      </a:accent3>
      <a:accent4>
        <a:srgbClr val="3FCCC9"/>
      </a:accent4>
      <a:accent5>
        <a:srgbClr val="A02B93"/>
      </a:accent5>
      <a:accent6>
        <a:srgbClr val="FFF8F0"/>
      </a:accent6>
      <a:hlink>
        <a:srgbClr val="FFF8F0"/>
      </a:hlink>
      <a:folHlink>
        <a:srgbClr val="FFF8F0"/>
      </a:folHlink>
    </a:clrScheme>
    <a:fontScheme name="Custom 11">
      <a:majorFont>
        <a:latin typeface="Pockota"/>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3.xml><?xml version="1.0" encoding="utf-8"?>
<a:theme xmlns:a="http://schemas.openxmlformats.org/drawingml/2006/main" name="ODHS brand 2025">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ODHS fonts">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DHS brand 2025" id="{5329EA5F-055E-4E04-8A49-0C31FA592E80}" vid="{CDEB8F95-E08E-410C-903A-D349EF435E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0708A-6461-4D7F-883F-7E25D731D326}">
  <ds:schemaRefs>
    <ds:schemaRef ds:uri="http://schemas.microsoft.com/sharepoint/v3/contenttype/forms"/>
  </ds:schemaRefs>
</ds:datastoreItem>
</file>

<file path=customXml/itemProps2.xml><?xml version="1.0" encoding="utf-8"?>
<ds:datastoreItem xmlns:ds="http://schemas.openxmlformats.org/officeDocument/2006/customXml" ds:itemID="{E130005B-6102-4F3C-A26F-485DF1BF971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2BC90B52-91C7-4BE9-8AE0-180FFFE11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4ae497-40df-4094-93f7-434fdc68f94d}" enabled="1" method="Standard" siteId="{49d8b68c-4994-4077-9e38-e112c21fd0e3}" removed="0"/>
  <clbl:label id="{daa842e6-9257-4536-8577-77b8f34f9507}" enabled="1" method="Standard" siteId="{19ed7054-9d97-43c7-92b1-6781b6b95b68}" removed="0"/>
</clbl:labelList>
</file>

<file path=docProps/app.xml><?xml version="1.0" encoding="utf-8"?>
<Properties xmlns="http://schemas.openxmlformats.org/officeDocument/2006/extended-properties" xmlns:vt="http://schemas.openxmlformats.org/officeDocument/2006/docPropsVTypes">
  <Template>{7188D159-A196-450B-81B2-72E673038DB6}TFab1f0ecd-b87c-476f-be30-2c815ce1b1f82585027f_win32-74124434413c</Template>
  <TotalTime>939</TotalTime>
  <Words>1098</Words>
  <Application>Microsoft Office PowerPoint</Application>
  <PresentationFormat>Widescreen</PresentationFormat>
  <Paragraphs>121</Paragraphs>
  <Slides>23</Slides>
  <Notes>14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Aptos</vt:lpstr>
      <vt:lpstr>Aptos Display</vt:lpstr>
      <vt:lpstr>Aptos ExtraBold</vt:lpstr>
      <vt:lpstr>Arial</vt:lpstr>
      <vt:lpstr>Avenir Next LT Pro</vt:lpstr>
      <vt:lpstr>Calibri</vt:lpstr>
      <vt:lpstr>Noto Sans</vt:lpstr>
      <vt:lpstr>Noto Sans Bold</vt:lpstr>
      <vt:lpstr>Noto Sans ExtraBold</vt:lpstr>
      <vt:lpstr>Noto Sans Medium</vt:lpstr>
      <vt:lpstr>Noto Sans SemiBold</vt:lpstr>
      <vt:lpstr>Nunito</vt:lpstr>
      <vt:lpstr>Pockota</vt:lpstr>
      <vt:lpstr>Tahoma</vt:lpstr>
      <vt:lpstr>Times</vt:lpstr>
      <vt:lpstr>Custom</vt:lpstr>
      <vt:lpstr>1_Custom</vt:lpstr>
      <vt:lpstr>ODHS brand 2025</vt:lpstr>
      <vt:lpstr>We may be  small potatoes,  but we make a big impact.</vt:lpstr>
      <vt:lpstr>We may be  small potatoes,  but we make a big impact.</vt:lpstr>
      <vt:lpstr>I Work because DOR Works Campaign</vt:lpstr>
      <vt:lpstr>I Work because DOR Works Campaign</vt:lpstr>
      <vt:lpstr>I Work because DOR Works: Elements</vt:lpstr>
      <vt:lpstr>I Work because DOR Works: Social Media </vt:lpstr>
      <vt:lpstr>PowerPoint Presentation</vt:lpstr>
      <vt:lpstr>PowerPoint Presentation</vt:lpstr>
      <vt:lpstr>PowerPoint Presentation</vt:lpstr>
      <vt:lpstr>PowerPoint Presentation</vt:lpstr>
      <vt:lpstr>I Work because DOR Works: Social Media </vt:lpstr>
      <vt:lpstr>We may be  small potatoes,  but we make a big impact.</vt:lpstr>
      <vt:lpstr>EmployABILITY Business Grant</vt:lpstr>
      <vt:lpstr>Websites to Drive Action</vt:lpstr>
      <vt:lpstr>Small Business Social Media Campaign</vt:lpstr>
      <vt:lpstr>Videos with Heart and Purpose</vt:lpstr>
      <vt:lpstr>Presentations</vt:lpstr>
      <vt:lpstr>Moments that Move People</vt:lpstr>
      <vt:lpstr>Keith Ozols  Director  Vocational Rehabilitation</vt:lpstr>
      <vt:lpstr>Partnering with Tribal VR in Oregon</vt:lpstr>
      <vt:lpstr>CSAVR Communications Professional Network </vt:lpstr>
      <vt:lpstr>The details</vt:lpstr>
      <vt:lpstr>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Foster, Michelle</dc:creator>
  <cp:lastModifiedBy>Butler, Cynthia@DOR</cp:lastModifiedBy>
  <cp:revision>46</cp:revision>
  <dcterms:created xsi:type="dcterms:W3CDTF">2025-09-12T22:21:06Z</dcterms:created>
  <dcterms:modified xsi:type="dcterms:W3CDTF">2025-11-04T17:25:56Z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